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30"/>
  </p:notesMasterIdLst>
  <p:sldIdLst>
    <p:sldId id="256" r:id="rId2"/>
    <p:sldId id="524" r:id="rId3"/>
    <p:sldId id="525" r:id="rId4"/>
    <p:sldId id="257" r:id="rId5"/>
    <p:sldId id="528" r:id="rId6"/>
    <p:sldId id="404" r:id="rId7"/>
    <p:sldId id="395" r:id="rId8"/>
    <p:sldId id="399" r:id="rId9"/>
    <p:sldId id="402" r:id="rId10"/>
    <p:sldId id="398" r:id="rId11"/>
    <p:sldId id="258" r:id="rId12"/>
    <p:sldId id="512" r:id="rId13"/>
    <p:sldId id="264" r:id="rId14"/>
    <p:sldId id="265" r:id="rId15"/>
    <p:sldId id="266" r:id="rId16"/>
    <p:sldId id="267" r:id="rId17"/>
    <p:sldId id="268" r:id="rId18"/>
    <p:sldId id="269" r:id="rId19"/>
    <p:sldId id="270" r:id="rId20"/>
    <p:sldId id="522" r:id="rId21"/>
    <p:sldId id="517" r:id="rId22"/>
    <p:sldId id="518" r:id="rId23"/>
    <p:sldId id="520" r:id="rId24"/>
    <p:sldId id="521" r:id="rId25"/>
    <p:sldId id="519" r:id="rId26"/>
    <p:sldId id="513" r:id="rId27"/>
    <p:sldId id="527" r:id="rId28"/>
    <p:sldId id="526" r:id="rId29"/>
  </p:sldIdLst>
  <p:sldSz cx="9906000" cy="6858000" type="A4"/>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8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037"/>
    <p:restoredTop sz="86684"/>
  </p:normalViewPr>
  <p:slideViewPr>
    <p:cSldViewPr snapToGrid="0">
      <p:cViewPr varScale="1">
        <p:scale>
          <a:sx n="79" d="100"/>
          <a:sy n="79" d="100"/>
        </p:scale>
        <p:origin x="1224" y="18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D4874B-91AD-A94C-B113-68C16A6FE2E2}" type="datetimeFigureOut">
              <a:rPr lang="fr-FR" smtClean="0"/>
              <a:t>07/06/2024</a:t>
            </a:fld>
            <a:endParaRPr lang="fr-FR"/>
          </a:p>
        </p:txBody>
      </p:sp>
      <p:sp>
        <p:nvSpPr>
          <p:cNvPr id="4" name="Espace réservé de l'image des diapositives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E356E6-AFA5-1D47-9A84-AC98E417438C}" type="slidenum">
              <a:rPr lang="fr-FR" smtClean="0"/>
              <a:t>‹N°›</a:t>
            </a:fld>
            <a:endParaRPr lang="fr-FR"/>
          </a:p>
        </p:txBody>
      </p:sp>
    </p:spTree>
    <p:extLst>
      <p:ext uri="{BB962C8B-B14F-4D97-AF65-F5344CB8AC3E}">
        <p14:creationId xmlns:p14="http://schemas.microsoft.com/office/powerpoint/2010/main" val="4261823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AE356E6-AFA5-1D47-9A84-AC98E417438C}" type="slidenum">
              <a:rPr lang="fr-FR" smtClean="0"/>
              <a:t>2</a:t>
            </a:fld>
            <a:endParaRPr lang="fr-FR"/>
          </a:p>
        </p:txBody>
      </p:sp>
    </p:spTree>
    <p:extLst>
      <p:ext uri="{BB962C8B-B14F-4D97-AF65-F5344CB8AC3E}">
        <p14:creationId xmlns:p14="http://schemas.microsoft.com/office/powerpoint/2010/main" val="870624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384622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rgbClr val="000000"/>
                </a:solidFill>
                <a:effectLst/>
                <a:latin typeface="Times"/>
              </a:rPr>
              <a:t> -I-      Santé - Handicaps - autonomie - Dépendance</a:t>
            </a:r>
            <a:endParaRPr lang="fr-FR" dirty="0">
              <a:solidFill>
                <a:srgbClr val="000000"/>
              </a:solidFill>
              <a:effectLst/>
              <a:latin typeface="Times"/>
            </a:endParaRPr>
          </a:p>
          <a:p>
            <a:br>
              <a:rPr lang="fr-FR" dirty="0">
                <a:solidFill>
                  <a:srgbClr val="000000"/>
                </a:solidFill>
                <a:effectLst/>
                <a:latin typeface="Times"/>
              </a:rPr>
            </a:br>
            <a:endParaRPr lang="fr-FR" dirty="0">
              <a:solidFill>
                <a:srgbClr val="000000"/>
              </a:solidFill>
              <a:effectLst/>
              <a:latin typeface="Times"/>
            </a:endParaRPr>
          </a:p>
          <a:p>
            <a:r>
              <a:rPr lang="fr-FR" b="1" dirty="0">
                <a:solidFill>
                  <a:srgbClr val="000000"/>
                </a:solidFill>
                <a:effectLst/>
                <a:latin typeface="Times"/>
              </a:rPr>
              <a:t>-II-   </a:t>
            </a:r>
            <a:r>
              <a:rPr lang="fr-FR" b="1">
                <a:solidFill>
                  <a:srgbClr val="000000"/>
                </a:solidFill>
                <a:effectLst/>
                <a:latin typeface="Times"/>
              </a:rPr>
              <a:t>Aspects sociologiques</a:t>
            </a:r>
            <a:endParaRPr lang="fr-FR" b="0" dirty="0">
              <a:solidFill>
                <a:srgbClr val="000000"/>
              </a:solidFill>
              <a:effectLst/>
              <a:latin typeface="Times"/>
            </a:endParaRPr>
          </a:p>
          <a:p>
            <a:pPr marL="171450" indent="-171450">
              <a:buFont typeface="Arial" panose="020B0604020202020204" pitchFamily="34" charset="0"/>
              <a:buChar char="•"/>
            </a:pPr>
            <a:r>
              <a:rPr lang="fr-FR" b="1">
                <a:solidFill>
                  <a:srgbClr val="000000"/>
                </a:solidFill>
                <a:effectLst/>
                <a:latin typeface="Times"/>
              </a:rPr>
              <a:t>lien </a:t>
            </a:r>
            <a:r>
              <a:rPr lang="fr-FR" b="1" dirty="0">
                <a:solidFill>
                  <a:srgbClr val="000000"/>
                </a:solidFill>
                <a:effectLst/>
                <a:latin typeface="Times"/>
              </a:rPr>
              <a:t>social</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Lien familial</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la cellule familiale : déstructuration et dissociation</a:t>
            </a:r>
          </a:p>
          <a:p>
            <a:endParaRPr lang="fr-FR" dirty="0">
              <a:solidFill>
                <a:srgbClr val="000000"/>
              </a:solidFill>
              <a:effectLst/>
              <a:latin typeface="Times"/>
            </a:endParaRPr>
          </a:p>
          <a:p>
            <a:r>
              <a:rPr lang="fr-FR" b="1" dirty="0">
                <a:solidFill>
                  <a:srgbClr val="000000"/>
                </a:solidFill>
                <a:effectLst/>
                <a:latin typeface="Times"/>
              </a:rPr>
              <a:t>-III-  Aspects psychologiques </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Besoins de sécurisation</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Besoins affectifs</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Besoins de reconnaissance</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Besoins de considération</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Besoins de lien social</a:t>
            </a:r>
            <a:endParaRPr lang="fr-FR" dirty="0">
              <a:solidFill>
                <a:srgbClr val="000000"/>
              </a:solidFill>
              <a:effectLst/>
              <a:latin typeface="Times"/>
            </a:endParaRPr>
          </a:p>
          <a:p>
            <a:pPr marL="171450" indent="-171450">
              <a:buFont typeface="Arial" panose="020B0604020202020204" pitchFamily="34" charset="0"/>
              <a:buChar char="•"/>
            </a:pPr>
            <a:r>
              <a:rPr lang="fr-FR" b="1" dirty="0">
                <a:solidFill>
                  <a:srgbClr val="000000"/>
                </a:solidFill>
                <a:effectLst/>
                <a:latin typeface="Times"/>
              </a:rPr>
              <a:t>Besoins d’utilité</a:t>
            </a:r>
          </a:p>
          <a:p>
            <a:endParaRPr lang="fr-FR" dirty="0">
              <a:solidFill>
                <a:srgbClr val="000000"/>
              </a:solidFill>
              <a:effectLst/>
              <a:latin typeface="Times"/>
            </a:endParaRPr>
          </a:p>
          <a:p>
            <a:r>
              <a:rPr lang="fr-FR" b="1" dirty="0">
                <a:solidFill>
                  <a:srgbClr val="000000"/>
                </a:solidFill>
                <a:effectLst/>
                <a:latin typeface="Times"/>
              </a:rPr>
              <a:t>-IV- Milieu rural ou urbain </a:t>
            </a:r>
            <a:endParaRPr lang="fr-FR" dirty="0">
              <a:solidFill>
                <a:srgbClr val="000000"/>
              </a:solidFill>
              <a:effectLst/>
              <a:latin typeface="Times"/>
            </a:endParaRPr>
          </a:p>
        </p:txBody>
      </p:sp>
    </p:spTree>
    <p:extLst>
      <p:ext uri="{BB962C8B-B14F-4D97-AF65-F5344CB8AC3E}">
        <p14:creationId xmlns:p14="http://schemas.microsoft.com/office/powerpoint/2010/main" val="1699479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EXEMPLE Film intouchable </a:t>
            </a:r>
          </a:p>
        </p:txBody>
      </p:sp>
    </p:spTree>
    <p:extLst>
      <p:ext uri="{BB962C8B-B14F-4D97-AF65-F5344CB8AC3E}">
        <p14:creationId xmlns:p14="http://schemas.microsoft.com/office/powerpoint/2010/main" val="819850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611030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Important pour l’orientation vers certaines  aides financières !</a:t>
            </a:r>
          </a:p>
        </p:txBody>
      </p:sp>
    </p:spTree>
    <p:extLst>
      <p:ext uri="{BB962C8B-B14F-4D97-AF65-F5344CB8AC3E}">
        <p14:creationId xmlns:p14="http://schemas.microsoft.com/office/powerpoint/2010/main" val="3068429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760983-8185-CDCB-0116-B634EC99F808}"/>
              </a:ext>
            </a:extLst>
          </p:cNvPr>
          <p:cNvSpPr>
            <a:spLocks noGrp="1"/>
          </p:cNvSpPr>
          <p:nvPr>
            <p:ph type="ctrTitle"/>
          </p:nvPr>
        </p:nvSpPr>
        <p:spPr>
          <a:xfrm>
            <a:off x="1238250" y="1122363"/>
            <a:ext cx="7429500" cy="2387600"/>
          </a:xfrm>
        </p:spPr>
        <p:txBody>
          <a:bodyPr anchor="b"/>
          <a:lstStyle>
            <a:lvl1pPr algn="ctr">
              <a:defRPr sz="4875"/>
            </a:lvl1pPr>
          </a:lstStyle>
          <a:p>
            <a:r>
              <a:rPr lang="fr-FR"/>
              <a:t>Modifiez le style du titre</a:t>
            </a:r>
          </a:p>
        </p:txBody>
      </p:sp>
      <p:sp>
        <p:nvSpPr>
          <p:cNvPr id="3" name="Sous-titre 2">
            <a:extLst>
              <a:ext uri="{FF2B5EF4-FFF2-40B4-BE49-F238E27FC236}">
                <a16:creationId xmlns:a16="http://schemas.microsoft.com/office/drawing/2014/main" id="{1ED4DFD3-6833-2CB4-DF54-81588E692ECC}"/>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p>
        </p:txBody>
      </p:sp>
      <p:sp>
        <p:nvSpPr>
          <p:cNvPr id="5" name="Espace réservé du pied de page 4">
            <a:extLst>
              <a:ext uri="{FF2B5EF4-FFF2-40B4-BE49-F238E27FC236}">
                <a16:creationId xmlns:a16="http://schemas.microsoft.com/office/drawing/2014/main" id="{40092503-33E1-5CE1-F132-3A86F3DB6D3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48A8BC-82B4-2EB3-D2A2-5A076C8FD6DF}"/>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511253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7E38A8-B071-2B8B-9983-86B709E27BFA}"/>
              </a:ext>
            </a:extLst>
          </p:cNvPr>
          <p:cNvSpPr>
            <a:spLocks noGrp="1"/>
          </p:cNvSpPr>
          <p:nvPr>
            <p:ph type="title"/>
          </p:nvPr>
        </p:nvSpPr>
        <p:spPr>
          <a:xfrm>
            <a:off x="681038" y="365126"/>
            <a:ext cx="8543925" cy="825721"/>
          </a:xfrm>
          <a:ln>
            <a:solidFill>
              <a:srgbClr val="FF0000"/>
            </a:solidFill>
          </a:ln>
        </p:spPr>
        <p:txBody>
          <a:bodyPr/>
          <a:lstStyle>
            <a:lvl1pPr>
              <a:defRPr b="1">
                <a:solidFill>
                  <a:schemeClr val="accent1">
                    <a:lumMod val="75000"/>
                  </a:schemeClr>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351E3C-0E8E-74D5-01DD-B493CBB48825}"/>
              </a:ext>
            </a:extLst>
          </p:cNvPr>
          <p:cNvSpPr>
            <a:spLocks noGrp="1"/>
          </p:cNvSpPr>
          <p:nvPr>
            <p:ph idx="1"/>
          </p:nvPr>
        </p:nvSpPr>
        <p:spPr>
          <a:xfrm>
            <a:off x="681038" y="1318437"/>
            <a:ext cx="8543925" cy="4858526"/>
          </a:xfrm>
        </p:spPr>
        <p:txBody>
          <a:bodyPr/>
          <a:lstStyle>
            <a:lvl1pPr>
              <a:defRPr>
                <a:solidFill>
                  <a:schemeClr val="accent1">
                    <a:lumMod val="75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19F3E7AD-7C72-330C-1F95-C5F45A476CE9}"/>
              </a:ext>
            </a:extLst>
          </p:cNvPr>
          <p:cNvSpPr>
            <a:spLocks noGrp="1"/>
          </p:cNvSpPr>
          <p:nvPr>
            <p:ph type="dt" sz="half" idx="10"/>
          </p:nvPr>
        </p:nvSpPr>
        <p:spPr/>
        <p:txBody>
          <a:bodyPr/>
          <a:lstStyle/>
          <a:p>
            <a:r>
              <a:rPr lang="fr-FR"/>
              <a:t>13/06/2024</a:t>
            </a:r>
          </a:p>
        </p:txBody>
      </p:sp>
      <p:sp>
        <p:nvSpPr>
          <p:cNvPr id="5" name="Espace réservé du pied de page 4">
            <a:extLst>
              <a:ext uri="{FF2B5EF4-FFF2-40B4-BE49-F238E27FC236}">
                <a16:creationId xmlns:a16="http://schemas.microsoft.com/office/drawing/2014/main" id="{696325FE-784F-6EFB-D51F-54574FB114B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ACE10E-17BB-73D4-E946-C202BC7426AD}"/>
              </a:ext>
            </a:extLst>
          </p:cNvPr>
          <p:cNvSpPr>
            <a:spLocks noGrp="1"/>
          </p:cNvSpPr>
          <p:nvPr>
            <p:ph type="sldNum" sz="quarter" idx="12"/>
          </p:nvPr>
        </p:nvSpPr>
        <p:spPr>
          <a:xfrm>
            <a:off x="6996113" y="6356351"/>
            <a:ext cx="1265052" cy="365125"/>
          </a:xfrm>
        </p:spPr>
        <p:txBody>
          <a:bodyPr/>
          <a:lstStyle/>
          <a:p>
            <a:fld id="{253D7FCB-E602-134A-BA75-EB600DFA7E86}" type="slidenum">
              <a:rPr lang="fr-FR" smtClean="0"/>
              <a:t>‹N°›</a:t>
            </a:fld>
            <a:endParaRPr lang="fr-FR"/>
          </a:p>
        </p:txBody>
      </p:sp>
      <p:pic>
        <p:nvPicPr>
          <p:cNvPr id="9" name="Image 8">
            <a:extLst>
              <a:ext uri="{FF2B5EF4-FFF2-40B4-BE49-F238E27FC236}">
                <a16:creationId xmlns:a16="http://schemas.microsoft.com/office/drawing/2014/main" id="{10ED7981-91E5-E2B0-AC65-EA0CBC2CB1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110728" y="6323035"/>
            <a:ext cx="599942" cy="398441"/>
          </a:xfrm>
          <a:prstGeom prst="rect">
            <a:avLst/>
          </a:prstGeom>
          <a:noFill/>
          <a:ln>
            <a:noFill/>
          </a:ln>
        </p:spPr>
      </p:pic>
      <p:pic>
        <p:nvPicPr>
          <p:cNvPr id="10" name="Image 9">
            <a:extLst>
              <a:ext uri="{FF2B5EF4-FFF2-40B4-BE49-F238E27FC236}">
                <a16:creationId xmlns:a16="http://schemas.microsoft.com/office/drawing/2014/main" id="{FBB1CF34-F577-8987-FCB9-846262EA372F}"/>
              </a:ext>
            </a:extLst>
          </p:cNvPr>
          <p:cNvPicPr>
            <a:picLocks noChangeAspect="1"/>
          </p:cNvPicPr>
          <p:nvPr userDrawn="1"/>
        </p:nvPicPr>
        <p:blipFill>
          <a:blip r:embed="rId3"/>
          <a:stretch>
            <a:fillRect/>
          </a:stretch>
        </p:blipFill>
        <p:spPr>
          <a:xfrm>
            <a:off x="8261165" y="6407595"/>
            <a:ext cx="802403" cy="269878"/>
          </a:xfrm>
          <a:prstGeom prst="rect">
            <a:avLst/>
          </a:prstGeom>
        </p:spPr>
      </p:pic>
      <p:pic>
        <p:nvPicPr>
          <p:cNvPr id="11" name="Picture 6" descr="Assurance Retraite – Brand Builders">
            <a:extLst>
              <a:ext uri="{FF2B5EF4-FFF2-40B4-BE49-F238E27FC236}">
                <a16:creationId xmlns:a16="http://schemas.microsoft.com/office/drawing/2014/main" id="{AD14CE99-F1E6-C15D-631A-6DA4F66D3A33}"/>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1645" t="12656" r="845"/>
          <a:stretch/>
        </p:blipFill>
        <p:spPr bwMode="auto">
          <a:xfrm>
            <a:off x="119552" y="6015200"/>
            <a:ext cx="827377" cy="706432"/>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2C0264DB-D9AC-C5F1-AEBA-97C0C570A416}"/>
              </a:ext>
            </a:extLst>
          </p:cNvPr>
          <p:cNvSpPr txBox="1"/>
          <p:nvPr userDrawn="1"/>
        </p:nvSpPr>
        <p:spPr>
          <a:xfrm>
            <a:off x="576505" y="6056882"/>
            <a:ext cx="1265051" cy="261610"/>
          </a:xfrm>
          <a:prstGeom prst="rect">
            <a:avLst/>
          </a:prstGeom>
          <a:noFill/>
        </p:spPr>
        <p:txBody>
          <a:bodyPr wrap="square" rtlCol="0">
            <a:spAutoFit/>
          </a:bodyPr>
          <a:lstStyle/>
          <a:p>
            <a:r>
              <a:rPr lang="fr-FR" sz="1100" b="1" dirty="0">
                <a:solidFill>
                  <a:schemeClr val="bg1"/>
                </a:solidFill>
                <a:latin typeface="APPLE CHANCERY" panose="03020702040506060504" pitchFamily="66" charset="-79"/>
                <a:cs typeface="APPLE CHANCERY" panose="03020702040506060504" pitchFamily="66" charset="-79"/>
              </a:rPr>
              <a:t>Viei</a:t>
            </a:r>
            <a:r>
              <a:rPr lang="fr-FR" sz="1100" b="1" dirty="0">
                <a:solidFill>
                  <a:srgbClr val="F28F24"/>
                </a:solidFill>
                <a:latin typeface="APPLE CHANCERY" panose="03020702040506060504" pitchFamily="66" charset="-79"/>
                <a:cs typeface="APPLE CHANCERY" panose="03020702040506060504" pitchFamily="66" charset="-79"/>
              </a:rPr>
              <a:t>llir chez soi …</a:t>
            </a:r>
          </a:p>
        </p:txBody>
      </p:sp>
    </p:spTree>
    <p:extLst>
      <p:ext uri="{BB962C8B-B14F-4D97-AF65-F5344CB8AC3E}">
        <p14:creationId xmlns:p14="http://schemas.microsoft.com/office/powerpoint/2010/main" val="1121619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B750AD-21FC-92EF-F015-C0C11678C975}"/>
              </a:ext>
            </a:extLst>
          </p:cNvPr>
          <p:cNvSpPr>
            <a:spLocks noGrp="1"/>
          </p:cNvSpPr>
          <p:nvPr>
            <p:ph type="title"/>
          </p:nvPr>
        </p:nvSpPr>
        <p:spPr>
          <a:xfrm>
            <a:off x="675878" y="1709738"/>
            <a:ext cx="8543925" cy="2852737"/>
          </a:xfrm>
        </p:spPr>
        <p:txBody>
          <a:bodyPr anchor="b"/>
          <a:lstStyle>
            <a:lvl1pPr>
              <a:defRPr sz="4875"/>
            </a:lvl1pPr>
          </a:lstStyle>
          <a:p>
            <a:r>
              <a:rPr lang="fr-FR"/>
              <a:t>Modifiez le style du titre</a:t>
            </a:r>
          </a:p>
        </p:txBody>
      </p:sp>
      <p:sp>
        <p:nvSpPr>
          <p:cNvPr id="3" name="Espace réservé du texte 2">
            <a:extLst>
              <a:ext uri="{FF2B5EF4-FFF2-40B4-BE49-F238E27FC236}">
                <a16:creationId xmlns:a16="http://schemas.microsoft.com/office/drawing/2014/main" id="{BD185BC6-3489-4D1E-C010-10FF7DC8F852}"/>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C08CF57-69C8-66C4-7EF5-9ACFB611DA48}"/>
              </a:ext>
            </a:extLst>
          </p:cNvPr>
          <p:cNvSpPr>
            <a:spLocks noGrp="1"/>
          </p:cNvSpPr>
          <p:nvPr>
            <p:ph type="dt" sz="half" idx="10"/>
          </p:nvPr>
        </p:nvSpPr>
        <p:spPr/>
        <p:txBody>
          <a:bodyPr/>
          <a:lstStyle/>
          <a:p>
            <a:r>
              <a:rPr lang="fr-FR"/>
              <a:t>13/06/2024</a:t>
            </a:r>
          </a:p>
        </p:txBody>
      </p:sp>
      <p:sp>
        <p:nvSpPr>
          <p:cNvPr id="5" name="Espace réservé du pied de page 4">
            <a:extLst>
              <a:ext uri="{FF2B5EF4-FFF2-40B4-BE49-F238E27FC236}">
                <a16:creationId xmlns:a16="http://schemas.microsoft.com/office/drawing/2014/main" id="{4D5E9561-031F-628E-C882-A59EC956FFC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39E9AB-56BC-7AE6-F05C-A6E97E735A2D}"/>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805069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5AB1E8-3A9F-B651-6B04-0C35305EEC1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3F8F0-D22D-271E-6AB0-714B3ADDD7B9}"/>
              </a:ext>
            </a:extLst>
          </p:cNvPr>
          <p:cNvSpPr>
            <a:spLocks noGrp="1"/>
          </p:cNvSpPr>
          <p:nvPr>
            <p:ph sz="half" idx="1"/>
          </p:nvPr>
        </p:nvSpPr>
        <p:spPr>
          <a:xfrm>
            <a:off x="681038"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D4B46C2-96D6-0E91-0AB8-902B017B4220}"/>
              </a:ext>
            </a:extLst>
          </p:cNvPr>
          <p:cNvSpPr>
            <a:spLocks noGrp="1"/>
          </p:cNvSpPr>
          <p:nvPr>
            <p:ph sz="half" idx="2"/>
          </p:nvPr>
        </p:nvSpPr>
        <p:spPr>
          <a:xfrm>
            <a:off x="5014913"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560FC73-C41D-129D-5243-3F043F3EDFAD}"/>
              </a:ext>
            </a:extLst>
          </p:cNvPr>
          <p:cNvSpPr>
            <a:spLocks noGrp="1"/>
          </p:cNvSpPr>
          <p:nvPr>
            <p:ph type="dt" sz="half" idx="10"/>
          </p:nvPr>
        </p:nvSpPr>
        <p:spPr/>
        <p:txBody>
          <a:bodyPr/>
          <a:lstStyle/>
          <a:p>
            <a:r>
              <a:rPr lang="fr-FR"/>
              <a:t>13/06/2024</a:t>
            </a:r>
          </a:p>
        </p:txBody>
      </p:sp>
      <p:sp>
        <p:nvSpPr>
          <p:cNvPr id="6" name="Espace réservé du pied de page 5">
            <a:extLst>
              <a:ext uri="{FF2B5EF4-FFF2-40B4-BE49-F238E27FC236}">
                <a16:creationId xmlns:a16="http://schemas.microsoft.com/office/drawing/2014/main" id="{4CC8FCE9-BA35-FC9F-69B1-68044CBECE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44C4657-5E17-BA88-ADB6-E96D2513B7EB}"/>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1593429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02E130-4E12-FA8D-8BC8-17326FF2AA87}"/>
              </a:ext>
            </a:extLst>
          </p:cNvPr>
          <p:cNvSpPr>
            <a:spLocks noGrp="1"/>
          </p:cNvSpPr>
          <p:nvPr>
            <p:ph type="title"/>
          </p:nvPr>
        </p:nvSpPr>
        <p:spPr>
          <a:xfrm>
            <a:off x="682328" y="365126"/>
            <a:ext cx="8543925"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C86EBCC-E4A6-AB3C-154D-FD7781F819A4}"/>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C3B5623-BEFB-7A2A-8590-01F48BD48F78}"/>
              </a:ext>
            </a:extLst>
          </p:cNvPr>
          <p:cNvSpPr>
            <a:spLocks noGrp="1"/>
          </p:cNvSpPr>
          <p:nvPr>
            <p:ph sz="half" idx="2"/>
          </p:nvPr>
        </p:nvSpPr>
        <p:spPr>
          <a:xfrm>
            <a:off x="682328" y="2505075"/>
            <a:ext cx="4190702"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91743A0-4AF2-4C9B-61EF-90F1DD81D7D9}"/>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35C1137-E1AA-1D25-09EE-B6016A2447E6}"/>
              </a:ext>
            </a:extLst>
          </p:cNvPr>
          <p:cNvSpPr>
            <a:spLocks noGrp="1"/>
          </p:cNvSpPr>
          <p:nvPr>
            <p:ph sz="quarter" idx="4"/>
          </p:nvPr>
        </p:nvSpPr>
        <p:spPr>
          <a:xfrm>
            <a:off x="5014913" y="2505075"/>
            <a:ext cx="4211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2F7260E-4F93-9EA8-D6A0-1D3DC61AEDAB}"/>
              </a:ext>
            </a:extLst>
          </p:cNvPr>
          <p:cNvSpPr>
            <a:spLocks noGrp="1"/>
          </p:cNvSpPr>
          <p:nvPr>
            <p:ph type="dt" sz="half" idx="10"/>
          </p:nvPr>
        </p:nvSpPr>
        <p:spPr/>
        <p:txBody>
          <a:bodyPr/>
          <a:lstStyle/>
          <a:p>
            <a:r>
              <a:rPr lang="fr-FR"/>
              <a:t>13/06/2024</a:t>
            </a:r>
          </a:p>
        </p:txBody>
      </p:sp>
      <p:sp>
        <p:nvSpPr>
          <p:cNvPr id="8" name="Espace réservé du pied de page 7">
            <a:extLst>
              <a:ext uri="{FF2B5EF4-FFF2-40B4-BE49-F238E27FC236}">
                <a16:creationId xmlns:a16="http://schemas.microsoft.com/office/drawing/2014/main" id="{8166B9C3-78D9-34B5-3AF9-013D9622E23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2DCFCF1-9617-8A81-9C97-6F4B03CA77EE}"/>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2590745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F3C8C-2252-DEED-1505-9F960ACF36F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C417B4C-D157-A944-040E-FEDC95FB9D8E}"/>
              </a:ext>
            </a:extLst>
          </p:cNvPr>
          <p:cNvSpPr>
            <a:spLocks noGrp="1"/>
          </p:cNvSpPr>
          <p:nvPr>
            <p:ph type="dt" sz="half" idx="10"/>
          </p:nvPr>
        </p:nvSpPr>
        <p:spPr/>
        <p:txBody>
          <a:bodyPr/>
          <a:lstStyle/>
          <a:p>
            <a:r>
              <a:rPr lang="fr-FR"/>
              <a:t>13/06/2024</a:t>
            </a:r>
          </a:p>
        </p:txBody>
      </p:sp>
      <p:sp>
        <p:nvSpPr>
          <p:cNvPr id="4" name="Espace réservé du pied de page 3">
            <a:extLst>
              <a:ext uri="{FF2B5EF4-FFF2-40B4-BE49-F238E27FC236}">
                <a16:creationId xmlns:a16="http://schemas.microsoft.com/office/drawing/2014/main" id="{C9127395-52C0-88FB-8932-143467E4B3F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09B82BF-4BDC-2D7A-9DAD-AC8A8D98B7F1}"/>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46145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C16BDC2-2B34-0100-8E26-D66995520346}"/>
              </a:ext>
            </a:extLst>
          </p:cNvPr>
          <p:cNvSpPr>
            <a:spLocks noGrp="1"/>
          </p:cNvSpPr>
          <p:nvPr>
            <p:ph type="dt" sz="half" idx="10"/>
          </p:nvPr>
        </p:nvSpPr>
        <p:spPr/>
        <p:txBody>
          <a:bodyPr/>
          <a:lstStyle/>
          <a:p>
            <a:r>
              <a:rPr lang="fr-FR"/>
              <a:t>13/06/2024</a:t>
            </a:r>
          </a:p>
        </p:txBody>
      </p:sp>
      <p:sp>
        <p:nvSpPr>
          <p:cNvPr id="3" name="Espace réservé du pied de page 2">
            <a:extLst>
              <a:ext uri="{FF2B5EF4-FFF2-40B4-BE49-F238E27FC236}">
                <a16:creationId xmlns:a16="http://schemas.microsoft.com/office/drawing/2014/main" id="{4F0C9810-95DD-ECE7-11E4-30B83046B45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97F9ACE-7CF4-1EE0-07F9-47BC91917D43}"/>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3722984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F55B06-06C4-2186-66D2-0B0FABCD979F}"/>
              </a:ext>
            </a:extLst>
          </p:cNvPr>
          <p:cNvSpPr>
            <a:spLocks noGrp="1"/>
          </p:cNvSpPr>
          <p:nvPr>
            <p:ph type="title"/>
          </p:nvPr>
        </p:nvSpPr>
        <p:spPr>
          <a:xfrm>
            <a:off x="682328" y="457200"/>
            <a:ext cx="3194943" cy="1600200"/>
          </a:xfrm>
        </p:spPr>
        <p:txBody>
          <a:bodyPr anchor="b"/>
          <a:lstStyle>
            <a:lvl1pPr>
              <a:defRPr sz="2600"/>
            </a:lvl1pPr>
          </a:lstStyle>
          <a:p>
            <a:r>
              <a:rPr lang="fr-FR"/>
              <a:t>Modifiez le style du titre</a:t>
            </a:r>
          </a:p>
        </p:txBody>
      </p:sp>
      <p:sp>
        <p:nvSpPr>
          <p:cNvPr id="3" name="Espace réservé du contenu 2">
            <a:extLst>
              <a:ext uri="{FF2B5EF4-FFF2-40B4-BE49-F238E27FC236}">
                <a16:creationId xmlns:a16="http://schemas.microsoft.com/office/drawing/2014/main" id="{94DBD356-4A3D-BE9C-83D5-9238921710AC}"/>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C3DE261-D6EF-8ADD-3E76-0E403D0AA33E}"/>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C728ECC-FBE2-5749-F1D4-F048DA087DCC}"/>
              </a:ext>
            </a:extLst>
          </p:cNvPr>
          <p:cNvSpPr>
            <a:spLocks noGrp="1"/>
          </p:cNvSpPr>
          <p:nvPr>
            <p:ph type="dt" sz="half" idx="10"/>
          </p:nvPr>
        </p:nvSpPr>
        <p:spPr/>
        <p:txBody>
          <a:bodyPr/>
          <a:lstStyle/>
          <a:p>
            <a:r>
              <a:rPr lang="fr-FR"/>
              <a:t>13/06/2024</a:t>
            </a:r>
          </a:p>
        </p:txBody>
      </p:sp>
      <p:sp>
        <p:nvSpPr>
          <p:cNvPr id="6" name="Espace réservé du pied de page 5">
            <a:extLst>
              <a:ext uri="{FF2B5EF4-FFF2-40B4-BE49-F238E27FC236}">
                <a16:creationId xmlns:a16="http://schemas.microsoft.com/office/drawing/2014/main" id="{CC9C6F60-C0FB-8648-AF30-B2AD905D22E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BD8CB0D-EAF0-0E3F-1136-1FCEB9132BE8}"/>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246641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D19B9B-1ED0-E832-6502-717EBA4EC328}"/>
              </a:ext>
            </a:extLst>
          </p:cNvPr>
          <p:cNvSpPr>
            <a:spLocks noGrp="1"/>
          </p:cNvSpPr>
          <p:nvPr>
            <p:ph type="title"/>
          </p:nvPr>
        </p:nvSpPr>
        <p:spPr>
          <a:xfrm>
            <a:off x="682328" y="457200"/>
            <a:ext cx="3194943" cy="1600200"/>
          </a:xfrm>
        </p:spPr>
        <p:txBody>
          <a:bodyPr anchor="b"/>
          <a:lstStyle>
            <a:lvl1pPr>
              <a:defRPr sz="2600"/>
            </a:lvl1pPr>
          </a:lstStyle>
          <a:p>
            <a:r>
              <a:rPr lang="fr-FR"/>
              <a:t>Modifiez le style du titre</a:t>
            </a:r>
          </a:p>
        </p:txBody>
      </p:sp>
      <p:sp>
        <p:nvSpPr>
          <p:cNvPr id="3" name="Espace réservé pour une image  2">
            <a:extLst>
              <a:ext uri="{FF2B5EF4-FFF2-40B4-BE49-F238E27FC236}">
                <a16:creationId xmlns:a16="http://schemas.microsoft.com/office/drawing/2014/main" id="{09764729-C199-CF40-43A8-A72A22AE7C5C}"/>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fr-FR"/>
          </a:p>
        </p:txBody>
      </p:sp>
      <p:sp>
        <p:nvSpPr>
          <p:cNvPr id="4" name="Espace réservé du texte 3">
            <a:extLst>
              <a:ext uri="{FF2B5EF4-FFF2-40B4-BE49-F238E27FC236}">
                <a16:creationId xmlns:a16="http://schemas.microsoft.com/office/drawing/2014/main" id="{72977B33-C34C-28E2-D8D4-AE65BBA37BD2}"/>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2472415-97C4-2F7C-C2C6-FBF826BDE07A}"/>
              </a:ext>
            </a:extLst>
          </p:cNvPr>
          <p:cNvSpPr>
            <a:spLocks noGrp="1"/>
          </p:cNvSpPr>
          <p:nvPr>
            <p:ph type="dt" sz="half" idx="10"/>
          </p:nvPr>
        </p:nvSpPr>
        <p:spPr/>
        <p:txBody>
          <a:bodyPr/>
          <a:lstStyle/>
          <a:p>
            <a:r>
              <a:rPr lang="fr-FR"/>
              <a:t>13/06/2024</a:t>
            </a:r>
          </a:p>
        </p:txBody>
      </p:sp>
      <p:sp>
        <p:nvSpPr>
          <p:cNvPr id="6" name="Espace réservé du pied de page 5">
            <a:extLst>
              <a:ext uri="{FF2B5EF4-FFF2-40B4-BE49-F238E27FC236}">
                <a16:creationId xmlns:a16="http://schemas.microsoft.com/office/drawing/2014/main" id="{A6C6ED76-1147-C3CF-D398-7EF8AAFC842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08E16EF-CAE1-E896-555C-77FDC11859DD}"/>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442843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021BA7-B736-D2EF-B88B-3D05247F050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5CE0BA3-9C78-AE0E-506C-FF515418E88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4CB88D4-B373-14FD-D51D-38303C070D85}"/>
              </a:ext>
            </a:extLst>
          </p:cNvPr>
          <p:cNvSpPr>
            <a:spLocks noGrp="1"/>
          </p:cNvSpPr>
          <p:nvPr>
            <p:ph type="dt" sz="half" idx="10"/>
          </p:nvPr>
        </p:nvSpPr>
        <p:spPr/>
        <p:txBody>
          <a:bodyPr/>
          <a:lstStyle/>
          <a:p>
            <a:r>
              <a:rPr lang="fr-FR"/>
              <a:t>13/06/2024</a:t>
            </a:r>
          </a:p>
        </p:txBody>
      </p:sp>
      <p:sp>
        <p:nvSpPr>
          <p:cNvPr id="5" name="Espace réservé du pied de page 4">
            <a:extLst>
              <a:ext uri="{FF2B5EF4-FFF2-40B4-BE49-F238E27FC236}">
                <a16:creationId xmlns:a16="http://schemas.microsoft.com/office/drawing/2014/main" id="{4F870474-0600-BD96-EE81-B9E102901D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A6F4280-8F9C-346B-AC78-7D9AB7E6EEA0}"/>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1355983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007D212-33AD-53DE-6D67-30BD4B05D2C5}"/>
              </a:ext>
            </a:extLst>
          </p:cNvPr>
          <p:cNvSpPr>
            <a:spLocks noGrp="1"/>
          </p:cNvSpPr>
          <p:nvPr>
            <p:ph type="title" orient="vert"/>
          </p:nvPr>
        </p:nvSpPr>
        <p:spPr>
          <a:xfrm>
            <a:off x="7088981" y="365125"/>
            <a:ext cx="2135981"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D4E48F3-BEC3-2EA0-586A-FE39CBFD35D9}"/>
              </a:ext>
            </a:extLst>
          </p:cNvPr>
          <p:cNvSpPr>
            <a:spLocks noGrp="1"/>
          </p:cNvSpPr>
          <p:nvPr>
            <p:ph type="body" orient="vert" idx="1"/>
          </p:nvPr>
        </p:nvSpPr>
        <p:spPr>
          <a:xfrm>
            <a:off x="681037" y="365125"/>
            <a:ext cx="6284119"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AEC778-2CA9-D9CE-7F50-1BEEA3FCD174}"/>
              </a:ext>
            </a:extLst>
          </p:cNvPr>
          <p:cNvSpPr>
            <a:spLocks noGrp="1"/>
          </p:cNvSpPr>
          <p:nvPr>
            <p:ph type="dt" sz="half" idx="10"/>
          </p:nvPr>
        </p:nvSpPr>
        <p:spPr/>
        <p:txBody>
          <a:bodyPr/>
          <a:lstStyle/>
          <a:p>
            <a:r>
              <a:rPr lang="fr-FR"/>
              <a:t>13/06/2024</a:t>
            </a:r>
          </a:p>
        </p:txBody>
      </p:sp>
      <p:sp>
        <p:nvSpPr>
          <p:cNvPr id="5" name="Espace réservé du pied de page 4">
            <a:extLst>
              <a:ext uri="{FF2B5EF4-FFF2-40B4-BE49-F238E27FC236}">
                <a16:creationId xmlns:a16="http://schemas.microsoft.com/office/drawing/2014/main" id="{BDE0D3B3-C493-52E8-88CA-BB79BE7872F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B8C8C8-D42E-8C17-C9F5-900E3C6065A0}"/>
              </a:ext>
            </a:extLst>
          </p:cNvPr>
          <p:cNvSpPr>
            <a:spLocks noGrp="1"/>
          </p:cNvSpPr>
          <p:nvPr>
            <p:ph type="sldNum" sz="quarter" idx="12"/>
          </p:nvPr>
        </p:nvSpPr>
        <p:spPr/>
        <p:txBody>
          <a:bodyPr/>
          <a:lstStyle/>
          <a:p>
            <a:fld id="{253D7FCB-E602-134A-BA75-EB600DFA7E86}" type="slidenum">
              <a:rPr lang="fr-FR" smtClean="0"/>
              <a:t>‹N°›</a:t>
            </a:fld>
            <a:endParaRPr lang="fr-FR"/>
          </a:p>
        </p:txBody>
      </p:sp>
    </p:spTree>
    <p:extLst>
      <p:ext uri="{BB962C8B-B14F-4D97-AF65-F5344CB8AC3E}">
        <p14:creationId xmlns:p14="http://schemas.microsoft.com/office/powerpoint/2010/main" val="4007059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453530" y="461249"/>
            <a:ext cx="3407767" cy="360099"/>
          </a:xfrm>
          <a:prstGeom prst="rect">
            <a:avLst/>
          </a:prstGeom>
        </p:spPr>
        <p:txBody>
          <a:bodyPr wrap="square" lIns="0" tIns="0" rIns="0" bIns="0">
            <a:spAutoFit/>
          </a:bodyPr>
          <a:lstStyle>
            <a:lvl1pPr>
              <a:defRPr sz="2600" b="0" i="0">
                <a:solidFill>
                  <a:schemeClr val="bg1"/>
                </a:solidFill>
                <a:latin typeface="Arial Black"/>
                <a:cs typeface="Arial Black"/>
              </a:defRPr>
            </a:lvl1pPr>
          </a:lstStyle>
          <a:p>
            <a:endParaRPr/>
          </a:p>
        </p:txBody>
      </p:sp>
      <p:sp>
        <p:nvSpPr>
          <p:cNvPr id="3" name="Holder 3"/>
          <p:cNvSpPr>
            <a:spLocks noGrp="1"/>
          </p:cNvSpPr>
          <p:nvPr>
            <p:ph type="subTitle" idx="4"/>
          </p:nvPr>
        </p:nvSpPr>
        <p:spPr>
          <a:xfrm>
            <a:off x="1485900" y="3840480"/>
            <a:ext cx="6934200" cy="315086"/>
          </a:xfrm>
          <a:prstGeom prst="rect">
            <a:avLst/>
          </a:prstGeom>
        </p:spPr>
        <p:txBody>
          <a:bodyPr wrap="square" lIns="0" tIns="0" rIns="0" bIns="0">
            <a:spAutoFit/>
          </a:bodyPr>
          <a:lstStyle>
            <a:lvl1pPr>
              <a:defRPr sz="2275" b="0" i="0">
                <a:solidFill>
                  <a:schemeClr val="tx1"/>
                </a:solidFill>
                <a:latin typeface="Carlito"/>
                <a:cs typeface="Carlit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r>
              <a:rPr lang="fr-FR"/>
              <a:t>13/06/2024</a:t>
            </a:r>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372385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951EBF8-665F-FC02-F888-E4CD4CBE30E9}"/>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09A712B-59B2-EC4A-5DD3-0175095C8D1F}"/>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AD7A809-4AD8-D602-5F5C-D69C09736F5D}"/>
              </a:ext>
            </a:extLst>
          </p:cNvPr>
          <p:cNvSpPr>
            <a:spLocks noGrp="1"/>
          </p:cNvSpPr>
          <p:nvPr>
            <p:ph type="dt" sz="half" idx="2"/>
          </p:nvPr>
        </p:nvSpPr>
        <p:spPr>
          <a:xfrm>
            <a:off x="773226" y="6356351"/>
            <a:ext cx="2136661" cy="365125"/>
          </a:xfrm>
          <a:prstGeom prst="rect">
            <a:avLst/>
          </a:prstGeom>
        </p:spPr>
        <p:txBody>
          <a:bodyPr vert="horz" lIns="91440" tIns="45720" rIns="91440" bIns="45720" rtlCol="0" anchor="ctr"/>
          <a:lstStyle>
            <a:lvl1pPr algn="l">
              <a:defRPr sz="975">
                <a:solidFill>
                  <a:schemeClr val="accent2">
                    <a:lumMod val="75000"/>
                  </a:schemeClr>
                </a:solidFill>
              </a:defRPr>
            </a:lvl1pPr>
          </a:lstStyle>
          <a:p>
            <a:r>
              <a:rPr lang="fr-FR"/>
              <a:t>13/06/2024</a:t>
            </a:r>
          </a:p>
        </p:txBody>
      </p:sp>
      <p:sp>
        <p:nvSpPr>
          <p:cNvPr id="5" name="Espace réservé du pied de page 4">
            <a:extLst>
              <a:ext uri="{FF2B5EF4-FFF2-40B4-BE49-F238E27FC236}">
                <a16:creationId xmlns:a16="http://schemas.microsoft.com/office/drawing/2014/main" id="{C543B4A5-4055-10B8-94BA-EAFEABFE1753}"/>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F0D0BDC-F8C3-E7B8-79E0-56563A8556C8}"/>
              </a:ext>
            </a:extLst>
          </p:cNvPr>
          <p:cNvSpPr>
            <a:spLocks noGrp="1"/>
          </p:cNvSpPr>
          <p:nvPr>
            <p:ph type="sldNum" sz="quarter" idx="4"/>
          </p:nvPr>
        </p:nvSpPr>
        <p:spPr>
          <a:xfrm>
            <a:off x="6996113" y="6356351"/>
            <a:ext cx="2020296" cy="365125"/>
          </a:xfrm>
          <a:prstGeom prst="rect">
            <a:avLst/>
          </a:prstGeom>
        </p:spPr>
        <p:txBody>
          <a:bodyPr vert="horz" lIns="91440" tIns="45720" rIns="91440" bIns="45720" rtlCol="0" anchor="ctr"/>
          <a:lstStyle>
            <a:lvl1pPr algn="r">
              <a:defRPr sz="975">
                <a:solidFill>
                  <a:schemeClr val="accent2">
                    <a:lumMod val="75000"/>
                  </a:schemeClr>
                </a:solidFill>
              </a:defRPr>
            </a:lvl1pPr>
          </a:lstStyle>
          <a:p>
            <a:fld id="{253D7FCB-E602-134A-BA75-EB600DFA7E86}" type="slidenum">
              <a:rPr lang="fr-FR" smtClean="0"/>
              <a:pPr/>
              <a:t>‹N°›</a:t>
            </a:fld>
            <a:endParaRPr lang="fr-FR"/>
          </a:p>
        </p:txBody>
      </p:sp>
    </p:spTree>
    <p:extLst>
      <p:ext uri="{BB962C8B-B14F-4D97-AF65-F5344CB8AC3E}">
        <p14:creationId xmlns:p14="http://schemas.microsoft.com/office/powerpoint/2010/main" val="252562703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ftr="0"/>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fr-FR"/>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video_AlainFRANCO_Vivre%20chez%20soi_1714618375.mp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isere.fr/mda38"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hyperlink" Target="http://www.isere.fr/mda38" TargetMode="Externa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dominno.tasda.fr/#!/"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service-public.fr/particuliers/vosdroits/F32795" TargetMode="External"/><Relationship Id="rId1" Type="http://schemas.openxmlformats.org/officeDocument/2006/relationships/slideLayout" Target="../slideLayouts/slideLayout2.xml"/><Relationship Id="rId5" Type="http://schemas.openxmlformats.org/officeDocument/2006/relationships/hyperlink" Target="https://www.pour-les-personnes-agees.gouv.fr/vivre-dans-un-ehpad/les-differents-etablissements-medicalises/les-ehpad" TargetMode="External"/><Relationship Id="rId4" Type="http://schemas.openxmlformats.org/officeDocument/2006/relationships/hyperlink" Target="https://www.service-public.fr/particuliers/vosdroits/F1524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ssurance Retraite – Brand Builders">
            <a:extLst>
              <a:ext uri="{FF2B5EF4-FFF2-40B4-BE49-F238E27FC236}">
                <a16:creationId xmlns:a16="http://schemas.microsoft.com/office/drawing/2014/main" id="{7188C043-259E-B987-39C2-DBCF5A9596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645" t="12656" r="845"/>
          <a:stretch/>
        </p:blipFill>
        <p:spPr bwMode="auto">
          <a:xfrm>
            <a:off x="717630" y="491490"/>
            <a:ext cx="4791630" cy="409119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D9B71929-B92F-476A-66F1-EC85DA6FF411}"/>
              </a:ext>
            </a:extLst>
          </p:cNvPr>
          <p:cNvSpPr txBox="1"/>
          <p:nvPr/>
        </p:nvSpPr>
        <p:spPr>
          <a:xfrm>
            <a:off x="4151714" y="902647"/>
            <a:ext cx="5506636" cy="923330"/>
          </a:xfrm>
          <a:prstGeom prst="rect">
            <a:avLst/>
          </a:prstGeom>
          <a:noFill/>
        </p:spPr>
        <p:txBody>
          <a:bodyPr wrap="none" rtlCol="0">
            <a:spAutoFit/>
          </a:bodyPr>
          <a:lstStyle/>
          <a:p>
            <a:r>
              <a:rPr lang="fr-FR" sz="5400" b="1" dirty="0">
                <a:solidFill>
                  <a:schemeClr val="bg1"/>
                </a:solidFill>
                <a:latin typeface="APPLE CHANCERY" panose="03020702040506060504" pitchFamily="66" charset="-79"/>
                <a:cs typeface="APPLE CHANCERY" panose="03020702040506060504" pitchFamily="66" charset="-79"/>
              </a:rPr>
              <a:t>Viei</a:t>
            </a:r>
            <a:r>
              <a:rPr lang="fr-FR" sz="5400" b="1" dirty="0">
                <a:solidFill>
                  <a:srgbClr val="F28F24"/>
                </a:solidFill>
                <a:latin typeface="APPLE CHANCERY" panose="03020702040506060504" pitchFamily="66" charset="-79"/>
                <a:cs typeface="APPLE CHANCERY" panose="03020702040506060504" pitchFamily="66" charset="-79"/>
              </a:rPr>
              <a:t>llir chez soi …</a:t>
            </a:r>
          </a:p>
        </p:txBody>
      </p:sp>
      <p:pic>
        <p:nvPicPr>
          <p:cNvPr id="6" name="Image 5">
            <a:extLst>
              <a:ext uri="{FF2B5EF4-FFF2-40B4-BE49-F238E27FC236}">
                <a16:creationId xmlns:a16="http://schemas.microsoft.com/office/drawing/2014/main" id="{69BB66C0-D47D-8787-4700-205113BA06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5183" y="5951972"/>
            <a:ext cx="1174958" cy="780327"/>
          </a:xfrm>
          <a:prstGeom prst="rect">
            <a:avLst/>
          </a:prstGeom>
          <a:noFill/>
          <a:ln>
            <a:noFill/>
          </a:ln>
        </p:spPr>
      </p:pic>
      <p:sp>
        <p:nvSpPr>
          <p:cNvPr id="7" name="ZoneTexte 6">
            <a:extLst>
              <a:ext uri="{FF2B5EF4-FFF2-40B4-BE49-F238E27FC236}">
                <a16:creationId xmlns:a16="http://schemas.microsoft.com/office/drawing/2014/main" id="{5C8B4684-F1EC-D4CD-F30D-A69CB3846E30}"/>
              </a:ext>
            </a:extLst>
          </p:cNvPr>
          <p:cNvSpPr txBox="1"/>
          <p:nvPr/>
        </p:nvSpPr>
        <p:spPr>
          <a:xfrm>
            <a:off x="329138" y="4792616"/>
            <a:ext cx="9329212" cy="1323439"/>
          </a:xfrm>
          <a:prstGeom prst="rect">
            <a:avLst/>
          </a:prstGeom>
          <a:noFill/>
        </p:spPr>
        <p:txBody>
          <a:bodyPr wrap="square" rtlCol="0">
            <a:spAutoFit/>
          </a:bodyPr>
          <a:lstStyle/>
          <a:p>
            <a:pPr algn="ctr"/>
            <a:r>
              <a:rPr lang="fr-FR" sz="2000" dirty="0">
                <a:solidFill>
                  <a:schemeClr val="accent2">
                    <a:lumMod val="75000"/>
                  </a:schemeClr>
                </a:solidFill>
              </a:rPr>
              <a:t>Conférence débat avec</a:t>
            </a:r>
          </a:p>
          <a:p>
            <a:pPr algn="ctr"/>
            <a:r>
              <a:rPr lang="fr-FR" sz="2000" dirty="0">
                <a:solidFill>
                  <a:schemeClr val="accent2">
                    <a:lumMod val="75000"/>
                  </a:schemeClr>
                </a:solidFill>
              </a:rPr>
              <a:t>Alain ATTARD, Laura BONNEFOY, France LAMOTTE, Véronique CHIRIE, Alain FRANCO</a:t>
            </a:r>
          </a:p>
          <a:p>
            <a:pPr algn="ctr"/>
            <a:endParaRPr lang="fr-FR" sz="2000" dirty="0">
              <a:solidFill>
                <a:schemeClr val="accent2">
                  <a:lumMod val="75000"/>
                </a:schemeClr>
              </a:solidFill>
            </a:endParaRPr>
          </a:p>
          <a:p>
            <a:pPr algn="ctr"/>
            <a:r>
              <a:rPr lang="fr-FR" dirty="0">
                <a:solidFill>
                  <a:schemeClr val="accent2">
                    <a:lumMod val="75000"/>
                  </a:schemeClr>
                </a:solidFill>
              </a:rPr>
              <a:t>Hôtel Mercure de Meylan, le 13 juin 2024</a:t>
            </a:r>
          </a:p>
        </p:txBody>
      </p:sp>
      <p:sp>
        <p:nvSpPr>
          <p:cNvPr id="8" name="Espace réservé du numéro de diapositive 7">
            <a:extLst>
              <a:ext uri="{FF2B5EF4-FFF2-40B4-BE49-F238E27FC236}">
                <a16:creationId xmlns:a16="http://schemas.microsoft.com/office/drawing/2014/main" id="{970FE166-FCF4-0AA3-6695-4EF5EE34716D}"/>
              </a:ext>
            </a:extLst>
          </p:cNvPr>
          <p:cNvSpPr>
            <a:spLocks noGrp="1"/>
          </p:cNvSpPr>
          <p:nvPr>
            <p:ph type="sldNum" sz="quarter" idx="12"/>
          </p:nvPr>
        </p:nvSpPr>
        <p:spPr/>
        <p:txBody>
          <a:bodyPr/>
          <a:lstStyle/>
          <a:p>
            <a:fld id="{253D7FCB-E602-134A-BA75-EB600DFA7E86}" type="slidenum">
              <a:rPr lang="fr-FR" smtClean="0"/>
              <a:t>1</a:t>
            </a:fld>
            <a:endParaRPr lang="fr-FR"/>
          </a:p>
        </p:txBody>
      </p:sp>
      <p:pic>
        <p:nvPicPr>
          <p:cNvPr id="3" name="Image 2">
            <a:extLst>
              <a:ext uri="{FF2B5EF4-FFF2-40B4-BE49-F238E27FC236}">
                <a16:creationId xmlns:a16="http://schemas.microsoft.com/office/drawing/2014/main" id="{CDE6A69E-7502-853C-4F3A-A94BB9991E4D}"/>
              </a:ext>
            </a:extLst>
          </p:cNvPr>
          <p:cNvPicPr>
            <a:picLocks noChangeAspect="1"/>
          </p:cNvPicPr>
          <p:nvPr/>
        </p:nvPicPr>
        <p:blipFill>
          <a:blip r:embed="rId4"/>
          <a:stretch>
            <a:fillRect/>
          </a:stretch>
        </p:blipFill>
        <p:spPr>
          <a:xfrm>
            <a:off x="6512797" y="6132913"/>
            <a:ext cx="1328654" cy="446875"/>
          </a:xfrm>
          <a:prstGeom prst="rect">
            <a:avLst/>
          </a:prstGeom>
        </p:spPr>
      </p:pic>
    </p:spTree>
    <p:extLst>
      <p:ext uri="{BB962C8B-B14F-4D97-AF65-F5344CB8AC3E}">
        <p14:creationId xmlns:p14="http://schemas.microsoft.com/office/powerpoint/2010/main" val="293282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191977-4876-087D-6A6E-FBDF9B985418}"/>
              </a:ext>
            </a:extLst>
          </p:cNvPr>
          <p:cNvSpPr>
            <a:spLocks noGrp="1"/>
          </p:cNvSpPr>
          <p:nvPr>
            <p:ph type="title"/>
          </p:nvPr>
        </p:nvSpPr>
        <p:spPr/>
        <p:txBody>
          <a:bodyPr/>
          <a:lstStyle/>
          <a:p>
            <a:r>
              <a:rPr lang="fr-FR" dirty="0"/>
              <a:t>Au programme …</a:t>
            </a:r>
          </a:p>
        </p:txBody>
      </p:sp>
      <p:sp>
        <p:nvSpPr>
          <p:cNvPr id="3" name="Espace réservé du contenu 2">
            <a:extLst>
              <a:ext uri="{FF2B5EF4-FFF2-40B4-BE49-F238E27FC236}">
                <a16:creationId xmlns:a16="http://schemas.microsoft.com/office/drawing/2014/main" id="{FF85D4B9-1909-3083-D0E9-A5804BB8DF09}"/>
              </a:ext>
            </a:extLst>
          </p:cNvPr>
          <p:cNvSpPr>
            <a:spLocks noGrp="1"/>
          </p:cNvSpPr>
          <p:nvPr>
            <p:ph idx="1"/>
          </p:nvPr>
        </p:nvSpPr>
        <p:spPr>
          <a:xfrm>
            <a:off x="681039" y="1318437"/>
            <a:ext cx="6464628" cy="4654660"/>
          </a:xfrm>
        </p:spPr>
        <p:txBody>
          <a:bodyPr>
            <a:normAutofit lnSpcReduction="10000"/>
          </a:bodyPr>
          <a:lstStyle/>
          <a:p>
            <a:r>
              <a:rPr lang="fr-FR" dirty="0"/>
              <a:t>Ce matin : conférence</a:t>
            </a:r>
          </a:p>
          <a:p>
            <a:r>
              <a:rPr lang="fr-FR" dirty="0"/>
              <a:t>Cet après midi : visite de unapparté avec Thérèse RONDEAU (ergo de Tasda)</a:t>
            </a:r>
          </a:p>
          <a:p>
            <a:pPr marL="0" indent="0">
              <a:buNone/>
            </a:pPr>
            <a:endParaRPr lang="fr-FR" dirty="0"/>
          </a:p>
          <a:p>
            <a:pPr marL="371475" lvl="1" indent="0">
              <a:buNone/>
            </a:pPr>
            <a:r>
              <a:rPr lang="fr-FR" sz="2400" dirty="0"/>
              <a:t>Une session à 15h </a:t>
            </a:r>
          </a:p>
          <a:p>
            <a:pPr marL="371475" lvl="1" indent="0">
              <a:buNone/>
            </a:pPr>
            <a:r>
              <a:rPr lang="fr-FR" sz="2400" dirty="0"/>
              <a:t>Une autre session à 16h30</a:t>
            </a:r>
          </a:p>
          <a:p>
            <a:pPr marL="371475" lvl="1" indent="0">
              <a:buNone/>
            </a:pPr>
            <a:endParaRPr lang="fr-FR" sz="2400" dirty="0"/>
          </a:p>
          <a:p>
            <a:pPr marL="371475" lvl="1" indent="0">
              <a:buNone/>
            </a:pPr>
            <a:r>
              <a:rPr lang="fr-FR" sz="2400" dirty="0"/>
              <a:t>Lieu : </a:t>
            </a:r>
          </a:p>
          <a:p>
            <a:pPr marL="371475" lvl="1" indent="0">
              <a:buNone/>
            </a:pPr>
            <a:r>
              <a:rPr lang="fr-FR" sz="2400" dirty="0"/>
              <a:t>48 av Felix ESCLANGON, 38000 GRENOBLE</a:t>
            </a:r>
          </a:p>
          <a:p>
            <a:pPr marL="371475" lvl="1" indent="0">
              <a:buNone/>
            </a:pPr>
            <a:r>
              <a:rPr lang="fr-FR" sz="2400" dirty="0"/>
              <a:t>(derrière le tribunal – quartier </a:t>
            </a:r>
            <a:r>
              <a:rPr lang="fr-FR" sz="2400" dirty="0" err="1"/>
              <a:t>Europôle</a:t>
            </a:r>
            <a:r>
              <a:rPr lang="fr-FR" sz="2400" dirty="0"/>
              <a:t>)</a:t>
            </a:r>
            <a:endParaRPr lang="fr-FR" sz="2400" dirty="0">
              <a:solidFill>
                <a:srgbClr val="FF0000"/>
              </a:solidFill>
            </a:endParaRPr>
          </a:p>
          <a:p>
            <a:pPr marL="371475" lvl="1" indent="0">
              <a:buNone/>
            </a:pPr>
            <a:endParaRPr lang="fr-FR" sz="2400" dirty="0"/>
          </a:p>
          <a:p>
            <a:pPr marL="371475" lvl="1" indent="0">
              <a:buNone/>
            </a:pPr>
            <a:r>
              <a:rPr lang="fr-FR" sz="2400" dirty="0"/>
              <a:t>Sur inscription sur la liste qui circule dans les tables</a:t>
            </a:r>
          </a:p>
        </p:txBody>
      </p:sp>
      <p:sp>
        <p:nvSpPr>
          <p:cNvPr id="4" name="Espace réservé de la date 3">
            <a:extLst>
              <a:ext uri="{FF2B5EF4-FFF2-40B4-BE49-F238E27FC236}">
                <a16:creationId xmlns:a16="http://schemas.microsoft.com/office/drawing/2014/main" id="{DE1E32AE-C42B-7297-9206-077815B41F31}"/>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62E1F02E-C64B-435F-FEC3-AF2E095F6EEE}"/>
              </a:ext>
            </a:extLst>
          </p:cNvPr>
          <p:cNvSpPr>
            <a:spLocks noGrp="1"/>
          </p:cNvSpPr>
          <p:nvPr>
            <p:ph type="sldNum" sz="quarter" idx="12"/>
          </p:nvPr>
        </p:nvSpPr>
        <p:spPr/>
        <p:txBody>
          <a:bodyPr/>
          <a:lstStyle/>
          <a:p>
            <a:fld id="{253D7FCB-E602-134A-BA75-EB600DFA7E86}" type="slidenum">
              <a:rPr lang="fr-FR" smtClean="0"/>
              <a:t>2</a:t>
            </a:fld>
            <a:endParaRPr lang="fr-FR"/>
          </a:p>
        </p:txBody>
      </p:sp>
      <p:pic>
        <p:nvPicPr>
          <p:cNvPr id="9" name="Image 8">
            <a:extLst>
              <a:ext uri="{FF2B5EF4-FFF2-40B4-BE49-F238E27FC236}">
                <a16:creationId xmlns:a16="http://schemas.microsoft.com/office/drawing/2014/main" id="{7A74B6BE-4CB5-1CA3-60B1-09C7CD7CEEBC}"/>
              </a:ext>
            </a:extLst>
          </p:cNvPr>
          <p:cNvPicPr>
            <a:picLocks noChangeAspect="1"/>
          </p:cNvPicPr>
          <p:nvPr/>
        </p:nvPicPr>
        <p:blipFill>
          <a:blip r:embed="rId3"/>
          <a:stretch>
            <a:fillRect/>
          </a:stretch>
        </p:blipFill>
        <p:spPr>
          <a:xfrm>
            <a:off x="7145666" y="2482645"/>
            <a:ext cx="2614091" cy="3337137"/>
          </a:xfrm>
          <a:prstGeom prst="rect">
            <a:avLst/>
          </a:prstGeom>
        </p:spPr>
      </p:pic>
    </p:spTree>
    <p:extLst>
      <p:ext uri="{BB962C8B-B14F-4D97-AF65-F5344CB8AC3E}">
        <p14:creationId xmlns:p14="http://schemas.microsoft.com/office/powerpoint/2010/main" val="954361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67FCDB-360D-77C6-DF55-BB608549A921}"/>
              </a:ext>
            </a:extLst>
          </p:cNvPr>
          <p:cNvSpPr>
            <a:spLocks noGrp="1"/>
          </p:cNvSpPr>
          <p:nvPr>
            <p:ph type="title"/>
          </p:nvPr>
        </p:nvSpPr>
        <p:spPr/>
        <p:txBody>
          <a:bodyPr/>
          <a:lstStyle/>
          <a:p>
            <a:endParaRPr lang="fr-FR"/>
          </a:p>
        </p:txBody>
      </p:sp>
      <p:pic>
        <p:nvPicPr>
          <p:cNvPr id="8" name="Espace réservé du contenu 7">
            <a:extLst>
              <a:ext uri="{FF2B5EF4-FFF2-40B4-BE49-F238E27FC236}">
                <a16:creationId xmlns:a16="http://schemas.microsoft.com/office/drawing/2014/main" id="{1BFA4813-50C2-7C1E-BA16-6A12294CBECD}"/>
              </a:ext>
            </a:extLst>
          </p:cNvPr>
          <p:cNvPicPr>
            <a:picLocks noGrp="1" noChangeAspect="1"/>
          </p:cNvPicPr>
          <p:nvPr>
            <p:ph idx="1"/>
          </p:nvPr>
        </p:nvPicPr>
        <p:blipFill>
          <a:blip r:embed="rId2"/>
          <a:stretch>
            <a:fillRect/>
          </a:stretch>
        </p:blipFill>
        <p:spPr>
          <a:xfrm>
            <a:off x="681038" y="3240564"/>
            <a:ext cx="8965625" cy="3461026"/>
          </a:xfrm>
        </p:spPr>
      </p:pic>
      <p:sp>
        <p:nvSpPr>
          <p:cNvPr id="4" name="Espace réservé de la date 3">
            <a:extLst>
              <a:ext uri="{FF2B5EF4-FFF2-40B4-BE49-F238E27FC236}">
                <a16:creationId xmlns:a16="http://schemas.microsoft.com/office/drawing/2014/main" id="{04FE2C33-22B6-3DAE-77EA-B40B0392EA4B}"/>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8658DB6A-D73E-BC2F-379B-D48C9DB257EA}"/>
              </a:ext>
            </a:extLst>
          </p:cNvPr>
          <p:cNvSpPr>
            <a:spLocks noGrp="1"/>
          </p:cNvSpPr>
          <p:nvPr>
            <p:ph type="sldNum" sz="quarter" idx="12"/>
          </p:nvPr>
        </p:nvSpPr>
        <p:spPr/>
        <p:txBody>
          <a:bodyPr/>
          <a:lstStyle/>
          <a:p>
            <a:fld id="{253D7FCB-E602-134A-BA75-EB600DFA7E86}" type="slidenum">
              <a:rPr lang="fr-FR" smtClean="0"/>
              <a:t>3</a:t>
            </a:fld>
            <a:endParaRPr lang="fr-FR"/>
          </a:p>
        </p:txBody>
      </p:sp>
      <p:pic>
        <p:nvPicPr>
          <p:cNvPr id="6" name="Image 5">
            <a:extLst>
              <a:ext uri="{FF2B5EF4-FFF2-40B4-BE49-F238E27FC236}">
                <a16:creationId xmlns:a16="http://schemas.microsoft.com/office/drawing/2014/main" id="{88B4F854-E794-29A7-83EA-94DE2CFFA1AB}"/>
              </a:ext>
            </a:extLst>
          </p:cNvPr>
          <p:cNvPicPr>
            <a:picLocks noChangeAspect="1"/>
          </p:cNvPicPr>
          <p:nvPr/>
        </p:nvPicPr>
        <p:blipFill>
          <a:blip r:embed="rId3"/>
          <a:stretch>
            <a:fillRect/>
          </a:stretch>
        </p:blipFill>
        <p:spPr>
          <a:xfrm>
            <a:off x="681037" y="0"/>
            <a:ext cx="8895985" cy="2993923"/>
          </a:xfrm>
          <a:prstGeom prst="rect">
            <a:avLst/>
          </a:prstGeom>
        </p:spPr>
      </p:pic>
    </p:spTree>
    <p:extLst>
      <p:ext uri="{BB962C8B-B14F-4D97-AF65-F5344CB8AC3E}">
        <p14:creationId xmlns:p14="http://schemas.microsoft.com/office/powerpoint/2010/main" val="790584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6901F9-07EC-4D9B-A101-732EBFF0C0E2}"/>
              </a:ext>
            </a:extLst>
          </p:cNvPr>
          <p:cNvSpPr>
            <a:spLocks noGrp="1"/>
          </p:cNvSpPr>
          <p:nvPr>
            <p:ph type="title"/>
          </p:nvPr>
        </p:nvSpPr>
        <p:spPr/>
        <p:txBody>
          <a:bodyPr/>
          <a:lstStyle/>
          <a:p>
            <a:r>
              <a:rPr lang="fr-FR" dirty="0"/>
              <a:t>Sommaire de la conférence</a:t>
            </a:r>
          </a:p>
        </p:txBody>
      </p:sp>
      <p:sp>
        <p:nvSpPr>
          <p:cNvPr id="3" name="Espace réservé du contenu 2">
            <a:extLst>
              <a:ext uri="{FF2B5EF4-FFF2-40B4-BE49-F238E27FC236}">
                <a16:creationId xmlns:a16="http://schemas.microsoft.com/office/drawing/2014/main" id="{54F1B0EA-E07A-86E9-1ECD-97FA764341BC}"/>
              </a:ext>
            </a:extLst>
          </p:cNvPr>
          <p:cNvSpPr>
            <a:spLocks noGrp="1"/>
          </p:cNvSpPr>
          <p:nvPr>
            <p:ph idx="1"/>
          </p:nvPr>
        </p:nvSpPr>
        <p:spPr/>
        <p:txBody>
          <a:bodyPr/>
          <a:lstStyle/>
          <a:p>
            <a:r>
              <a:rPr lang="fr-FR" dirty="0"/>
              <a:t>Introduction :</a:t>
            </a:r>
          </a:p>
          <a:p>
            <a:pPr lvl="1"/>
            <a:r>
              <a:rPr lang="fr-FR" dirty="0"/>
              <a:t>Pour habiter chez soi, bien, et le plus longtemps possible</a:t>
            </a:r>
          </a:p>
          <a:p>
            <a:pPr lvl="1"/>
            <a:r>
              <a:rPr lang="fr-FR" dirty="0"/>
              <a:t>Bien vieillir, c’est quoi ? </a:t>
            </a:r>
          </a:p>
          <a:p>
            <a:pPr lvl="1"/>
            <a:r>
              <a:rPr lang="fr-FR" dirty="0"/>
              <a:t>Évaluer la dépendance</a:t>
            </a:r>
          </a:p>
          <a:p>
            <a:r>
              <a:rPr lang="fr-FR" dirty="0"/>
              <a:t>Les aides pour rester chez soi</a:t>
            </a:r>
          </a:p>
          <a:p>
            <a:r>
              <a:rPr lang="fr-FR" dirty="0"/>
              <a:t>Les autres « chez soi » possibles</a:t>
            </a:r>
          </a:p>
          <a:p>
            <a:pPr lvl="1"/>
            <a:r>
              <a:rPr lang="fr-FR" dirty="0"/>
              <a:t>Les alternatives de logement</a:t>
            </a:r>
          </a:p>
          <a:p>
            <a:pPr lvl="1"/>
            <a:r>
              <a:rPr lang="fr-FR" dirty="0"/>
              <a:t>L’auto questionnaire !</a:t>
            </a:r>
          </a:p>
          <a:p>
            <a:r>
              <a:rPr lang="fr-FR" dirty="0"/>
              <a:t>Partage d’expérience d’un choix de logement</a:t>
            </a:r>
          </a:p>
          <a:p>
            <a:r>
              <a:rPr lang="fr-FR" dirty="0"/>
              <a:t>Conclusion</a:t>
            </a:r>
          </a:p>
          <a:p>
            <a:pPr lvl="1"/>
            <a:r>
              <a:rPr lang="fr-FR" dirty="0"/>
              <a:t>Les éléments de choix décisifs</a:t>
            </a:r>
          </a:p>
          <a:p>
            <a:endParaRPr lang="fr-FR" dirty="0"/>
          </a:p>
        </p:txBody>
      </p:sp>
      <p:sp>
        <p:nvSpPr>
          <p:cNvPr id="4" name="Espace réservé de la date 3">
            <a:extLst>
              <a:ext uri="{FF2B5EF4-FFF2-40B4-BE49-F238E27FC236}">
                <a16:creationId xmlns:a16="http://schemas.microsoft.com/office/drawing/2014/main" id="{B6DE7259-E7D3-AAC7-B089-A27815391FEE}"/>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E9557ADE-CA2A-6241-C14E-A25C6EA4B9BA}"/>
              </a:ext>
            </a:extLst>
          </p:cNvPr>
          <p:cNvSpPr>
            <a:spLocks noGrp="1"/>
          </p:cNvSpPr>
          <p:nvPr>
            <p:ph type="sldNum" sz="quarter" idx="12"/>
          </p:nvPr>
        </p:nvSpPr>
        <p:spPr/>
        <p:txBody>
          <a:bodyPr/>
          <a:lstStyle/>
          <a:p>
            <a:fld id="{253D7FCB-E602-134A-BA75-EB600DFA7E86}" type="slidenum">
              <a:rPr lang="fr-FR" smtClean="0"/>
              <a:t>4</a:t>
            </a:fld>
            <a:endParaRPr lang="fr-FR"/>
          </a:p>
        </p:txBody>
      </p:sp>
    </p:spTree>
    <p:extLst>
      <p:ext uri="{BB962C8B-B14F-4D97-AF65-F5344CB8AC3E}">
        <p14:creationId xmlns:p14="http://schemas.microsoft.com/office/powerpoint/2010/main" val="953863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BDA76-CE80-C2FF-AE3B-DC7A024AC6D9}"/>
              </a:ext>
            </a:extLst>
          </p:cNvPr>
          <p:cNvSpPr>
            <a:spLocks noGrp="1"/>
          </p:cNvSpPr>
          <p:nvPr>
            <p:ph type="title"/>
          </p:nvPr>
        </p:nvSpPr>
        <p:spPr/>
        <p:txBody>
          <a:bodyPr/>
          <a:lstStyle/>
          <a:p>
            <a:r>
              <a:rPr lang="fr-FR" dirty="0"/>
              <a:t>Introduction</a:t>
            </a:r>
          </a:p>
        </p:txBody>
      </p:sp>
      <p:sp>
        <p:nvSpPr>
          <p:cNvPr id="4" name="Espace réservé de la date 3">
            <a:extLst>
              <a:ext uri="{FF2B5EF4-FFF2-40B4-BE49-F238E27FC236}">
                <a16:creationId xmlns:a16="http://schemas.microsoft.com/office/drawing/2014/main" id="{8C36B9D0-30F2-D82C-7C9D-05A8CD6349E8}"/>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524D43BE-BD08-98AE-3A13-9CD1ED50F94A}"/>
              </a:ext>
            </a:extLst>
          </p:cNvPr>
          <p:cNvSpPr>
            <a:spLocks noGrp="1"/>
          </p:cNvSpPr>
          <p:nvPr>
            <p:ph type="sldNum" sz="quarter" idx="12"/>
          </p:nvPr>
        </p:nvSpPr>
        <p:spPr/>
        <p:txBody>
          <a:bodyPr/>
          <a:lstStyle/>
          <a:p>
            <a:fld id="{253D7FCB-E602-134A-BA75-EB600DFA7E86}" type="slidenum">
              <a:rPr lang="fr-FR" smtClean="0"/>
              <a:t>5</a:t>
            </a:fld>
            <a:endParaRPr lang="fr-FR"/>
          </a:p>
        </p:txBody>
      </p:sp>
      <p:pic>
        <p:nvPicPr>
          <p:cNvPr id="6" name="Image 5">
            <a:hlinkClick r:id="rId2"/>
            <a:extLst>
              <a:ext uri="{FF2B5EF4-FFF2-40B4-BE49-F238E27FC236}">
                <a16:creationId xmlns:a16="http://schemas.microsoft.com/office/drawing/2014/main" id="{687E9437-740F-8DA8-E2DC-BB397019A900}"/>
              </a:ext>
            </a:extLst>
          </p:cNvPr>
          <p:cNvPicPr>
            <a:picLocks noChangeAspect="1"/>
          </p:cNvPicPr>
          <p:nvPr/>
        </p:nvPicPr>
        <p:blipFill>
          <a:blip r:embed="rId3"/>
          <a:stretch>
            <a:fillRect/>
          </a:stretch>
        </p:blipFill>
        <p:spPr>
          <a:xfrm>
            <a:off x="1382869" y="1449066"/>
            <a:ext cx="7504224" cy="4221126"/>
          </a:xfrm>
          <a:prstGeom prst="rect">
            <a:avLst/>
          </a:prstGeom>
          <a:solidFill>
            <a:schemeClr val="accent2"/>
          </a:solidFill>
          <a:ln>
            <a:solidFill>
              <a:schemeClr val="accent2"/>
            </a:solidFill>
          </a:ln>
        </p:spPr>
      </p:pic>
    </p:spTree>
    <p:extLst>
      <p:ext uri="{BB962C8B-B14F-4D97-AF65-F5344CB8AC3E}">
        <p14:creationId xmlns:p14="http://schemas.microsoft.com/office/powerpoint/2010/main" val="949604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9B7E44-A762-8C4C-8375-4B75D0E7AE6F}"/>
              </a:ext>
            </a:extLst>
          </p:cNvPr>
          <p:cNvSpPr>
            <a:spLocks noGrp="1"/>
          </p:cNvSpPr>
          <p:nvPr>
            <p:ph type="title"/>
          </p:nvPr>
        </p:nvSpPr>
        <p:spPr/>
        <p:txBody>
          <a:bodyPr/>
          <a:lstStyle/>
          <a:p>
            <a:r>
              <a:rPr lang="fr-FR" dirty="0"/>
              <a:t>Bien vieillir, c’est quoi ?  </a:t>
            </a:r>
          </a:p>
        </p:txBody>
      </p:sp>
      <p:sp>
        <p:nvSpPr>
          <p:cNvPr id="3" name="Espace réservé du contenu 2">
            <a:extLst>
              <a:ext uri="{FF2B5EF4-FFF2-40B4-BE49-F238E27FC236}">
                <a16:creationId xmlns:a16="http://schemas.microsoft.com/office/drawing/2014/main" id="{066B40BA-B06A-CD40-A083-ED06BFDB9F29}"/>
              </a:ext>
            </a:extLst>
          </p:cNvPr>
          <p:cNvSpPr>
            <a:spLocks noGrp="1"/>
          </p:cNvSpPr>
          <p:nvPr>
            <p:ph idx="1"/>
          </p:nvPr>
        </p:nvSpPr>
        <p:spPr>
          <a:xfrm>
            <a:off x="776536" y="1198995"/>
            <a:ext cx="8280920" cy="640589"/>
          </a:xfrm>
        </p:spPr>
        <p:txBody>
          <a:bodyPr>
            <a:normAutofit fontScale="47500" lnSpcReduction="20000"/>
          </a:bodyPr>
          <a:lstStyle/>
          <a:p>
            <a:pPr marL="457200" lvl="1" indent="0">
              <a:buNone/>
            </a:pPr>
            <a:endParaRPr lang="fr-FR" sz="2800" dirty="0">
              <a:solidFill>
                <a:srgbClr val="EF6955"/>
              </a:solidFill>
            </a:endParaRPr>
          </a:p>
          <a:p>
            <a:pPr marL="457200" lvl="1" indent="0">
              <a:buNone/>
            </a:pPr>
            <a:r>
              <a:rPr lang="fr-FR" sz="5900" b="1" dirty="0">
                <a:solidFill>
                  <a:schemeClr val="tx1"/>
                </a:solidFill>
              </a:rPr>
              <a:t>Bien vieillir, c’est bien vivre …. </a:t>
            </a:r>
          </a:p>
          <a:p>
            <a:pPr marL="457200" lvl="1" indent="0">
              <a:buNone/>
            </a:pPr>
            <a:endParaRPr lang="fr-FR" sz="2800" dirty="0">
              <a:solidFill>
                <a:schemeClr val="tx1"/>
              </a:solidFill>
            </a:endParaRPr>
          </a:p>
        </p:txBody>
      </p:sp>
      <p:sp>
        <p:nvSpPr>
          <p:cNvPr id="4" name="ZoneTexte 3">
            <a:extLst>
              <a:ext uri="{FF2B5EF4-FFF2-40B4-BE49-F238E27FC236}">
                <a16:creationId xmlns:a16="http://schemas.microsoft.com/office/drawing/2014/main" id="{46F5FC23-DA77-2940-94A7-A1E1AB955A64}"/>
              </a:ext>
            </a:extLst>
          </p:cNvPr>
          <p:cNvSpPr txBox="1"/>
          <p:nvPr/>
        </p:nvSpPr>
        <p:spPr>
          <a:xfrm>
            <a:off x="669032" y="1839583"/>
            <a:ext cx="8748464" cy="523220"/>
          </a:xfrm>
          <a:prstGeom prst="rect">
            <a:avLst/>
          </a:prstGeom>
          <a:noFill/>
        </p:spPr>
        <p:txBody>
          <a:bodyPr wrap="square" rtlCol="0">
            <a:spAutoFit/>
          </a:bodyPr>
          <a:lstStyle/>
          <a:p>
            <a:pPr lvl="1"/>
            <a:r>
              <a:rPr lang="fr-FR" sz="2800" b="1" i="1" dirty="0">
                <a:solidFill>
                  <a:srgbClr val="EF6955"/>
                </a:solidFill>
              </a:rPr>
              <a:t>« Le bonheur supprime la vieillesse » </a:t>
            </a:r>
            <a:r>
              <a:rPr lang="fr-FR" sz="2800" dirty="0">
                <a:solidFill>
                  <a:srgbClr val="EF6955"/>
                </a:solidFill>
              </a:rPr>
              <a:t>Franz Kafka.</a:t>
            </a:r>
          </a:p>
        </p:txBody>
      </p:sp>
      <p:sp>
        <p:nvSpPr>
          <p:cNvPr id="5" name="Titre 1">
            <a:extLst>
              <a:ext uri="{FF2B5EF4-FFF2-40B4-BE49-F238E27FC236}">
                <a16:creationId xmlns:a16="http://schemas.microsoft.com/office/drawing/2014/main" id="{0295B8D9-BE43-A74D-89CA-29A7F22F899F}"/>
              </a:ext>
            </a:extLst>
          </p:cNvPr>
          <p:cNvSpPr txBox="1">
            <a:spLocks/>
          </p:cNvSpPr>
          <p:nvPr/>
        </p:nvSpPr>
        <p:spPr>
          <a:xfrm>
            <a:off x="1064568" y="2687313"/>
            <a:ext cx="7992888" cy="882906"/>
          </a:xfrm>
          <a:prstGeom prst="rect">
            <a:avLst/>
          </a:prstGeom>
          <a:effectLst>
            <a:outerShdw blurRad="190500" dist="38100" dir="5400000" algn="t" rotWithShape="0">
              <a:prstClr val="black">
                <a:alpha val="40000"/>
              </a:prstClr>
            </a:outerShdw>
          </a:effectLst>
        </p:spPr>
        <p:txBody>
          <a:bodyPr vert="horz" lIns="91440" tIns="45720" rIns="91440" bIns="45720" rtlCol="0" anchor="t">
            <a:noAutofit/>
          </a:bodyPr>
          <a:lstStyle>
            <a:lvl1pPr algn="r" defTabSz="914400" rtl="0" eaLnBrk="1" latinLnBrk="0" hangingPunct="1">
              <a:spcBef>
                <a:spcPct val="0"/>
              </a:spcBef>
              <a:buNone/>
              <a:defRPr sz="3600" b="1" kern="1200">
                <a:solidFill>
                  <a:schemeClr val="accent1">
                    <a:lumMod val="75000"/>
                  </a:schemeClr>
                </a:solidFill>
                <a:latin typeface="Euphemia UCAS" pitchFamily="34" charset="0"/>
                <a:ea typeface="+mj-ea"/>
                <a:cs typeface="+mj-cs"/>
              </a:defRPr>
            </a:lvl1pPr>
          </a:lstStyle>
          <a:p>
            <a:pPr algn="ctr"/>
            <a:r>
              <a:rPr lang="fr-FR" dirty="0"/>
              <a:t>Question : </a:t>
            </a:r>
            <a:br>
              <a:rPr lang="fr-FR" dirty="0"/>
            </a:br>
            <a:r>
              <a:rPr lang="fr-FR" dirty="0"/>
              <a:t>D’après vous, que faut –il pour bien vivre ? </a:t>
            </a:r>
          </a:p>
        </p:txBody>
      </p:sp>
      <p:sp>
        <p:nvSpPr>
          <p:cNvPr id="6" name="Espace réservé du contenu 2">
            <a:extLst>
              <a:ext uri="{FF2B5EF4-FFF2-40B4-BE49-F238E27FC236}">
                <a16:creationId xmlns:a16="http://schemas.microsoft.com/office/drawing/2014/main" id="{D199D00F-877D-5D44-802E-1FFC0E2589B9}"/>
              </a:ext>
            </a:extLst>
          </p:cNvPr>
          <p:cNvSpPr txBox="1">
            <a:spLocks/>
          </p:cNvSpPr>
          <p:nvPr/>
        </p:nvSpPr>
        <p:spPr>
          <a:xfrm>
            <a:off x="2708909" y="4941168"/>
            <a:ext cx="6220555" cy="158417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ClrTx/>
              <a:buFont typeface="Arial" pitchFamily="34" charset="0"/>
              <a:buChar char="•"/>
              <a:defRPr sz="2400" b="1" kern="1200">
                <a:solidFill>
                  <a:schemeClr val="accent1">
                    <a:lumMod val="75000"/>
                  </a:schemeClr>
                </a:solidFill>
                <a:latin typeface="Euphemia UCAS" pitchFamily="34" charset="0"/>
                <a:ea typeface="+mn-ea"/>
                <a:cs typeface="EucrosiaUPC" pitchFamily="18" charset="-34"/>
              </a:defRPr>
            </a:lvl1pPr>
            <a:lvl2pPr marL="742950" indent="-285750" algn="l" defTabSz="914400" rtl="0" eaLnBrk="1" latinLnBrk="0" hangingPunct="1">
              <a:spcBef>
                <a:spcPct val="20000"/>
              </a:spcBef>
              <a:buFont typeface="Wingdings" pitchFamily="2" charset="2"/>
              <a:buChar char="§"/>
              <a:defRPr sz="2400" kern="1200">
                <a:solidFill>
                  <a:srgbClr val="186C8C"/>
                </a:solidFill>
                <a:latin typeface="Euphemia UCAS" pitchFamily="34" charset="0"/>
                <a:ea typeface="+mn-ea"/>
                <a:cs typeface="EucrosiaUPC" pitchFamily="18" charset="-34"/>
              </a:defRPr>
            </a:lvl2pPr>
            <a:lvl3pPr marL="1143000" indent="-228600" algn="l" defTabSz="914400" rtl="0" eaLnBrk="1" latinLnBrk="0" hangingPunct="1">
              <a:spcBef>
                <a:spcPct val="20000"/>
              </a:spcBef>
              <a:buFont typeface="Arial" pitchFamily="34" charset="0"/>
              <a:buChar char="•"/>
              <a:defRPr sz="2000" kern="1200">
                <a:solidFill>
                  <a:srgbClr val="800000"/>
                </a:solidFill>
                <a:latin typeface="Euphemia UCAS" pitchFamily="34" charset="0"/>
                <a:ea typeface="+mn-ea"/>
                <a:cs typeface="EucrosiaUPC" pitchFamily="18" charset="-34"/>
              </a:defRPr>
            </a:lvl3pPr>
            <a:lvl4pPr marL="1600200" indent="-228600" algn="l" defTabSz="914400" rtl="0" eaLnBrk="1" latinLnBrk="0" hangingPunct="1">
              <a:spcBef>
                <a:spcPct val="20000"/>
              </a:spcBef>
              <a:buFont typeface="Wingdings" pitchFamily="2" charset="2"/>
              <a:buChar char="§"/>
              <a:defRPr sz="2000" kern="1200">
                <a:solidFill>
                  <a:schemeClr val="accent2">
                    <a:lumMod val="75000"/>
                  </a:schemeClr>
                </a:solidFill>
                <a:latin typeface="Euphemia UCAS" pitchFamily="34" charset="0"/>
                <a:ea typeface="+mn-ea"/>
                <a:cs typeface="EucrosiaUPC" pitchFamily="18" charset="-34"/>
              </a:defRPr>
            </a:lvl4pPr>
            <a:lvl5pPr marL="2057400" indent="-228600" algn="l" defTabSz="914400" rtl="0" eaLnBrk="1" latinLnBrk="0" hangingPunct="1">
              <a:spcBef>
                <a:spcPct val="20000"/>
              </a:spcBef>
              <a:buFont typeface="Arial" pitchFamily="34" charset="0"/>
              <a:buChar char="»"/>
              <a:defRPr sz="2000" kern="1200">
                <a:solidFill>
                  <a:schemeClr val="accent6">
                    <a:lumMod val="50000"/>
                  </a:schemeClr>
                </a:solidFill>
                <a:latin typeface="Euphemia UCAS" pitchFamily="34" charset="0"/>
                <a:ea typeface="+mn-ea"/>
                <a:cs typeface="EucrosiaUPC" pitchFamily="18"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r>
              <a:rPr lang="fr-FR" sz="2800" dirty="0">
                <a:solidFill>
                  <a:schemeClr val="accent1">
                    <a:lumMod val="75000"/>
                  </a:schemeClr>
                </a:solidFill>
                <a:latin typeface="+mn-lt"/>
              </a:rPr>
              <a:t>Je …</a:t>
            </a:r>
          </a:p>
          <a:p>
            <a:pPr marL="457200" lvl="1" indent="0">
              <a:buNone/>
            </a:pPr>
            <a:r>
              <a:rPr lang="fr-FR" sz="2800" dirty="0">
                <a:solidFill>
                  <a:schemeClr val="accent1">
                    <a:lumMod val="75000"/>
                  </a:schemeClr>
                </a:solidFill>
                <a:latin typeface="+mn-lt"/>
              </a:rPr>
              <a:t>J’ai …..</a:t>
            </a:r>
          </a:p>
          <a:p>
            <a:pPr marL="457200" lvl="1" indent="0">
              <a:buNone/>
            </a:pPr>
            <a:r>
              <a:rPr lang="fr-FR" sz="2800" dirty="0">
                <a:solidFill>
                  <a:schemeClr val="accent1">
                    <a:lumMod val="75000"/>
                  </a:schemeClr>
                </a:solidFill>
                <a:latin typeface="+mn-lt"/>
              </a:rPr>
              <a:t>Je suis …</a:t>
            </a:r>
          </a:p>
          <a:p>
            <a:pPr marL="457200" lvl="1" indent="0">
              <a:buNone/>
            </a:pPr>
            <a:r>
              <a:rPr lang="fr-FR" sz="2800" dirty="0">
                <a:solidFill>
                  <a:schemeClr val="accent1">
                    <a:lumMod val="75000"/>
                  </a:schemeClr>
                </a:solidFill>
                <a:latin typeface="+mn-lt"/>
              </a:rPr>
              <a:t>Je me sens ….</a:t>
            </a:r>
          </a:p>
          <a:p>
            <a:pPr marL="457200" lvl="1" indent="0">
              <a:buNone/>
            </a:pPr>
            <a:endParaRPr lang="fr-FR" sz="2800" dirty="0">
              <a:solidFill>
                <a:schemeClr val="accent1">
                  <a:lumMod val="75000"/>
                </a:schemeClr>
              </a:solidFill>
              <a:latin typeface="+mn-lt"/>
            </a:endParaRPr>
          </a:p>
        </p:txBody>
      </p:sp>
      <p:sp>
        <p:nvSpPr>
          <p:cNvPr id="7" name="Espace réservé de la date 6">
            <a:extLst>
              <a:ext uri="{FF2B5EF4-FFF2-40B4-BE49-F238E27FC236}">
                <a16:creationId xmlns:a16="http://schemas.microsoft.com/office/drawing/2014/main" id="{D3DE2C2C-9FEC-3464-B0B8-75B2608F97CA}"/>
              </a:ext>
            </a:extLst>
          </p:cNvPr>
          <p:cNvSpPr>
            <a:spLocks noGrp="1"/>
          </p:cNvSpPr>
          <p:nvPr>
            <p:ph type="dt" sz="half" idx="10"/>
          </p:nvPr>
        </p:nvSpPr>
        <p:spPr/>
        <p:txBody>
          <a:bodyPr/>
          <a:lstStyle/>
          <a:p>
            <a:r>
              <a:rPr lang="fr-FR"/>
              <a:t>13/06/2024</a:t>
            </a:r>
          </a:p>
        </p:txBody>
      </p:sp>
      <p:sp>
        <p:nvSpPr>
          <p:cNvPr id="8" name="Espace réservé du numéro de diapositive 7">
            <a:extLst>
              <a:ext uri="{FF2B5EF4-FFF2-40B4-BE49-F238E27FC236}">
                <a16:creationId xmlns:a16="http://schemas.microsoft.com/office/drawing/2014/main" id="{311EA7F0-2264-B1BF-393F-536A05C36C4E}"/>
              </a:ext>
            </a:extLst>
          </p:cNvPr>
          <p:cNvSpPr>
            <a:spLocks noGrp="1"/>
          </p:cNvSpPr>
          <p:nvPr>
            <p:ph type="sldNum" sz="quarter" idx="12"/>
          </p:nvPr>
        </p:nvSpPr>
        <p:spPr/>
        <p:txBody>
          <a:bodyPr/>
          <a:lstStyle/>
          <a:p>
            <a:fld id="{253D7FCB-E602-134A-BA75-EB600DFA7E86}" type="slidenum">
              <a:rPr lang="fr-FR" smtClean="0"/>
              <a:t>6</a:t>
            </a:fld>
            <a:endParaRPr lang="fr-FR"/>
          </a:p>
        </p:txBody>
      </p:sp>
      <p:sp>
        <p:nvSpPr>
          <p:cNvPr id="9" name="ZoneTexte 8">
            <a:extLst>
              <a:ext uri="{FF2B5EF4-FFF2-40B4-BE49-F238E27FC236}">
                <a16:creationId xmlns:a16="http://schemas.microsoft.com/office/drawing/2014/main" id="{48421100-2C85-69FB-A04C-142FE7848798}"/>
              </a:ext>
            </a:extLst>
          </p:cNvPr>
          <p:cNvSpPr txBox="1"/>
          <p:nvPr/>
        </p:nvSpPr>
        <p:spPr>
          <a:xfrm>
            <a:off x="1808520" y="6613754"/>
            <a:ext cx="819455" cy="215444"/>
          </a:xfrm>
          <a:prstGeom prst="rect">
            <a:avLst/>
          </a:prstGeom>
          <a:noFill/>
        </p:spPr>
        <p:txBody>
          <a:bodyPr wrap="none" rtlCol="0">
            <a:spAutoFit/>
          </a:bodyPr>
          <a:lstStyle/>
          <a:p>
            <a:r>
              <a:rPr lang="fr-FR" sz="800" dirty="0"/>
              <a:t>Source : TASDA</a:t>
            </a:r>
          </a:p>
        </p:txBody>
      </p:sp>
    </p:spTree>
    <p:extLst>
      <p:ext uri="{BB962C8B-B14F-4D97-AF65-F5344CB8AC3E}">
        <p14:creationId xmlns:p14="http://schemas.microsoft.com/office/powerpoint/2010/main" val="1266433380"/>
      </p:ext>
    </p:extLst>
  </p:cSld>
  <p:clrMapOvr>
    <a:masterClrMapping/>
  </p:clrMapOvr>
  <mc:AlternateContent xmlns:mc="http://schemas.openxmlformats.org/markup-compatibility/2006" xmlns:p14="http://schemas.microsoft.com/office/powerpoint/2010/main">
    <mc:Choice Requires="p14">
      <p:transition p14:dur="10"/>
    </mc:Choice>
    <mc:Fallback xmlns:mv="urn:schemas-microsoft-com:mac:vml"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37F2601-AD46-D64D-9BA9-106C900BF7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065" y="2060848"/>
            <a:ext cx="5369386" cy="3548732"/>
          </a:xfrm>
          <a:prstGeom prst="rect">
            <a:avLst/>
          </a:prstGeom>
        </p:spPr>
      </p:pic>
      <p:sp>
        <p:nvSpPr>
          <p:cNvPr id="17" name="Titre 1">
            <a:extLst>
              <a:ext uri="{FF2B5EF4-FFF2-40B4-BE49-F238E27FC236}">
                <a16:creationId xmlns:a16="http://schemas.microsoft.com/office/drawing/2014/main" id="{06833120-F430-C64C-9EB8-01EF9E52C7C4}"/>
              </a:ext>
            </a:extLst>
          </p:cNvPr>
          <p:cNvSpPr>
            <a:spLocks noGrp="1"/>
          </p:cNvSpPr>
          <p:nvPr>
            <p:ph type="title"/>
          </p:nvPr>
        </p:nvSpPr>
        <p:spPr>
          <a:xfrm>
            <a:off x="804508" y="121866"/>
            <a:ext cx="8653971" cy="882906"/>
          </a:xfrm>
        </p:spPr>
        <p:txBody>
          <a:bodyPr/>
          <a:lstStyle/>
          <a:p>
            <a:r>
              <a:rPr lang="fr-FR" dirty="0"/>
              <a:t>Les clés du bien vieillir</a:t>
            </a:r>
          </a:p>
        </p:txBody>
      </p:sp>
      <p:sp>
        <p:nvSpPr>
          <p:cNvPr id="18" name="Ellipse 17">
            <a:extLst>
              <a:ext uri="{FF2B5EF4-FFF2-40B4-BE49-F238E27FC236}">
                <a16:creationId xmlns:a16="http://schemas.microsoft.com/office/drawing/2014/main" id="{D55CFD3E-3AAB-6A47-A111-653581D78055}"/>
              </a:ext>
            </a:extLst>
          </p:cNvPr>
          <p:cNvSpPr/>
          <p:nvPr/>
        </p:nvSpPr>
        <p:spPr>
          <a:xfrm>
            <a:off x="5224861" y="1355093"/>
            <a:ext cx="2376264" cy="1465312"/>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ne me sens pas seule !</a:t>
            </a:r>
          </a:p>
        </p:txBody>
      </p:sp>
      <p:sp>
        <p:nvSpPr>
          <p:cNvPr id="19" name="Ellipse 18">
            <a:extLst>
              <a:ext uri="{FF2B5EF4-FFF2-40B4-BE49-F238E27FC236}">
                <a16:creationId xmlns:a16="http://schemas.microsoft.com/office/drawing/2014/main" id="{9F76D5E7-B023-794A-8C6E-68010A6CAF37}"/>
              </a:ext>
            </a:extLst>
          </p:cNvPr>
          <p:cNvSpPr/>
          <p:nvPr/>
        </p:nvSpPr>
        <p:spPr>
          <a:xfrm>
            <a:off x="6857410" y="2114649"/>
            <a:ext cx="2376264" cy="1465312"/>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J’ai des loisirs, je continue à apprendre </a:t>
            </a:r>
          </a:p>
        </p:txBody>
      </p:sp>
      <p:sp>
        <p:nvSpPr>
          <p:cNvPr id="20" name="Ellipse 19">
            <a:extLst>
              <a:ext uri="{FF2B5EF4-FFF2-40B4-BE49-F238E27FC236}">
                <a16:creationId xmlns:a16="http://schemas.microsoft.com/office/drawing/2014/main" id="{8E0E100A-526B-7849-A5F1-C74C5C8E06F5}"/>
              </a:ext>
            </a:extLst>
          </p:cNvPr>
          <p:cNvSpPr/>
          <p:nvPr/>
        </p:nvSpPr>
        <p:spPr>
          <a:xfrm>
            <a:off x="5364129" y="4915944"/>
            <a:ext cx="2376264" cy="1465312"/>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prends soin de ma santé </a:t>
            </a:r>
          </a:p>
        </p:txBody>
      </p:sp>
      <p:sp>
        <p:nvSpPr>
          <p:cNvPr id="22" name="Ellipse 21">
            <a:extLst>
              <a:ext uri="{FF2B5EF4-FFF2-40B4-BE49-F238E27FC236}">
                <a16:creationId xmlns:a16="http://schemas.microsoft.com/office/drawing/2014/main" id="{107761B4-45F7-094B-A476-E06CB880BC60}"/>
              </a:ext>
            </a:extLst>
          </p:cNvPr>
          <p:cNvSpPr/>
          <p:nvPr/>
        </p:nvSpPr>
        <p:spPr>
          <a:xfrm>
            <a:off x="624166" y="5118767"/>
            <a:ext cx="2376264" cy="1059666"/>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me sens bien chez moi, </a:t>
            </a:r>
          </a:p>
        </p:txBody>
      </p:sp>
      <p:sp>
        <p:nvSpPr>
          <p:cNvPr id="23" name="Ellipse 22">
            <a:extLst>
              <a:ext uri="{FF2B5EF4-FFF2-40B4-BE49-F238E27FC236}">
                <a16:creationId xmlns:a16="http://schemas.microsoft.com/office/drawing/2014/main" id="{7D58F90F-A94F-CA45-9975-980C31D41D33}"/>
              </a:ext>
            </a:extLst>
          </p:cNvPr>
          <p:cNvSpPr/>
          <p:nvPr/>
        </p:nvSpPr>
        <p:spPr>
          <a:xfrm>
            <a:off x="7082215" y="782933"/>
            <a:ext cx="2376264" cy="1465312"/>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J’ai des activités, je sors de chez moi </a:t>
            </a:r>
          </a:p>
        </p:txBody>
      </p:sp>
      <p:sp>
        <p:nvSpPr>
          <p:cNvPr id="24" name="Ellipse 23">
            <a:extLst>
              <a:ext uri="{FF2B5EF4-FFF2-40B4-BE49-F238E27FC236}">
                <a16:creationId xmlns:a16="http://schemas.microsoft.com/office/drawing/2014/main" id="{531664CB-4354-6643-99F1-B1D527E90E12}"/>
              </a:ext>
            </a:extLst>
          </p:cNvPr>
          <p:cNvSpPr/>
          <p:nvPr/>
        </p:nvSpPr>
        <p:spPr>
          <a:xfrm>
            <a:off x="205156" y="3192758"/>
            <a:ext cx="2671937" cy="2070787"/>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J’ai tout ce qu’il me faut pour mon confort et ma vie quotidienne </a:t>
            </a:r>
          </a:p>
        </p:txBody>
      </p:sp>
      <p:sp>
        <p:nvSpPr>
          <p:cNvPr id="12" name="Ellipse 11">
            <a:extLst>
              <a:ext uri="{FF2B5EF4-FFF2-40B4-BE49-F238E27FC236}">
                <a16:creationId xmlns:a16="http://schemas.microsoft.com/office/drawing/2014/main" id="{3A2EE074-111B-3F48-B263-DCFFEDBC46B1}"/>
              </a:ext>
            </a:extLst>
          </p:cNvPr>
          <p:cNvSpPr/>
          <p:nvPr/>
        </p:nvSpPr>
        <p:spPr>
          <a:xfrm>
            <a:off x="6857410" y="3309972"/>
            <a:ext cx="2376264" cy="1465312"/>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suis en lien avec mes proches</a:t>
            </a:r>
          </a:p>
        </p:txBody>
      </p:sp>
      <p:sp>
        <p:nvSpPr>
          <p:cNvPr id="13" name="Ellipse 12">
            <a:extLst>
              <a:ext uri="{FF2B5EF4-FFF2-40B4-BE49-F238E27FC236}">
                <a16:creationId xmlns:a16="http://schemas.microsoft.com/office/drawing/2014/main" id="{838AAC31-10E4-FF43-AB2B-AA3D578DC858}"/>
              </a:ext>
            </a:extLst>
          </p:cNvPr>
          <p:cNvSpPr/>
          <p:nvPr/>
        </p:nvSpPr>
        <p:spPr>
          <a:xfrm>
            <a:off x="7309166" y="5085184"/>
            <a:ext cx="2376264" cy="1397712"/>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me sens en forme</a:t>
            </a:r>
          </a:p>
        </p:txBody>
      </p:sp>
      <p:sp>
        <p:nvSpPr>
          <p:cNvPr id="14" name="Ellipse 13">
            <a:extLst>
              <a:ext uri="{FF2B5EF4-FFF2-40B4-BE49-F238E27FC236}">
                <a16:creationId xmlns:a16="http://schemas.microsoft.com/office/drawing/2014/main" id="{12CCF47C-3D5F-5B49-A134-B3EE72AE0F61}"/>
              </a:ext>
            </a:extLst>
          </p:cNvPr>
          <p:cNvSpPr/>
          <p:nvPr/>
        </p:nvSpPr>
        <p:spPr>
          <a:xfrm>
            <a:off x="2320496" y="4679539"/>
            <a:ext cx="2376264" cy="930041"/>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me sens en sécurité </a:t>
            </a:r>
          </a:p>
        </p:txBody>
      </p:sp>
      <p:sp>
        <p:nvSpPr>
          <p:cNvPr id="2" name="Ellipse 1">
            <a:extLst>
              <a:ext uri="{FF2B5EF4-FFF2-40B4-BE49-F238E27FC236}">
                <a16:creationId xmlns:a16="http://schemas.microsoft.com/office/drawing/2014/main" id="{607EC2F9-B3DE-3B89-9D15-5922CED2D186}"/>
              </a:ext>
            </a:extLst>
          </p:cNvPr>
          <p:cNvSpPr/>
          <p:nvPr/>
        </p:nvSpPr>
        <p:spPr>
          <a:xfrm>
            <a:off x="-71389" y="720305"/>
            <a:ext cx="2376264" cy="1465312"/>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connais les aides financières </a:t>
            </a:r>
          </a:p>
        </p:txBody>
      </p:sp>
      <p:sp>
        <p:nvSpPr>
          <p:cNvPr id="3" name="Ellipse 2">
            <a:extLst>
              <a:ext uri="{FF2B5EF4-FFF2-40B4-BE49-F238E27FC236}">
                <a16:creationId xmlns:a16="http://schemas.microsoft.com/office/drawing/2014/main" id="{82F780F3-E0AB-8980-A218-7525E4215791}"/>
              </a:ext>
            </a:extLst>
          </p:cNvPr>
          <p:cNvSpPr/>
          <p:nvPr/>
        </p:nvSpPr>
        <p:spPr>
          <a:xfrm>
            <a:off x="1829671" y="1223913"/>
            <a:ext cx="2671937" cy="1667459"/>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dirty="0"/>
              <a:t>Je sais à qui m’adresser, Où trouver les informations </a:t>
            </a:r>
          </a:p>
        </p:txBody>
      </p:sp>
      <p:sp>
        <p:nvSpPr>
          <p:cNvPr id="4" name="Espace réservé de la date 3">
            <a:extLst>
              <a:ext uri="{FF2B5EF4-FFF2-40B4-BE49-F238E27FC236}">
                <a16:creationId xmlns:a16="http://schemas.microsoft.com/office/drawing/2014/main" id="{1372DF4E-B28D-C611-6FE9-CB0B65A781DC}"/>
              </a:ext>
            </a:extLst>
          </p:cNvPr>
          <p:cNvSpPr>
            <a:spLocks noGrp="1"/>
          </p:cNvSpPr>
          <p:nvPr>
            <p:ph type="dt" sz="half" idx="10"/>
          </p:nvPr>
        </p:nvSpPr>
        <p:spPr/>
        <p:txBody>
          <a:bodyPr/>
          <a:lstStyle/>
          <a:p>
            <a:r>
              <a:rPr lang="fr-FR"/>
              <a:t>13/06/2024</a:t>
            </a:r>
          </a:p>
        </p:txBody>
      </p:sp>
      <p:sp>
        <p:nvSpPr>
          <p:cNvPr id="6" name="Espace réservé du numéro de diapositive 5">
            <a:extLst>
              <a:ext uri="{FF2B5EF4-FFF2-40B4-BE49-F238E27FC236}">
                <a16:creationId xmlns:a16="http://schemas.microsoft.com/office/drawing/2014/main" id="{4F367C6B-53FC-5AF2-29F3-6EF633B56892}"/>
              </a:ext>
            </a:extLst>
          </p:cNvPr>
          <p:cNvSpPr>
            <a:spLocks noGrp="1"/>
          </p:cNvSpPr>
          <p:nvPr>
            <p:ph type="sldNum" sz="quarter" idx="12"/>
          </p:nvPr>
        </p:nvSpPr>
        <p:spPr/>
        <p:txBody>
          <a:bodyPr/>
          <a:lstStyle/>
          <a:p>
            <a:fld id="{253D7FCB-E602-134A-BA75-EB600DFA7E86}" type="slidenum">
              <a:rPr lang="fr-FR" smtClean="0"/>
              <a:t>7</a:t>
            </a:fld>
            <a:endParaRPr lang="fr-FR"/>
          </a:p>
        </p:txBody>
      </p:sp>
      <p:sp>
        <p:nvSpPr>
          <p:cNvPr id="7" name="ZoneTexte 6">
            <a:extLst>
              <a:ext uri="{FF2B5EF4-FFF2-40B4-BE49-F238E27FC236}">
                <a16:creationId xmlns:a16="http://schemas.microsoft.com/office/drawing/2014/main" id="{3A83BD74-6EB9-4779-2489-BDC8EFF11CE3}"/>
              </a:ext>
            </a:extLst>
          </p:cNvPr>
          <p:cNvSpPr txBox="1"/>
          <p:nvPr/>
        </p:nvSpPr>
        <p:spPr>
          <a:xfrm>
            <a:off x="1808520" y="6613754"/>
            <a:ext cx="819455" cy="215444"/>
          </a:xfrm>
          <a:prstGeom prst="rect">
            <a:avLst/>
          </a:prstGeom>
          <a:noFill/>
        </p:spPr>
        <p:txBody>
          <a:bodyPr wrap="none" rtlCol="0">
            <a:spAutoFit/>
          </a:bodyPr>
          <a:lstStyle/>
          <a:p>
            <a:r>
              <a:rPr lang="fr-FR" sz="800" dirty="0"/>
              <a:t>Source : TASDA</a:t>
            </a:r>
          </a:p>
        </p:txBody>
      </p:sp>
    </p:spTree>
    <p:extLst>
      <p:ext uri="{BB962C8B-B14F-4D97-AF65-F5344CB8AC3E}">
        <p14:creationId xmlns:p14="http://schemas.microsoft.com/office/powerpoint/2010/main" val="3572307723"/>
      </p:ext>
    </p:extLst>
  </p:cSld>
  <p:clrMapOvr>
    <a:masterClrMapping/>
  </p:clrMapOvr>
  <mc:AlternateContent xmlns:mc="http://schemas.openxmlformats.org/markup-compatibility/2006" xmlns:p14="http://schemas.microsoft.com/office/powerpoint/2010/main">
    <mc:Choice Requires="p14">
      <p:transition p14:dur="10"/>
    </mc:Choice>
    <mc:Fallback xmlns:mv="urn:schemas-microsoft-com:mac:vml"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9B43B-FF2F-DE46-BF6E-05BC18152779}"/>
              </a:ext>
            </a:extLst>
          </p:cNvPr>
          <p:cNvSpPr>
            <a:spLocks noGrp="1"/>
          </p:cNvSpPr>
          <p:nvPr>
            <p:ph type="title"/>
          </p:nvPr>
        </p:nvSpPr>
        <p:spPr>
          <a:xfrm>
            <a:off x="937260" y="93185"/>
            <a:ext cx="8587740" cy="882906"/>
          </a:xfrm>
        </p:spPr>
        <p:txBody>
          <a:bodyPr/>
          <a:lstStyle/>
          <a:p>
            <a:r>
              <a:rPr lang="fr-FR" dirty="0"/>
              <a:t>Évaluer la dépendance</a:t>
            </a:r>
          </a:p>
        </p:txBody>
      </p:sp>
      <p:pic>
        <p:nvPicPr>
          <p:cNvPr id="7" name="Image 6">
            <a:extLst>
              <a:ext uri="{FF2B5EF4-FFF2-40B4-BE49-F238E27FC236}">
                <a16:creationId xmlns:a16="http://schemas.microsoft.com/office/drawing/2014/main" id="{67197EF5-85E7-1549-A19A-A54C414EF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2760" y="2132856"/>
            <a:ext cx="4422328" cy="2952328"/>
          </a:xfrm>
          <a:prstGeom prst="rect">
            <a:avLst/>
          </a:prstGeom>
        </p:spPr>
      </p:pic>
      <p:sp>
        <p:nvSpPr>
          <p:cNvPr id="3" name="Rectangle 2">
            <a:extLst>
              <a:ext uri="{FF2B5EF4-FFF2-40B4-BE49-F238E27FC236}">
                <a16:creationId xmlns:a16="http://schemas.microsoft.com/office/drawing/2014/main" id="{C77495CD-EDE2-EE4B-B6D3-7C718875DC16}"/>
              </a:ext>
            </a:extLst>
          </p:cNvPr>
          <p:cNvSpPr/>
          <p:nvPr/>
        </p:nvSpPr>
        <p:spPr>
          <a:xfrm>
            <a:off x="381000" y="5066459"/>
            <a:ext cx="9144000" cy="1231106"/>
          </a:xfrm>
          <a:prstGeom prst="rect">
            <a:avLst/>
          </a:prstGeom>
        </p:spPr>
        <p:txBody>
          <a:bodyPr wrap="square">
            <a:spAutoFit/>
          </a:bodyPr>
          <a:lstStyle/>
          <a:p>
            <a:endParaRPr lang="fr-FR" dirty="0"/>
          </a:p>
          <a:p>
            <a:pPr algn="ctr"/>
            <a:r>
              <a:rPr lang="fr-FR" sz="2800" b="1" i="1" dirty="0">
                <a:solidFill>
                  <a:srgbClr val="EF6955"/>
                </a:solidFill>
              </a:rPr>
              <a:t>Perte d’autonomie et Dépendance, </a:t>
            </a:r>
          </a:p>
          <a:p>
            <a:pPr algn="ctr"/>
            <a:r>
              <a:rPr lang="fr-FR" sz="2800" b="1" i="1" dirty="0">
                <a:solidFill>
                  <a:srgbClr val="EF6955"/>
                </a:solidFill>
              </a:rPr>
              <a:t>2 notions complémentaires !</a:t>
            </a:r>
            <a:endParaRPr lang="fr-FR" sz="2800" i="1" dirty="0">
              <a:solidFill>
                <a:srgbClr val="EF6955"/>
              </a:solidFill>
            </a:endParaRPr>
          </a:p>
        </p:txBody>
      </p:sp>
      <p:sp>
        <p:nvSpPr>
          <p:cNvPr id="6" name="Ellipse 5">
            <a:extLst>
              <a:ext uri="{FF2B5EF4-FFF2-40B4-BE49-F238E27FC236}">
                <a16:creationId xmlns:a16="http://schemas.microsoft.com/office/drawing/2014/main" id="{A7A7C211-B36F-8449-AC6C-69EEB6385741}"/>
              </a:ext>
            </a:extLst>
          </p:cNvPr>
          <p:cNvSpPr/>
          <p:nvPr/>
        </p:nvSpPr>
        <p:spPr>
          <a:xfrm>
            <a:off x="554872" y="2375655"/>
            <a:ext cx="3096344" cy="2392391"/>
          </a:xfrm>
          <a:prstGeom prst="ellipse">
            <a:avLst/>
          </a:prstGeom>
          <a:solidFill>
            <a:schemeClr val="bg1"/>
          </a:solidFill>
          <a:ln w="50800">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b="1" dirty="0"/>
              <a:t>L’INDÉPENDANCE </a:t>
            </a:r>
            <a:r>
              <a:rPr lang="fr-FR" sz="2000" dirty="0"/>
              <a:t>est la capacité d’effectuer une action, de réaliser une tâche </a:t>
            </a:r>
          </a:p>
          <a:p>
            <a:pPr algn="ctr"/>
            <a:r>
              <a:rPr lang="fr-FR" sz="2000" b="1" dirty="0"/>
              <a:t>« le pouvoir faire »</a:t>
            </a:r>
          </a:p>
        </p:txBody>
      </p:sp>
      <p:sp>
        <p:nvSpPr>
          <p:cNvPr id="9" name="Ellipse 8">
            <a:extLst>
              <a:ext uri="{FF2B5EF4-FFF2-40B4-BE49-F238E27FC236}">
                <a16:creationId xmlns:a16="http://schemas.microsoft.com/office/drawing/2014/main" id="{70B7D53D-FB45-EF40-99B5-96D2F99A3612}"/>
              </a:ext>
            </a:extLst>
          </p:cNvPr>
          <p:cNvSpPr/>
          <p:nvPr/>
        </p:nvSpPr>
        <p:spPr>
          <a:xfrm>
            <a:off x="5890200" y="1856234"/>
            <a:ext cx="3095248" cy="2292846"/>
          </a:xfrm>
          <a:prstGeom prst="ellipse">
            <a:avLst/>
          </a:prstGeom>
          <a:solidFill>
            <a:schemeClr val="bg1"/>
          </a:solidFill>
          <a:ln w="50800">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b="1" dirty="0"/>
              <a:t>L’AUTONOMIE </a:t>
            </a:r>
          </a:p>
          <a:p>
            <a:pPr algn="ctr"/>
            <a:r>
              <a:rPr lang="fr-FR" sz="2000" dirty="0"/>
              <a:t>est la capacité de penser une action,   de prendre une décision « sensée »</a:t>
            </a:r>
          </a:p>
          <a:p>
            <a:pPr algn="ctr"/>
            <a:r>
              <a:rPr lang="fr-FR" sz="2000" b="1" dirty="0"/>
              <a:t>« le vouloir faire »</a:t>
            </a:r>
          </a:p>
        </p:txBody>
      </p:sp>
      <p:sp>
        <p:nvSpPr>
          <p:cNvPr id="5" name="ZoneTexte 4">
            <a:extLst>
              <a:ext uri="{FF2B5EF4-FFF2-40B4-BE49-F238E27FC236}">
                <a16:creationId xmlns:a16="http://schemas.microsoft.com/office/drawing/2014/main" id="{ED0F8255-A52C-63D2-F242-6ED5DCFB63EB}"/>
              </a:ext>
            </a:extLst>
          </p:cNvPr>
          <p:cNvSpPr txBox="1"/>
          <p:nvPr/>
        </p:nvSpPr>
        <p:spPr>
          <a:xfrm>
            <a:off x="2968943" y="1397615"/>
            <a:ext cx="4954904" cy="369332"/>
          </a:xfrm>
          <a:prstGeom prst="rect">
            <a:avLst/>
          </a:prstGeom>
          <a:noFill/>
        </p:spPr>
        <p:txBody>
          <a:bodyPr wrap="square">
            <a:spAutoFit/>
          </a:bodyPr>
          <a:lstStyle/>
          <a:p>
            <a:r>
              <a:rPr lang="fr-FR" dirty="0"/>
              <a:t>Perte d’autonomie ou dépendance ? </a:t>
            </a:r>
          </a:p>
        </p:txBody>
      </p:sp>
      <p:sp>
        <p:nvSpPr>
          <p:cNvPr id="4" name="Espace réservé de la date 3">
            <a:extLst>
              <a:ext uri="{FF2B5EF4-FFF2-40B4-BE49-F238E27FC236}">
                <a16:creationId xmlns:a16="http://schemas.microsoft.com/office/drawing/2014/main" id="{68FBB44A-4BAC-8D9C-440F-DE97C6207B36}"/>
              </a:ext>
            </a:extLst>
          </p:cNvPr>
          <p:cNvSpPr>
            <a:spLocks noGrp="1"/>
          </p:cNvSpPr>
          <p:nvPr>
            <p:ph type="dt" sz="half" idx="10"/>
          </p:nvPr>
        </p:nvSpPr>
        <p:spPr/>
        <p:txBody>
          <a:bodyPr/>
          <a:lstStyle/>
          <a:p>
            <a:r>
              <a:rPr lang="fr-FR"/>
              <a:t>13/06/2024</a:t>
            </a:r>
          </a:p>
        </p:txBody>
      </p:sp>
      <p:sp>
        <p:nvSpPr>
          <p:cNvPr id="8" name="Espace réservé du numéro de diapositive 7">
            <a:extLst>
              <a:ext uri="{FF2B5EF4-FFF2-40B4-BE49-F238E27FC236}">
                <a16:creationId xmlns:a16="http://schemas.microsoft.com/office/drawing/2014/main" id="{A5FD0955-FB09-1C2A-F6DA-EA56613A5352}"/>
              </a:ext>
            </a:extLst>
          </p:cNvPr>
          <p:cNvSpPr>
            <a:spLocks noGrp="1"/>
          </p:cNvSpPr>
          <p:nvPr>
            <p:ph type="sldNum" sz="quarter" idx="12"/>
          </p:nvPr>
        </p:nvSpPr>
        <p:spPr/>
        <p:txBody>
          <a:bodyPr/>
          <a:lstStyle/>
          <a:p>
            <a:fld id="{253D7FCB-E602-134A-BA75-EB600DFA7E86}" type="slidenum">
              <a:rPr lang="fr-FR" smtClean="0"/>
              <a:t>8</a:t>
            </a:fld>
            <a:endParaRPr lang="fr-FR"/>
          </a:p>
        </p:txBody>
      </p:sp>
      <p:sp>
        <p:nvSpPr>
          <p:cNvPr id="10" name="ZoneTexte 9">
            <a:extLst>
              <a:ext uri="{FF2B5EF4-FFF2-40B4-BE49-F238E27FC236}">
                <a16:creationId xmlns:a16="http://schemas.microsoft.com/office/drawing/2014/main" id="{D078D6CB-7490-EE0A-590B-96E8FEEB68CA}"/>
              </a:ext>
            </a:extLst>
          </p:cNvPr>
          <p:cNvSpPr txBox="1"/>
          <p:nvPr/>
        </p:nvSpPr>
        <p:spPr>
          <a:xfrm>
            <a:off x="1808520" y="6613754"/>
            <a:ext cx="819455" cy="215444"/>
          </a:xfrm>
          <a:prstGeom prst="rect">
            <a:avLst/>
          </a:prstGeom>
          <a:noFill/>
        </p:spPr>
        <p:txBody>
          <a:bodyPr wrap="none" rtlCol="0">
            <a:spAutoFit/>
          </a:bodyPr>
          <a:lstStyle/>
          <a:p>
            <a:r>
              <a:rPr lang="fr-FR" sz="800" dirty="0"/>
              <a:t>Source : TASDA</a:t>
            </a:r>
          </a:p>
        </p:txBody>
      </p:sp>
    </p:spTree>
    <p:extLst>
      <p:ext uri="{BB962C8B-B14F-4D97-AF65-F5344CB8AC3E}">
        <p14:creationId xmlns:p14="http://schemas.microsoft.com/office/powerpoint/2010/main" val="1363508084"/>
      </p:ext>
    </p:extLst>
  </p:cSld>
  <p:clrMapOvr>
    <a:masterClrMapping/>
  </p:clrMapOvr>
  <mc:AlternateContent xmlns:mc="http://schemas.openxmlformats.org/markup-compatibility/2006" xmlns:p14="http://schemas.microsoft.com/office/powerpoint/2010/main">
    <mc:Choice Requires="p14">
      <p:transition p14:dur="10"/>
    </mc:Choice>
    <mc:Fallback xmlns:mv="urn:schemas-microsoft-com:mac:vml"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9B43B-FF2F-DE46-BF6E-05BC18152779}"/>
              </a:ext>
            </a:extLst>
          </p:cNvPr>
          <p:cNvSpPr>
            <a:spLocks noGrp="1"/>
          </p:cNvSpPr>
          <p:nvPr>
            <p:ph type="title"/>
          </p:nvPr>
        </p:nvSpPr>
        <p:spPr>
          <a:xfrm>
            <a:off x="848130" y="260648"/>
            <a:ext cx="8535499" cy="882906"/>
          </a:xfrm>
        </p:spPr>
        <p:txBody>
          <a:bodyPr/>
          <a:lstStyle/>
          <a:p>
            <a:r>
              <a:rPr lang="fr-FR" dirty="0"/>
              <a:t>Évaluer la dépendance  </a:t>
            </a:r>
          </a:p>
        </p:txBody>
      </p:sp>
      <p:graphicFrame>
        <p:nvGraphicFramePr>
          <p:cNvPr id="5" name="Tableau 4">
            <a:extLst>
              <a:ext uri="{FF2B5EF4-FFF2-40B4-BE49-F238E27FC236}">
                <a16:creationId xmlns:a16="http://schemas.microsoft.com/office/drawing/2014/main" id="{8038DD16-B1C1-CA42-AFB4-8DBE97A4D94C}"/>
              </a:ext>
            </a:extLst>
          </p:cNvPr>
          <p:cNvGraphicFramePr>
            <a:graphicFrameLocks noGrp="1"/>
          </p:cNvGraphicFramePr>
          <p:nvPr>
            <p:extLst>
              <p:ext uri="{D42A27DB-BD31-4B8C-83A1-F6EECF244321}">
                <p14:modId xmlns:p14="http://schemas.microsoft.com/office/powerpoint/2010/main" val="3449675788"/>
              </p:ext>
            </p:extLst>
          </p:nvPr>
        </p:nvGraphicFramePr>
        <p:xfrm>
          <a:off x="848544" y="1661998"/>
          <a:ext cx="8208912" cy="2408271"/>
        </p:xfrm>
        <a:graphic>
          <a:graphicData uri="http://schemas.openxmlformats.org/drawingml/2006/table">
            <a:tbl>
              <a:tblPr firstRow="1" firstCol="1" bandRow="1">
                <a:tableStyleId>{5C22544A-7EE6-4342-B048-85BDC9FD1C3A}</a:tableStyleId>
              </a:tblPr>
              <a:tblGrid>
                <a:gridCol w="8208912">
                  <a:extLst>
                    <a:ext uri="{9D8B030D-6E8A-4147-A177-3AD203B41FA5}">
                      <a16:colId xmlns:a16="http://schemas.microsoft.com/office/drawing/2014/main" val="1893921050"/>
                    </a:ext>
                  </a:extLst>
                </a:gridCol>
              </a:tblGrid>
              <a:tr h="2408271">
                <a:tc>
                  <a:txBody>
                    <a:bodyPr/>
                    <a:lstStyle/>
                    <a:p>
                      <a:pPr>
                        <a:spcAft>
                          <a:spcPts val="0"/>
                        </a:spcAft>
                      </a:pPr>
                      <a:r>
                        <a:rPr lang="fr-FR" sz="2400" b="0" dirty="0">
                          <a:solidFill>
                            <a:schemeClr val="accent1">
                              <a:lumMod val="75000"/>
                            </a:schemeClr>
                          </a:solidFill>
                        </a:rPr>
                        <a:t>Le degré de dépendance est défini sur la base de la grille AGGIR (Autonomie, Gérontologie, Groupes Iso-Ressources)</a:t>
                      </a:r>
                    </a:p>
                    <a:p>
                      <a:pPr>
                        <a:spcAft>
                          <a:spcPts val="0"/>
                        </a:spcAft>
                      </a:pPr>
                      <a:endParaRPr lang="fr-FR" sz="2400" b="0" dirty="0">
                        <a:solidFill>
                          <a:schemeClr val="accent1">
                            <a:lumMod val="75000"/>
                          </a:schemeClr>
                        </a:solidFill>
                      </a:endParaRPr>
                    </a:p>
                    <a:p>
                      <a:pPr>
                        <a:spcAft>
                          <a:spcPts val="0"/>
                        </a:spcAft>
                      </a:pPr>
                      <a:r>
                        <a:rPr lang="fr-FR" sz="2400" b="0" dirty="0">
                          <a:solidFill>
                            <a:schemeClr val="accent1">
                              <a:lumMod val="75000"/>
                            </a:schemeClr>
                          </a:solidFill>
                        </a:rPr>
                        <a:t>6 niveaux de dépendance : GIR 1 à 6</a:t>
                      </a:r>
                    </a:p>
                    <a:p>
                      <a:pPr>
                        <a:spcAft>
                          <a:spcPts val="0"/>
                        </a:spcAft>
                      </a:pPr>
                      <a:r>
                        <a:rPr lang="fr-FR" sz="2400" b="0" dirty="0">
                          <a:solidFill>
                            <a:schemeClr val="accent1">
                              <a:lumMod val="75000"/>
                            </a:schemeClr>
                          </a:solidFill>
                          <a:effectLst/>
                          <a:latin typeface="+mn-lt"/>
                          <a:ea typeface="Times New Roman" panose="02020603050405020304" pitchFamily="18" charset="0"/>
                          <a:cs typeface="Times New Roman" panose="02020603050405020304" pitchFamily="18" charset="0"/>
                        </a:rPr>
                        <a:t>GIR 1: Personne  totalement dépendante  , GIR 6: personne capable de réaliser tous les actes de la vie quotidienne. </a:t>
                      </a:r>
                    </a:p>
                  </a:txBody>
                  <a:tcPr marL="68580" marR="68580" marT="0" marB="0">
                    <a:noFill/>
                  </a:tcPr>
                </a:tc>
                <a:extLst>
                  <a:ext uri="{0D108BD9-81ED-4DB2-BD59-A6C34878D82A}">
                    <a16:rowId xmlns:a16="http://schemas.microsoft.com/office/drawing/2014/main" val="681276988"/>
                  </a:ext>
                </a:extLst>
              </a:tr>
            </a:tbl>
          </a:graphicData>
        </a:graphic>
      </p:graphicFrame>
      <p:sp>
        <p:nvSpPr>
          <p:cNvPr id="4" name="Rectangle 3">
            <a:extLst>
              <a:ext uri="{FF2B5EF4-FFF2-40B4-BE49-F238E27FC236}">
                <a16:creationId xmlns:a16="http://schemas.microsoft.com/office/drawing/2014/main" id="{B92DD4C6-6D8A-644E-9B77-3B96C922F77F}"/>
              </a:ext>
            </a:extLst>
          </p:cNvPr>
          <p:cNvSpPr/>
          <p:nvPr/>
        </p:nvSpPr>
        <p:spPr>
          <a:xfrm>
            <a:off x="685250" y="4241895"/>
            <a:ext cx="8535499" cy="954107"/>
          </a:xfrm>
          <a:prstGeom prst="rect">
            <a:avLst/>
          </a:prstGeom>
        </p:spPr>
        <p:txBody>
          <a:bodyPr wrap="square">
            <a:spAutoFit/>
          </a:bodyPr>
          <a:lstStyle/>
          <a:p>
            <a:pPr algn="ctr"/>
            <a:r>
              <a:rPr lang="fr-FR" sz="2800" b="1" i="1" dirty="0">
                <a:solidFill>
                  <a:srgbClr val="EF6955"/>
                </a:solidFill>
              </a:rPr>
              <a:t>Une évaluation faite par un professionnel.</a:t>
            </a:r>
          </a:p>
          <a:p>
            <a:pPr algn="ctr"/>
            <a:r>
              <a:rPr lang="fr-FR" sz="2800" b="1" i="1" dirty="0">
                <a:solidFill>
                  <a:srgbClr val="EF6955"/>
                </a:solidFill>
              </a:rPr>
              <a:t>GIR 5/6 et GIR 1/2/3/4 = aides financières différentes</a:t>
            </a:r>
            <a:endParaRPr lang="fr-FR" sz="2800" i="1" dirty="0">
              <a:solidFill>
                <a:srgbClr val="EF6955"/>
              </a:solidFill>
            </a:endParaRPr>
          </a:p>
        </p:txBody>
      </p:sp>
      <p:sp>
        <p:nvSpPr>
          <p:cNvPr id="3" name="Espace réservé de la date 2">
            <a:extLst>
              <a:ext uri="{FF2B5EF4-FFF2-40B4-BE49-F238E27FC236}">
                <a16:creationId xmlns:a16="http://schemas.microsoft.com/office/drawing/2014/main" id="{13ADFFAC-984E-83FC-8A10-4E6EE1402F42}"/>
              </a:ext>
            </a:extLst>
          </p:cNvPr>
          <p:cNvSpPr>
            <a:spLocks noGrp="1"/>
          </p:cNvSpPr>
          <p:nvPr>
            <p:ph type="dt" sz="half" idx="10"/>
          </p:nvPr>
        </p:nvSpPr>
        <p:spPr/>
        <p:txBody>
          <a:bodyPr/>
          <a:lstStyle/>
          <a:p>
            <a:r>
              <a:rPr lang="fr-FR"/>
              <a:t>13/06/2024</a:t>
            </a:r>
          </a:p>
        </p:txBody>
      </p:sp>
      <p:sp>
        <p:nvSpPr>
          <p:cNvPr id="6" name="Espace réservé du numéro de diapositive 5">
            <a:extLst>
              <a:ext uri="{FF2B5EF4-FFF2-40B4-BE49-F238E27FC236}">
                <a16:creationId xmlns:a16="http://schemas.microsoft.com/office/drawing/2014/main" id="{315E1289-8D71-E5E6-97E8-642C4978F498}"/>
              </a:ext>
            </a:extLst>
          </p:cNvPr>
          <p:cNvSpPr>
            <a:spLocks noGrp="1"/>
          </p:cNvSpPr>
          <p:nvPr>
            <p:ph type="sldNum" sz="quarter" idx="12"/>
          </p:nvPr>
        </p:nvSpPr>
        <p:spPr/>
        <p:txBody>
          <a:bodyPr/>
          <a:lstStyle/>
          <a:p>
            <a:fld id="{253D7FCB-E602-134A-BA75-EB600DFA7E86}" type="slidenum">
              <a:rPr lang="fr-FR" smtClean="0"/>
              <a:t>9</a:t>
            </a:fld>
            <a:endParaRPr lang="fr-FR"/>
          </a:p>
        </p:txBody>
      </p:sp>
      <p:sp>
        <p:nvSpPr>
          <p:cNvPr id="7" name="ZoneTexte 6">
            <a:extLst>
              <a:ext uri="{FF2B5EF4-FFF2-40B4-BE49-F238E27FC236}">
                <a16:creationId xmlns:a16="http://schemas.microsoft.com/office/drawing/2014/main" id="{1A55596B-7AF4-B5C3-0D16-90D4BE568B65}"/>
              </a:ext>
            </a:extLst>
          </p:cNvPr>
          <p:cNvSpPr txBox="1"/>
          <p:nvPr/>
        </p:nvSpPr>
        <p:spPr>
          <a:xfrm>
            <a:off x="1808520" y="6613754"/>
            <a:ext cx="819455" cy="215444"/>
          </a:xfrm>
          <a:prstGeom prst="rect">
            <a:avLst/>
          </a:prstGeom>
          <a:noFill/>
        </p:spPr>
        <p:txBody>
          <a:bodyPr wrap="none" rtlCol="0">
            <a:spAutoFit/>
          </a:bodyPr>
          <a:lstStyle/>
          <a:p>
            <a:r>
              <a:rPr lang="fr-FR" sz="800" dirty="0"/>
              <a:t>Source : TASDA</a:t>
            </a:r>
          </a:p>
        </p:txBody>
      </p:sp>
    </p:spTree>
    <p:extLst>
      <p:ext uri="{BB962C8B-B14F-4D97-AF65-F5344CB8AC3E}">
        <p14:creationId xmlns:p14="http://schemas.microsoft.com/office/powerpoint/2010/main" val="2244552095"/>
      </p:ext>
    </p:extLst>
  </p:cSld>
  <p:clrMapOvr>
    <a:masterClrMapping/>
  </p:clrMapOvr>
  <mc:AlternateContent xmlns:mc="http://schemas.openxmlformats.org/markup-compatibility/2006" xmlns:p14="http://schemas.microsoft.com/office/powerpoint/2010/main">
    <mc:Choice Requires="p14">
      <p:transition p14:dur="10"/>
    </mc:Choice>
    <mc:Fallback xmlns:mv="urn:schemas-microsoft-com:mac:vml"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9B43B-FF2F-DE46-BF6E-05BC18152779}"/>
              </a:ext>
            </a:extLst>
          </p:cNvPr>
          <p:cNvSpPr>
            <a:spLocks noGrp="1"/>
          </p:cNvSpPr>
          <p:nvPr>
            <p:ph type="title"/>
          </p:nvPr>
        </p:nvSpPr>
        <p:spPr>
          <a:xfrm>
            <a:off x="910870" y="260648"/>
            <a:ext cx="8472759" cy="882906"/>
          </a:xfrm>
        </p:spPr>
        <p:txBody>
          <a:bodyPr/>
          <a:lstStyle/>
          <a:p>
            <a:r>
              <a:rPr lang="fr-FR" dirty="0"/>
              <a:t>Évaluer la dépendance </a:t>
            </a:r>
          </a:p>
        </p:txBody>
      </p:sp>
      <p:sp>
        <p:nvSpPr>
          <p:cNvPr id="5" name="Rectangle 4">
            <a:extLst>
              <a:ext uri="{FF2B5EF4-FFF2-40B4-BE49-F238E27FC236}">
                <a16:creationId xmlns:a16="http://schemas.microsoft.com/office/drawing/2014/main" id="{614F5F5D-FCED-7A4A-805C-5A973B66208A}"/>
              </a:ext>
            </a:extLst>
          </p:cNvPr>
          <p:cNvSpPr/>
          <p:nvPr/>
        </p:nvSpPr>
        <p:spPr>
          <a:xfrm>
            <a:off x="632802" y="1143554"/>
            <a:ext cx="8930226" cy="800219"/>
          </a:xfrm>
          <a:prstGeom prst="rect">
            <a:avLst/>
          </a:prstGeom>
        </p:spPr>
        <p:txBody>
          <a:bodyPr wrap="square">
            <a:spAutoFit/>
          </a:bodyPr>
          <a:lstStyle/>
          <a:p>
            <a:endParaRPr lang="fr-FR" dirty="0"/>
          </a:p>
          <a:p>
            <a:pPr algn="ctr"/>
            <a:r>
              <a:rPr lang="fr-FR" sz="2800" i="1" dirty="0">
                <a:solidFill>
                  <a:srgbClr val="EF6955"/>
                </a:solidFill>
              </a:rPr>
              <a:t>Estimer rapidement à partir des actes de la vie quotidienne </a:t>
            </a:r>
          </a:p>
        </p:txBody>
      </p:sp>
      <p:sp>
        <p:nvSpPr>
          <p:cNvPr id="3" name="Rectangle 2">
            <a:extLst>
              <a:ext uri="{FF2B5EF4-FFF2-40B4-BE49-F238E27FC236}">
                <a16:creationId xmlns:a16="http://schemas.microsoft.com/office/drawing/2014/main" id="{3685C29C-71D5-6B4B-BDCE-1A3F462C7363}"/>
              </a:ext>
            </a:extLst>
          </p:cNvPr>
          <p:cNvSpPr/>
          <p:nvPr/>
        </p:nvSpPr>
        <p:spPr>
          <a:xfrm>
            <a:off x="910870" y="2553026"/>
            <a:ext cx="2880320" cy="2308324"/>
          </a:xfrm>
          <a:prstGeom prst="rect">
            <a:avLst/>
          </a:prstGeom>
        </p:spPr>
        <p:txBody>
          <a:bodyPr wrap="square">
            <a:spAutoFit/>
          </a:bodyPr>
          <a:lstStyle/>
          <a:p>
            <a:r>
              <a:rPr lang="fr-FR" sz="2400" b="1" dirty="0">
                <a:solidFill>
                  <a:schemeClr val="accent1">
                    <a:lumMod val="75000"/>
                  </a:schemeClr>
                </a:solidFill>
              </a:rPr>
              <a:t>Toilette</a:t>
            </a:r>
          </a:p>
          <a:p>
            <a:r>
              <a:rPr lang="fr-FR" sz="2400" b="1" dirty="0">
                <a:solidFill>
                  <a:schemeClr val="accent1">
                    <a:lumMod val="75000"/>
                  </a:schemeClr>
                </a:solidFill>
              </a:rPr>
              <a:t>Habillage</a:t>
            </a:r>
          </a:p>
          <a:p>
            <a:r>
              <a:rPr lang="fr-FR" sz="2400" b="1" dirty="0">
                <a:solidFill>
                  <a:schemeClr val="accent1">
                    <a:lumMod val="75000"/>
                  </a:schemeClr>
                </a:solidFill>
              </a:rPr>
              <a:t>Alimentation</a:t>
            </a:r>
          </a:p>
          <a:p>
            <a:r>
              <a:rPr lang="fr-FR" sz="2400" b="1" dirty="0">
                <a:solidFill>
                  <a:schemeClr val="accent1">
                    <a:lumMod val="75000"/>
                  </a:schemeClr>
                </a:solidFill>
              </a:rPr>
              <a:t>Continence</a:t>
            </a:r>
          </a:p>
          <a:p>
            <a:r>
              <a:rPr lang="fr-FR" sz="2400" b="1" dirty="0">
                <a:solidFill>
                  <a:schemeClr val="accent1">
                    <a:lumMod val="75000"/>
                  </a:schemeClr>
                </a:solidFill>
              </a:rPr>
              <a:t>Déplacement</a:t>
            </a:r>
          </a:p>
          <a:p>
            <a:r>
              <a:rPr lang="fr-FR" sz="2400" b="1" dirty="0">
                <a:solidFill>
                  <a:schemeClr val="accent1">
                    <a:lumMod val="75000"/>
                  </a:schemeClr>
                </a:solidFill>
              </a:rPr>
              <a:t>Transferts</a:t>
            </a:r>
          </a:p>
        </p:txBody>
      </p:sp>
      <p:sp>
        <p:nvSpPr>
          <p:cNvPr id="9" name="Ellipse 8">
            <a:extLst>
              <a:ext uri="{FF2B5EF4-FFF2-40B4-BE49-F238E27FC236}">
                <a16:creationId xmlns:a16="http://schemas.microsoft.com/office/drawing/2014/main" id="{1F613B5E-E282-8E49-9B16-0ED111403299}"/>
              </a:ext>
            </a:extLst>
          </p:cNvPr>
          <p:cNvSpPr/>
          <p:nvPr/>
        </p:nvSpPr>
        <p:spPr>
          <a:xfrm>
            <a:off x="2936776" y="3717033"/>
            <a:ext cx="2930054" cy="2102831"/>
          </a:xfrm>
          <a:prstGeom prst="ellipse">
            <a:avLst/>
          </a:prstGeom>
          <a:solidFill>
            <a:schemeClr val="bg1"/>
          </a:solidFill>
          <a:ln w="5080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1">
            <a:schemeClr val="accent2"/>
          </a:lnRef>
          <a:fillRef idx="2">
            <a:schemeClr val="accent2"/>
          </a:fillRef>
          <a:effectRef idx="1">
            <a:schemeClr val="accent2"/>
          </a:effectRef>
          <a:fontRef idx="minor">
            <a:schemeClr val="dk1"/>
          </a:fontRef>
        </p:style>
        <p:txBody>
          <a:bodyPr rtlCol="0" anchor="ctr"/>
          <a:lstStyle/>
          <a:p>
            <a:r>
              <a:rPr lang="fr-FR" sz="2000" i="1" dirty="0">
                <a:solidFill>
                  <a:srgbClr val="EF6955"/>
                </a:solidFill>
              </a:rPr>
              <a:t>Si la personne a des difficultés pour réaliser au moins 2 actes alors elle est en GIR 4 à GIR 1</a:t>
            </a:r>
          </a:p>
        </p:txBody>
      </p:sp>
      <p:pic>
        <p:nvPicPr>
          <p:cNvPr id="8" name="Image 7">
            <a:extLst>
              <a:ext uri="{FF2B5EF4-FFF2-40B4-BE49-F238E27FC236}">
                <a16:creationId xmlns:a16="http://schemas.microsoft.com/office/drawing/2014/main" id="{615037C9-B78B-8746-B3C7-D85C14797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5048" y="2187978"/>
            <a:ext cx="3935100" cy="2825199"/>
          </a:xfrm>
          <a:prstGeom prst="rect">
            <a:avLst/>
          </a:prstGeom>
        </p:spPr>
      </p:pic>
      <p:sp>
        <p:nvSpPr>
          <p:cNvPr id="4" name="Espace réservé de la date 3">
            <a:extLst>
              <a:ext uri="{FF2B5EF4-FFF2-40B4-BE49-F238E27FC236}">
                <a16:creationId xmlns:a16="http://schemas.microsoft.com/office/drawing/2014/main" id="{5D28BE46-3BE3-4F15-2DD3-88F7B27474F8}"/>
              </a:ext>
            </a:extLst>
          </p:cNvPr>
          <p:cNvSpPr>
            <a:spLocks noGrp="1"/>
          </p:cNvSpPr>
          <p:nvPr>
            <p:ph type="dt" sz="half" idx="10"/>
          </p:nvPr>
        </p:nvSpPr>
        <p:spPr/>
        <p:txBody>
          <a:bodyPr/>
          <a:lstStyle/>
          <a:p>
            <a:r>
              <a:rPr lang="fr-FR"/>
              <a:t>13/06/2024</a:t>
            </a:r>
          </a:p>
        </p:txBody>
      </p:sp>
      <p:sp>
        <p:nvSpPr>
          <p:cNvPr id="6" name="Espace réservé du numéro de diapositive 5">
            <a:extLst>
              <a:ext uri="{FF2B5EF4-FFF2-40B4-BE49-F238E27FC236}">
                <a16:creationId xmlns:a16="http://schemas.microsoft.com/office/drawing/2014/main" id="{A9C74137-014E-56AD-AE23-C59B15E61580}"/>
              </a:ext>
            </a:extLst>
          </p:cNvPr>
          <p:cNvSpPr>
            <a:spLocks noGrp="1"/>
          </p:cNvSpPr>
          <p:nvPr>
            <p:ph type="sldNum" sz="quarter" idx="12"/>
          </p:nvPr>
        </p:nvSpPr>
        <p:spPr/>
        <p:txBody>
          <a:bodyPr/>
          <a:lstStyle/>
          <a:p>
            <a:fld id="{253D7FCB-E602-134A-BA75-EB600DFA7E86}" type="slidenum">
              <a:rPr lang="fr-FR" smtClean="0"/>
              <a:t>10</a:t>
            </a:fld>
            <a:endParaRPr lang="fr-FR"/>
          </a:p>
        </p:txBody>
      </p:sp>
      <p:sp>
        <p:nvSpPr>
          <p:cNvPr id="7" name="ZoneTexte 6">
            <a:extLst>
              <a:ext uri="{FF2B5EF4-FFF2-40B4-BE49-F238E27FC236}">
                <a16:creationId xmlns:a16="http://schemas.microsoft.com/office/drawing/2014/main" id="{1EDAE807-8713-D8A1-19E0-2AC5BA704D17}"/>
              </a:ext>
            </a:extLst>
          </p:cNvPr>
          <p:cNvSpPr txBox="1"/>
          <p:nvPr/>
        </p:nvSpPr>
        <p:spPr>
          <a:xfrm>
            <a:off x="1808520" y="6613754"/>
            <a:ext cx="819455" cy="215444"/>
          </a:xfrm>
          <a:prstGeom prst="rect">
            <a:avLst/>
          </a:prstGeom>
          <a:noFill/>
        </p:spPr>
        <p:txBody>
          <a:bodyPr wrap="none" rtlCol="0">
            <a:spAutoFit/>
          </a:bodyPr>
          <a:lstStyle/>
          <a:p>
            <a:r>
              <a:rPr lang="fr-FR" sz="800" dirty="0"/>
              <a:t>Source : TASDA</a:t>
            </a:r>
          </a:p>
        </p:txBody>
      </p:sp>
    </p:spTree>
    <p:extLst>
      <p:ext uri="{BB962C8B-B14F-4D97-AF65-F5344CB8AC3E}">
        <p14:creationId xmlns:p14="http://schemas.microsoft.com/office/powerpoint/2010/main" val="665509877"/>
      </p:ext>
    </p:extLst>
  </p:cSld>
  <p:clrMapOvr>
    <a:masterClrMapping/>
  </p:clrMapOvr>
  <mc:AlternateContent xmlns:mc="http://schemas.openxmlformats.org/markup-compatibility/2006" xmlns:p14="http://schemas.microsoft.com/office/powerpoint/2010/main">
    <mc:Choice Requires="p14">
      <p:transition p14:dur="10"/>
    </mc:Choice>
    <mc:Fallback xmlns:mv="urn:schemas-microsoft-com:mac:vml"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8D6157-26DD-BE97-28E1-413E1B3CF4DA}"/>
              </a:ext>
            </a:extLst>
          </p:cNvPr>
          <p:cNvSpPr>
            <a:spLocks noGrp="1"/>
          </p:cNvSpPr>
          <p:nvPr>
            <p:ph type="title"/>
          </p:nvPr>
        </p:nvSpPr>
        <p:spPr/>
        <p:txBody>
          <a:bodyPr/>
          <a:lstStyle/>
          <a:p>
            <a:r>
              <a:rPr lang="fr-FR" dirty="0"/>
              <a:t>Évaluer la dépendance</a:t>
            </a:r>
          </a:p>
        </p:txBody>
      </p:sp>
      <p:graphicFrame>
        <p:nvGraphicFramePr>
          <p:cNvPr id="6" name="Espace réservé du contenu 5">
            <a:extLst>
              <a:ext uri="{FF2B5EF4-FFF2-40B4-BE49-F238E27FC236}">
                <a16:creationId xmlns:a16="http://schemas.microsoft.com/office/drawing/2014/main" id="{12703A21-67AC-3342-0990-08BD6D3DDFCF}"/>
              </a:ext>
            </a:extLst>
          </p:cNvPr>
          <p:cNvGraphicFramePr>
            <a:graphicFrameLocks noGrp="1"/>
          </p:cNvGraphicFramePr>
          <p:nvPr>
            <p:ph idx="1"/>
            <p:extLst>
              <p:ext uri="{D42A27DB-BD31-4B8C-83A1-F6EECF244321}">
                <p14:modId xmlns:p14="http://schemas.microsoft.com/office/powerpoint/2010/main" val="434426705"/>
              </p:ext>
            </p:extLst>
          </p:nvPr>
        </p:nvGraphicFramePr>
        <p:xfrm>
          <a:off x="445770" y="1584960"/>
          <a:ext cx="9281161" cy="3688080"/>
        </p:xfrm>
        <a:graphic>
          <a:graphicData uri="http://schemas.openxmlformats.org/drawingml/2006/table">
            <a:tbl>
              <a:tblPr/>
              <a:tblGrid>
                <a:gridCol w="1637852">
                  <a:extLst>
                    <a:ext uri="{9D8B030D-6E8A-4147-A177-3AD203B41FA5}">
                      <a16:colId xmlns:a16="http://schemas.microsoft.com/office/drawing/2014/main" val="78264893"/>
                    </a:ext>
                  </a:extLst>
                </a:gridCol>
                <a:gridCol w="6005457">
                  <a:extLst>
                    <a:ext uri="{9D8B030D-6E8A-4147-A177-3AD203B41FA5}">
                      <a16:colId xmlns:a16="http://schemas.microsoft.com/office/drawing/2014/main" val="4040660251"/>
                    </a:ext>
                  </a:extLst>
                </a:gridCol>
                <a:gridCol w="1637852">
                  <a:extLst>
                    <a:ext uri="{9D8B030D-6E8A-4147-A177-3AD203B41FA5}">
                      <a16:colId xmlns:a16="http://schemas.microsoft.com/office/drawing/2014/main" val="172467353"/>
                    </a:ext>
                  </a:extLst>
                </a:gridCol>
              </a:tblGrid>
              <a:tr h="0">
                <a:tc>
                  <a:txBody>
                    <a:bodyPr/>
                    <a:lstStyle/>
                    <a:p>
                      <a:pPr algn="ctr"/>
                      <a:r>
                        <a:rPr lang="fr-FR" sz="2000" b="1" dirty="0">
                          <a:solidFill>
                            <a:schemeClr val="bg1"/>
                          </a:solidFill>
                          <a:effectLst/>
                        </a:rPr>
                        <a:t>Groupe GIR</a:t>
                      </a:r>
                      <a:endParaRPr lang="fr-FR" sz="2000" dirty="0">
                        <a:solidFill>
                          <a:schemeClr val="bg1"/>
                        </a:solidFill>
                        <a:effectLst/>
                      </a:endParaRPr>
                    </a:p>
                  </a:txBody>
                  <a:tcPr anchor="ctr">
                    <a:lnL>
                      <a:noFill/>
                    </a:lnL>
                    <a:lnR>
                      <a:noFill/>
                    </a:lnR>
                    <a:lnT>
                      <a:noFill/>
                    </a:lnT>
                    <a:lnB>
                      <a:noFill/>
                    </a:lnB>
                    <a:solidFill>
                      <a:schemeClr val="accent1">
                        <a:lumMod val="50000"/>
                      </a:schemeClr>
                    </a:solidFill>
                  </a:tcPr>
                </a:tc>
                <a:tc>
                  <a:txBody>
                    <a:bodyPr/>
                    <a:lstStyle/>
                    <a:p>
                      <a:pPr algn="ctr"/>
                      <a:r>
                        <a:rPr lang="fr-FR" sz="2000" b="1" dirty="0">
                          <a:solidFill>
                            <a:schemeClr val="bg1"/>
                          </a:solidFill>
                          <a:effectLst/>
                        </a:rPr>
                        <a:t>Besoin d’aide</a:t>
                      </a:r>
                      <a:endParaRPr lang="fr-FR" sz="2000" dirty="0">
                        <a:solidFill>
                          <a:schemeClr val="bg1"/>
                        </a:solidFill>
                        <a:effectLst/>
                      </a:endParaRPr>
                    </a:p>
                  </a:txBody>
                  <a:tcPr anchor="ctr">
                    <a:lnL>
                      <a:noFill/>
                    </a:lnL>
                    <a:lnR>
                      <a:noFill/>
                    </a:lnR>
                    <a:lnT>
                      <a:noFill/>
                    </a:lnT>
                    <a:lnB>
                      <a:noFill/>
                    </a:lnB>
                    <a:solidFill>
                      <a:schemeClr val="accent1">
                        <a:lumMod val="50000"/>
                      </a:schemeClr>
                    </a:solidFill>
                  </a:tcPr>
                </a:tc>
                <a:tc>
                  <a:txBody>
                    <a:bodyPr/>
                    <a:lstStyle/>
                    <a:p>
                      <a:pPr algn="ctr"/>
                      <a:r>
                        <a:rPr lang="fr-FR" sz="2000" b="1" dirty="0">
                          <a:solidFill>
                            <a:schemeClr val="bg1"/>
                          </a:solidFill>
                          <a:effectLst/>
                        </a:rPr>
                        <a:t>Droit à l’APA</a:t>
                      </a:r>
                      <a:endParaRPr lang="fr-FR" sz="2000" dirty="0">
                        <a:solidFill>
                          <a:schemeClr val="bg1"/>
                        </a:solidFill>
                        <a:effectLst/>
                      </a:endParaRPr>
                    </a:p>
                  </a:txBody>
                  <a:tcPr anchor="ctr">
                    <a:lnL>
                      <a:noFill/>
                    </a:lnL>
                    <a:lnR>
                      <a:noFill/>
                    </a:lnR>
                    <a:lnT>
                      <a:noFill/>
                    </a:lnT>
                    <a:lnB>
                      <a:noFill/>
                    </a:lnB>
                    <a:solidFill>
                      <a:schemeClr val="accent1">
                        <a:lumMod val="50000"/>
                      </a:schemeClr>
                    </a:solidFill>
                  </a:tcPr>
                </a:tc>
                <a:extLst>
                  <a:ext uri="{0D108BD9-81ED-4DB2-BD59-A6C34878D82A}">
                    <a16:rowId xmlns:a16="http://schemas.microsoft.com/office/drawing/2014/main" val="1203434850"/>
                  </a:ext>
                </a:extLst>
              </a:tr>
              <a:tr h="0">
                <a:tc>
                  <a:txBody>
                    <a:bodyPr/>
                    <a:lstStyle/>
                    <a:p>
                      <a:pPr algn="ctr"/>
                      <a:r>
                        <a:rPr lang="fr-FR" sz="2000">
                          <a:effectLst/>
                        </a:rPr>
                        <a:t>GIR 1</a:t>
                      </a:r>
                    </a:p>
                  </a:txBody>
                  <a:tcPr anchor="ctr">
                    <a:lnL>
                      <a:noFill/>
                    </a:lnL>
                    <a:lnR>
                      <a:noFill/>
                    </a:lnR>
                    <a:lnT>
                      <a:noFill/>
                    </a:lnT>
                    <a:lnB>
                      <a:noFill/>
                    </a:lnB>
                  </a:tcPr>
                </a:tc>
                <a:tc>
                  <a:txBody>
                    <a:bodyPr/>
                    <a:lstStyle/>
                    <a:p>
                      <a:r>
                        <a:rPr lang="fr-FR" sz="2000" dirty="0"/>
                        <a:t>Présence continue nécessaire</a:t>
                      </a:r>
                    </a:p>
                  </a:txBody>
                  <a:tcPr anchor="ctr">
                    <a:lnL>
                      <a:noFill/>
                    </a:lnL>
                    <a:lnR>
                      <a:noFill/>
                    </a:lnR>
                    <a:lnT>
                      <a:noFill/>
                    </a:lnT>
                    <a:lnB>
                      <a:noFill/>
                    </a:lnB>
                  </a:tcPr>
                </a:tc>
                <a:tc>
                  <a:txBody>
                    <a:bodyPr/>
                    <a:lstStyle/>
                    <a:p>
                      <a:pPr algn="ctr"/>
                      <a:r>
                        <a:rPr lang="fr-FR" sz="2000">
                          <a:effectLst/>
                        </a:rPr>
                        <a:t>Oui</a:t>
                      </a:r>
                    </a:p>
                  </a:txBody>
                  <a:tcPr anchor="ctr">
                    <a:lnL>
                      <a:noFill/>
                    </a:lnL>
                    <a:lnR>
                      <a:noFill/>
                    </a:lnR>
                    <a:lnT>
                      <a:noFill/>
                    </a:lnT>
                    <a:lnB>
                      <a:noFill/>
                    </a:lnB>
                  </a:tcPr>
                </a:tc>
                <a:extLst>
                  <a:ext uri="{0D108BD9-81ED-4DB2-BD59-A6C34878D82A}">
                    <a16:rowId xmlns:a16="http://schemas.microsoft.com/office/drawing/2014/main" val="2029641250"/>
                  </a:ext>
                </a:extLst>
              </a:tr>
              <a:tr h="0">
                <a:tc>
                  <a:txBody>
                    <a:bodyPr/>
                    <a:lstStyle/>
                    <a:p>
                      <a:pPr algn="ctr"/>
                      <a:r>
                        <a:rPr lang="fr-FR" sz="2000" dirty="0">
                          <a:effectLst/>
                        </a:rPr>
                        <a:t>GIR 2</a:t>
                      </a:r>
                    </a:p>
                  </a:txBody>
                  <a:tcPr anchor="ctr">
                    <a:lnL>
                      <a:noFill/>
                    </a:lnL>
                    <a:lnR>
                      <a:noFill/>
                    </a:lnR>
                    <a:lnT>
                      <a:noFill/>
                    </a:lnT>
                    <a:lnB>
                      <a:noFill/>
                    </a:lnB>
                    <a:solidFill>
                      <a:schemeClr val="accent1">
                        <a:lumMod val="20000"/>
                        <a:lumOff val="80000"/>
                      </a:schemeClr>
                    </a:solidFill>
                  </a:tcPr>
                </a:tc>
                <a:tc>
                  <a:txBody>
                    <a:bodyPr/>
                    <a:lstStyle/>
                    <a:p>
                      <a:r>
                        <a:rPr lang="fr-FR" sz="2000" dirty="0"/>
                        <a:t>Assistance requise dans la plupart des activités de la vie quotidienne ou surveillance permanente</a:t>
                      </a:r>
                    </a:p>
                  </a:txBody>
                  <a:tcPr anchor="ctr">
                    <a:lnL>
                      <a:noFill/>
                    </a:lnL>
                    <a:lnR>
                      <a:noFill/>
                    </a:lnR>
                    <a:lnT>
                      <a:noFill/>
                    </a:lnT>
                    <a:lnB>
                      <a:noFill/>
                    </a:lnB>
                    <a:solidFill>
                      <a:schemeClr val="accent1">
                        <a:lumMod val="20000"/>
                        <a:lumOff val="80000"/>
                      </a:schemeClr>
                    </a:solidFill>
                  </a:tcPr>
                </a:tc>
                <a:tc>
                  <a:txBody>
                    <a:bodyPr/>
                    <a:lstStyle/>
                    <a:p>
                      <a:pPr algn="ctr"/>
                      <a:r>
                        <a:rPr lang="fr-FR" sz="2000" dirty="0">
                          <a:effectLst/>
                        </a:rPr>
                        <a:t>Oui</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452191063"/>
                  </a:ext>
                </a:extLst>
              </a:tr>
              <a:tr h="0">
                <a:tc>
                  <a:txBody>
                    <a:bodyPr/>
                    <a:lstStyle/>
                    <a:p>
                      <a:pPr algn="ctr"/>
                      <a:r>
                        <a:rPr lang="fr-FR" sz="2000">
                          <a:effectLst/>
                        </a:rPr>
                        <a:t>GIR 3</a:t>
                      </a:r>
                    </a:p>
                  </a:txBody>
                  <a:tcPr anchor="ctr">
                    <a:lnL>
                      <a:noFill/>
                    </a:lnL>
                    <a:lnR>
                      <a:noFill/>
                    </a:lnR>
                    <a:lnT>
                      <a:noFill/>
                    </a:lnT>
                    <a:lnB>
                      <a:noFill/>
                    </a:lnB>
                  </a:tcPr>
                </a:tc>
                <a:tc>
                  <a:txBody>
                    <a:bodyPr/>
                    <a:lstStyle/>
                    <a:p>
                      <a:r>
                        <a:rPr lang="fr-FR" sz="2000"/>
                        <a:t>Aide pour les soins corporels, plusieurs fois par jour</a:t>
                      </a:r>
                    </a:p>
                  </a:txBody>
                  <a:tcPr anchor="ctr">
                    <a:lnL>
                      <a:noFill/>
                    </a:lnL>
                    <a:lnR>
                      <a:noFill/>
                    </a:lnR>
                    <a:lnT>
                      <a:noFill/>
                    </a:lnT>
                    <a:lnB>
                      <a:noFill/>
                    </a:lnB>
                  </a:tcPr>
                </a:tc>
                <a:tc>
                  <a:txBody>
                    <a:bodyPr/>
                    <a:lstStyle/>
                    <a:p>
                      <a:pPr algn="ctr"/>
                      <a:r>
                        <a:rPr lang="fr-FR" sz="2000">
                          <a:effectLst/>
                        </a:rPr>
                        <a:t>Oui</a:t>
                      </a:r>
                    </a:p>
                  </a:txBody>
                  <a:tcPr anchor="ctr">
                    <a:lnL>
                      <a:noFill/>
                    </a:lnL>
                    <a:lnR>
                      <a:noFill/>
                    </a:lnR>
                    <a:lnT>
                      <a:noFill/>
                    </a:lnT>
                    <a:lnB>
                      <a:noFill/>
                    </a:lnB>
                  </a:tcPr>
                </a:tc>
                <a:extLst>
                  <a:ext uri="{0D108BD9-81ED-4DB2-BD59-A6C34878D82A}">
                    <a16:rowId xmlns:a16="http://schemas.microsoft.com/office/drawing/2014/main" val="1580448868"/>
                  </a:ext>
                </a:extLst>
              </a:tr>
              <a:tr h="0">
                <a:tc>
                  <a:txBody>
                    <a:bodyPr/>
                    <a:lstStyle/>
                    <a:p>
                      <a:pPr algn="ctr"/>
                      <a:r>
                        <a:rPr lang="fr-FR" sz="2000" dirty="0">
                          <a:effectLst/>
                        </a:rPr>
                        <a:t>GIR 4</a:t>
                      </a:r>
                    </a:p>
                  </a:txBody>
                  <a:tcPr anchor="ctr">
                    <a:lnL>
                      <a:noFill/>
                    </a:lnL>
                    <a:lnR>
                      <a:noFill/>
                    </a:lnR>
                    <a:lnT>
                      <a:noFill/>
                    </a:lnT>
                    <a:lnB>
                      <a:noFill/>
                    </a:lnB>
                    <a:solidFill>
                      <a:schemeClr val="accent1">
                        <a:lumMod val="20000"/>
                        <a:lumOff val="80000"/>
                      </a:schemeClr>
                    </a:solidFill>
                  </a:tcPr>
                </a:tc>
                <a:tc>
                  <a:txBody>
                    <a:bodyPr/>
                    <a:lstStyle/>
                    <a:p>
                      <a:r>
                        <a:rPr lang="fr-FR" sz="2000" dirty="0"/>
                        <a:t>Aide pour la toilette et l’habillage, ou aide pour les soins corporels et les repas</a:t>
                      </a:r>
                    </a:p>
                  </a:txBody>
                  <a:tcPr anchor="ctr">
                    <a:lnL>
                      <a:noFill/>
                    </a:lnL>
                    <a:lnR>
                      <a:noFill/>
                    </a:lnR>
                    <a:lnT>
                      <a:noFill/>
                    </a:lnT>
                    <a:lnB>
                      <a:noFill/>
                    </a:lnB>
                    <a:solidFill>
                      <a:schemeClr val="accent1">
                        <a:lumMod val="20000"/>
                        <a:lumOff val="80000"/>
                      </a:schemeClr>
                    </a:solidFill>
                  </a:tcPr>
                </a:tc>
                <a:tc>
                  <a:txBody>
                    <a:bodyPr/>
                    <a:lstStyle/>
                    <a:p>
                      <a:pPr algn="ctr"/>
                      <a:r>
                        <a:rPr lang="fr-FR" sz="2000" dirty="0">
                          <a:effectLst/>
                        </a:rPr>
                        <a:t>Oui</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361872405"/>
                  </a:ext>
                </a:extLst>
              </a:tr>
              <a:tr h="0">
                <a:tc>
                  <a:txBody>
                    <a:bodyPr/>
                    <a:lstStyle/>
                    <a:p>
                      <a:pPr algn="ctr"/>
                      <a:r>
                        <a:rPr lang="fr-FR" sz="2000">
                          <a:effectLst/>
                        </a:rPr>
                        <a:t>GIR 5</a:t>
                      </a:r>
                    </a:p>
                  </a:txBody>
                  <a:tcPr anchor="ctr">
                    <a:lnL>
                      <a:noFill/>
                    </a:lnL>
                    <a:lnR>
                      <a:noFill/>
                    </a:lnR>
                    <a:lnT>
                      <a:noFill/>
                    </a:lnT>
                    <a:lnB>
                      <a:noFill/>
                    </a:lnB>
                  </a:tcPr>
                </a:tc>
                <a:tc>
                  <a:txBody>
                    <a:bodyPr/>
                    <a:lstStyle/>
                    <a:p>
                      <a:r>
                        <a:rPr lang="fr-FR" sz="2000"/>
                        <a:t>Aide ponctuelle pour la toilette, la préparation des repas et le ménage</a:t>
                      </a:r>
                    </a:p>
                  </a:txBody>
                  <a:tcPr anchor="ctr">
                    <a:lnL>
                      <a:noFill/>
                    </a:lnL>
                    <a:lnR>
                      <a:noFill/>
                    </a:lnR>
                    <a:lnT>
                      <a:noFill/>
                    </a:lnT>
                    <a:lnB>
                      <a:noFill/>
                    </a:lnB>
                  </a:tcPr>
                </a:tc>
                <a:tc>
                  <a:txBody>
                    <a:bodyPr/>
                    <a:lstStyle/>
                    <a:p>
                      <a:pPr algn="ctr"/>
                      <a:r>
                        <a:rPr lang="fr-FR" sz="2000" dirty="0">
                          <a:effectLst/>
                        </a:rPr>
                        <a:t>Non mais droit à OSCAR</a:t>
                      </a:r>
                    </a:p>
                  </a:txBody>
                  <a:tcPr anchor="ctr">
                    <a:lnL>
                      <a:noFill/>
                    </a:lnL>
                    <a:lnR>
                      <a:noFill/>
                    </a:lnR>
                    <a:lnT>
                      <a:noFill/>
                    </a:lnT>
                    <a:lnB>
                      <a:noFill/>
                    </a:lnB>
                  </a:tcPr>
                </a:tc>
                <a:extLst>
                  <a:ext uri="{0D108BD9-81ED-4DB2-BD59-A6C34878D82A}">
                    <a16:rowId xmlns:a16="http://schemas.microsoft.com/office/drawing/2014/main" val="1669534808"/>
                  </a:ext>
                </a:extLst>
              </a:tr>
              <a:tr h="0">
                <a:tc>
                  <a:txBody>
                    <a:bodyPr/>
                    <a:lstStyle/>
                    <a:p>
                      <a:pPr algn="ctr"/>
                      <a:r>
                        <a:rPr lang="fr-FR" sz="2000" dirty="0">
                          <a:effectLst/>
                        </a:rPr>
                        <a:t>GIR 6</a:t>
                      </a:r>
                    </a:p>
                  </a:txBody>
                  <a:tcPr anchor="ctr">
                    <a:lnL>
                      <a:noFill/>
                    </a:lnL>
                    <a:lnR>
                      <a:noFill/>
                    </a:lnR>
                    <a:lnT>
                      <a:noFill/>
                    </a:lnT>
                    <a:lnB>
                      <a:noFill/>
                    </a:lnB>
                    <a:solidFill>
                      <a:schemeClr val="accent1">
                        <a:lumMod val="20000"/>
                        <a:lumOff val="80000"/>
                      </a:schemeClr>
                    </a:solidFill>
                  </a:tcPr>
                </a:tc>
                <a:tc>
                  <a:txBody>
                    <a:bodyPr/>
                    <a:lstStyle/>
                    <a:p>
                      <a:r>
                        <a:rPr lang="fr-FR" sz="2000" dirty="0"/>
                        <a:t>Personne autonome</a:t>
                      </a:r>
                    </a:p>
                  </a:txBody>
                  <a:tcPr anchor="ctr">
                    <a:lnL>
                      <a:noFill/>
                    </a:lnL>
                    <a:lnR>
                      <a:noFill/>
                    </a:lnR>
                    <a:lnT>
                      <a:noFill/>
                    </a:lnT>
                    <a:lnB>
                      <a:noFill/>
                    </a:lnB>
                    <a:solidFill>
                      <a:schemeClr val="accent1">
                        <a:lumMod val="20000"/>
                        <a:lumOff val="80000"/>
                      </a:schemeClr>
                    </a:solidFill>
                  </a:tcPr>
                </a:tc>
                <a:tc>
                  <a:txBody>
                    <a:bodyPr/>
                    <a:lstStyle/>
                    <a:p>
                      <a:pPr algn="ctr"/>
                      <a:r>
                        <a:rPr lang="fr-FR" sz="2000" dirty="0">
                          <a:effectLst/>
                        </a:rPr>
                        <a:t>Non</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502415756"/>
                  </a:ext>
                </a:extLst>
              </a:tr>
            </a:tbl>
          </a:graphicData>
        </a:graphic>
      </p:graphicFrame>
      <p:sp>
        <p:nvSpPr>
          <p:cNvPr id="4" name="Espace réservé de la date 3">
            <a:extLst>
              <a:ext uri="{FF2B5EF4-FFF2-40B4-BE49-F238E27FC236}">
                <a16:creationId xmlns:a16="http://schemas.microsoft.com/office/drawing/2014/main" id="{5F1D9363-58EB-0EB1-4FA9-773B5D174B96}"/>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0296A8B1-A94A-A688-D4BE-F7C3675334C5}"/>
              </a:ext>
            </a:extLst>
          </p:cNvPr>
          <p:cNvSpPr>
            <a:spLocks noGrp="1"/>
          </p:cNvSpPr>
          <p:nvPr>
            <p:ph type="sldNum" sz="quarter" idx="12"/>
          </p:nvPr>
        </p:nvSpPr>
        <p:spPr/>
        <p:txBody>
          <a:bodyPr/>
          <a:lstStyle/>
          <a:p>
            <a:fld id="{253D7FCB-E602-134A-BA75-EB600DFA7E86}" type="slidenum">
              <a:rPr lang="fr-FR" smtClean="0"/>
              <a:t>11</a:t>
            </a:fld>
            <a:endParaRPr lang="fr-FR"/>
          </a:p>
        </p:txBody>
      </p:sp>
      <p:sp>
        <p:nvSpPr>
          <p:cNvPr id="3" name="ZoneTexte 2">
            <a:extLst>
              <a:ext uri="{FF2B5EF4-FFF2-40B4-BE49-F238E27FC236}">
                <a16:creationId xmlns:a16="http://schemas.microsoft.com/office/drawing/2014/main" id="{B0BA16BD-65BD-FC3A-62EE-0BA6BD1C0C32}"/>
              </a:ext>
            </a:extLst>
          </p:cNvPr>
          <p:cNvSpPr txBox="1"/>
          <p:nvPr/>
        </p:nvSpPr>
        <p:spPr>
          <a:xfrm>
            <a:off x="1555748" y="5522308"/>
            <a:ext cx="7585538" cy="584775"/>
          </a:xfrm>
          <a:prstGeom prst="rect">
            <a:avLst/>
          </a:prstGeom>
          <a:noFill/>
        </p:spPr>
        <p:txBody>
          <a:bodyPr wrap="none" rtlCol="0">
            <a:spAutoFit/>
          </a:bodyPr>
          <a:lstStyle/>
          <a:p>
            <a:r>
              <a:rPr lang="fr-FR" sz="1600" dirty="0"/>
              <a:t>APA : allocation personnalisée pour l’autonomie -- Département</a:t>
            </a:r>
          </a:p>
          <a:p>
            <a:r>
              <a:rPr lang="fr-FR" sz="1600" dirty="0"/>
              <a:t>OSCAR : Offre de services coordonnée pour l’accompagnement de ma retraite -- CARSAT</a:t>
            </a:r>
          </a:p>
        </p:txBody>
      </p:sp>
    </p:spTree>
    <p:extLst>
      <p:ext uri="{BB962C8B-B14F-4D97-AF65-F5344CB8AC3E}">
        <p14:creationId xmlns:p14="http://schemas.microsoft.com/office/powerpoint/2010/main" val="809816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D8AF07-D3B8-80B1-5BFE-73A0AB68D038}"/>
              </a:ext>
            </a:extLst>
          </p:cNvPr>
          <p:cNvSpPr>
            <a:spLocks noGrp="1"/>
          </p:cNvSpPr>
          <p:nvPr>
            <p:ph type="title"/>
          </p:nvPr>
        </p:nvSpPr>
        <p:spPr/>
        <p:txBody>
          <a:bodyPr>
            <a:normAutofit/>
          </a:bodyPr>
          <a:lstStyle/>
          <a:p>
            <a:r>
              <a:rPr lang="fr-FR" dirty="0"/>
              <a:t>Les aides pour rester chez soi</a:t>
            </a:r>
          </a:p>
        </p:txBody>
      </p:sp>
      <p:sp>
        <p:nvSpPr>
          <p:cNvPr id="4" name="Espace réservé de la date 3">
            <a:extLst>
              <a:ext uri="{FF2B5EF4-FFF2-40B4-BE49-F238E27FC236}">
                <a16:creationId xmlns:a16="http://schemas.microsoft.com/office/drawing/2014/main" id="{905D85B6-81CE-BEB1-0027-BB2319334DC4}"/>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47A21F09-7514-5BBC-4E3C-9BE475EEB589}"/>
              </a:ext>
            </a:extLst>
          </p:cNvPr>
          <p:cNvSpPr>
            <a:spLocks noGrp="1"/>
          </p:cNvSpPr>
          <p:nvPr>
            <p:ph type="sldNum" sz="quarter" idx="12"/>
          </p:nvPr>
        </p:nvSpPr>
        <p:spPr/>
        <p:txBody>
          <a:bodyPr/>
          <a:lstStyle/>
          <a:p>
            <a:fld id="{253D7FCB-E602-134A-BA75-EB600DFA7E86}" type="slidenum">
              <a:rPr lang="fr-FR" smtClean="0"/>
              <a:t>12</a:t>
            </a:fld>
            <a:endParaRPr lang="fr-FR"/>
          </a:p>
        </p:txBody>
      </p:sp>
      <p:sp>
        <p:nvSpPr>
          <p:cNvPr id="6" name="ZoneTexte 5">
            <a:extLst>
              <a:ext uri="{FF2B5EF4-FFF2-40B4-BE49-F238E27FC236}">
                <a16:creationId xmlns:a16="http://schemas.microsoft.com/office/drawing/2014/main" id="{D63918A2-9A0D-A539-F042-C4642DF77FED}"/>
              </a:ext>
            </a:extLst>
          </p:cNvPr>
          <p:cNvSpPr txBox="1"/>
          <p:nvPr/>
        </p:nvSpPr>
        <p:spPr>
          <a:xfrm>
            <a:off x="2330268" y="1449157"/>
            <a:ext cx="2355132" cy="400110"/>
          </a:xfrm>
          <a:prstGeom prst="rect">
            <a:avLst/>
          </a:prstGeom>
          <a:solidFill>
            <a:schemeClr val="accent1">
              <a:lumMod val="50000"/>
            </a:schemeClr>
          </a:solidFill>
        </p:spPr>
        <p:txBody>
          <a:bodyPr wrap="none" rtlCol="0">
            <a:spAutoFit/>
          </a:bodyPr>
          <a:lstStyle/>
          <a:p>
            <a:r>
              <a:rPr lang="fr-FR" sz="2000" dirty="0">
                <a:solidFill>
                  <a:schemeClr val="bg1"/>
                </a:solidFill>
              </a:rPr>
              <a:t>Les aides à domiciles</a:t>
            </a:r>
          </a:p>
        </p:txBody>
      </p:sp>
      <p:sp>
        <p:nvSpPr>
          <p:cNvPr id="7" name="ZoneTexte 6">
            <a:extLst>
              <a:ext uri="{FF2B5EF4-FFF2-40B4-BE49-F238E27FC236}">
                <a16:creationId xmlns:a16="http://schemas.microsoft.com/office/drawing/2014/main" id="{195BDC3A-2653-7D1C-53B6-656603628009}"/>
              </a:ext>
            </a:extLst>
          </p:cNvPr>
          <p:cNvSpPr txBox="1"/>
          <p:nvPr/>
        </p:nvSpPr>
        <p:spPr>
          <a:xfrm>
            <a:off x="2330268" y="2157286"/>
            <a:ext cx="3198440" cy="400110"/>
          </a:xfrm>
          <a:prstGeom prst="rect">
            <a:avLst/>
          </a:prstGeom>
          <a:solidFill>
            <a:schemeClr val="accent1">
              <a:lumMod val="50000"/>
            </a:schemeClr>
          </a:solidFill>
        </p:spPr>
        <p:txBody>
          <a:bodyPr wrap="none" rtlCol="0">
            <a:spAutoFit/>
          </a:bodyPr>
          <a:lstStyle/>
          <a:p>
            <a:r>
              <a:rPr lang="fr-FR" sz="2000" dirty="0">
                <a:solidFill>
                  <a:schemeClr val="bg1"/>
                </a:solidFill>
              </a:rPr>
              <a:t>Les soins infirmier à domicile</a:t>
            </a:r>
          </a:p>
        </p:txBody>
      </p:sp>
      <p:sp>
        <p:nvSpPr>
          <p:cNvPr id="9" name="ZoneTexte 8">
            <a:extLst>
              <a:ext uri="{FF2B5EF4-FFF2-40B4-BE49-F238E27FC236}">
                <a16:creationId xmlns:a16="http://schemas.microsoft.com/office/drawing/2014/main" id="{DDB4075C-4E64-5F3C-2965-4558823043D0}"/>
              </a:ext>
            </a:extLst>
          </p:cNvPr>
          <p:cNvSpPr txBox="1"/>
          <p:nvPr/>
        </p:nvSpPr>
        <p:spPr>
          <a:xfrm>
            <a:off x="2330268" y="2865415"/>
            <a:ext cx="2242280" cy="400110"/>
          </a:xfrm>
          <a:prstGeom prst="rect">
            <a:avLst/>
          </a:prstGeom>
          <a:solidFill>
            <a:schemeClr val="accent1">
              <a:lumMod val="50000"/>
            </a:schemeClr>
          </a:solidFill>
        </p:spPr>
        <p:txBody>
          <a:bodyPr wrap="none" rtlCol="0">
            <a:spAutoFit/>
          </a:bodyPr>
          <a:lstStyle/>
          <a:p>
            <a:r>
              <a:rPr lang="fr-FR" sz="2000" dirty="0">
                <a:solidFill>
                  <a:schemeClr val="bg1"/>
                </a:solidFill>
              </a:rPr>
              <a:t>Le portage de repas</a:t>
            </a:r>
          </a:p>
        </p:txBody>
      </p:sp>
      <p:sp>
        <p:nvSpPr>
          <p:cNvPr id="10" name="ZoneTexte 9">
            <a:extLst>
              <a:ext uri="{FF2B5EF4-FFF2-40B4-BE49-F238E27FC236}">
                <a16:creationId xmlns:a16="http://schemas.microsoft.com/office/drawing/2014/main" id="{64C80232-52C6-DD78-1BB2-4F262DA8163C}"/>
              </a:ext>
            </a:extLst>
          </p:cNvPr>
          <p:cNvSpPr txBox="1"/>
          <p:nvPr/>
        </p:nvSpPr>
        <p:spPr>
          <a:xfrm>
            <a:off x="2330268" y="3573544"/>
            <a:ext cx="1602170" cy="400110"/>
          </a:xfrm>
          <a:prstGeom prst="rect">
            <a:avLst/>
          </a:prstGeom>
          <a:solidFill>
            <a:schemeClr val="accent1">
              <a:lumMod val="50000"/>
            </a:schemeClr>
          </a:solidFill>
        </p:spPr>
        <p:txBody>
          <a:bodyPr wrap="none" rtlCol="0">
            <a:spAutoFit/>
          </a:bodyPr>
          <a:lstStyle/>
          <a:p>
            <a:r>
              <a:rPr lang="fr-FR" sz="2000" dirty="0">
                <a:solidFill>
                  <a:schemeClr val="bg1"/>
                </a:solidFill>
              </a:rPr>
              <a:t>La téléalarme</a:t>
            </a:r>
          </a:p>
        </p:txBody>
      </p:sp>
      <p:sp>
        <p:nvSpPr>
          <p:cNvPr id="12" name="ZoneTexte 11">
            <a:extLst>
              <a:ext uri="{FF2B5EF4-FFF2-40B4-BE49-F238E27FC236}">
                <a16:creationId xmlns:a16="http://schemas.microsoft.com/office/drawing/2014/main" id="{800BB4D9-ABFB-23B3-278C-AD7679E4927B}"/>
              </a:ext>
            </a:extLst>
          </p:cNvPr>
          <p:cNvSpPr txBox="1"/>
          <p:nvPr/>
        </p:nvSpPr>
        <p:spPr>
          <a:xfrm>
            <a:off x="2330268" y="4989802"/>
            <a:ext cx="2436886" cy="400110"/>
          </a:xfrm>
          <a:prstGeom prst="rect">
            <a:avLst/>
          </a:prstGeom>
          <a:solidFill>
            <a:schemeClr val="accent1">
              <a:lumMod val="50000"/>
            </a:schemeClr>
          </a:solidFill>
        </p:spPr>
        <p:txBody>
          <a:bodyPr wrap="none" rtlCol="0">
            <a:spAutoFit/>
          </a:bodyPr>
          <a:lstStyle/>
          <a:p>
            <a:r>
              <a:rPr lang="fr-FR" sz="2000" dirty="0">
                <a:solidFill>
                  <a:schemeClr val="bg1"/>
                </a:solidFill>
              </a:rPr>
              <a:t>Les aides domotiques</a:t>
            </a:r>
          </a:p>
        </p:txBody>
      </p:sp>
      <p:sp>
        <p:nvSpPr>
          <p:cNvPr id="13" name="ZoneTexte 12">
            <a:extLst>
              <a:ext uri="{FF2B5EF4-FFF2-40B4-BE49-F238E27FC236}">
                <a16:creationId xmlns:a16="http://schemas.microsoft.com/office/drawing/2014/main" id="{3C543C79-F4DE-4736-AEDB-7DCFF3AE3F85}"/>
              </a:ext>
            </a:extLst>
          </p:cNvPr>
          <p:cNvSpPr txBox="1"/>
          <p:nvPr/>
        </p:nvSpPr>
        <p:spPr>
          <a:xfrm>
            <a:off x="2330268" y="4281673"/>
            <a:ext cx="3287695" cy="400110"/>
          </a:xfrm>
          <a:prstGeom prst="rect">
            <a:avLst/>
          </a:prstGeom>
          <a:solidFill>
            <a:schemeClr val="accent1">
              <a:lumMod val="50000"/>
            </a:schemeClr>
          </a:solidFill>
        </p:spPr>
        <p:txBody>
          <a:bodyPr wrap="none" rtlCol="0">
            <a:spAutoFit/>
          </a:bodyPr>
          <a:lstStyle/>
          <a:p>
            <a:r>
              <a:rPr lang="fr-FR" sz="2000" dirty="0">
                <a:solidFill>
                  <a:schemeClr val="bg1"/>
                </a:solidFill>
              </a:rPr>
              <a:t>L’aménagement du logement</a:t>
            </a:r>
          </a:p>
        </p:txBody>
      </p:sp>
      <p:sp>
        <p:nvSpPr>
          <p:cNvPr id="14" name="ZoneTexte 13">
            <a:extLst>
              <a:ext uri="{FF2B5EF4-FFF2-40B4-BE49-F238E27FC236}">
                <a16:creationId xmlns:a16="http://schemas.microsoft.com/office/drawing/2014/main" id="{24FCDB81-B45E-6680-0012-AEF213D073D0}"/>
              </a:ext>
            </a:extLst>
          </p:cNvPr>
          <p:cNvSpPr txBox="1"/>
          <p:nvPr/>
        </p:nvSpPr>
        <p:spPr>
          <a:xfrm>
            <a:off x="2330268" y="5697931"/>
            <a:ext cx="2433680" cy="400110"/>
          </a:xfrm>
          <a:prstGeom prst="rect">
            <a:avLst/>
          </a:prstGeom>
          <a:solidFill>
            <a:schemeClr val="accent1">
              <a:lumMod val="50000"/>
            </a:schemeClr>
          </a:solidFill>
        </p:spPr>
        <p:txBody>
          <a:bodyPr wrap="none" rtlCol="0">
            <a:spAutoFit/>
          </a:bodyPr>
          <a:lstStyle/>
          <a:p>
            <a:r>
              <a:rPr lang="fr-FR" sz="2000" dirty="0">
                <a:solidFill>
                  <a:schemeClr val="bg1"/>
                </a:solidFill>
              </a:rPr>
              <a:t>Les aides numériques</a:t>
            </a:r>
          </a:p>
        </p:txBody>
      </p:sp>
    </p:spTree>
    <p:extLst>
      <p:ext uri="{BB962C8B-B14F-4D97-AF65-F5344CB8AC3E}">
        <p14:creationId xmlns:p14="http://schemas.microsoft.com/office/powerpoint/2010/main" val="3946339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70916" y="1848127"/>
            <a:ext cx="7941826" cy="1939153"/>
          </a:xfrm>
          <a:prstGeom prst="rect">
            <a:avLst/>
          </a:prstGeom>
        </p:spPr>
        <p:txBody>
          <a:bodyPr vert="horz" wrap="square" lIns="0" tIns="10319" rIns="0" bIns="0" rtlCol="0">
            <a:spAutoFit/>
          </a:bodyPr>
          <a:lstStyle/>
          <a:p>
            <a:pPr marL="10319">
              <a:spcBef>
                <a:spcPts val="81"/>
              </a:spcBef>
            </a:pPr>
            <a:r>
              <a:rPr sz="1950" b="1" dirty="0">
                <a:latin typeface="Carlito"/>
                <a:cs typeface="Carlito"/>
              </a:rPr>
              <a:t>Mission :</a:t>
            </a:r>
            <a:r>
              <a:rPr sz="1950" b="1" spc="4" dirty="0">
                <a:latin typeface="Carlito"/>
                <a:cs typeface="Carlito"/>
              </a:rPr>
              <a:t> </a:t>
            </a:r>
            <a:r>
              <a:rPr sz="1950" spc="85" dirty="0">
                <a:latin typeface="Liberation Sans Narrow"/>
                <a:cs typeface="Liberation Sans Narrow"/>
              </a:rPr>
              <a:t>accompagner</a:t>
            </a:r>
            <a:r>
              <a:rPr sz="1950" spc="-12" dirty="0">
                <a:latin typeface="Liberation Sans Narrow"/>
                <a:cs typeface="Liberation Sans Narrow"/>
              </a:rPr>
              <a:t> </a:t>
            </a:r>
            <a:r>
              <a:rPr sz="1950" spc="61" dirty="0">
                <a:latin typeface="Liberation Sans Narrow"/>
                <a:cs typeface="Liberation Sans Narrow"/>
              </a:rPr>
              <a:t>la</a:t>
            </a:r>
            <a:r>
              <a:rPr sz="1950" spc="-8" dirty="0">
                <a:latin typeface="Liberation Sans Narrow"/>
                <a:cs typeface="Liberation Sans Narrow"/>
              </a:rPr>
              <a:t> </a:t>
            </a:r>
            <a:r>
              <a:rPr sz="1950" spc="85" dirty="0">
                <a:latin typeface="Liberation Sans Narrow"/>
                <a:cs typeface="Liberation Sans Narrow"/>
              </a:rPr>
              <a:t>personne</a:t>
            </a:r>
            <a:r>
              <a:rPr sz="1950" spc="8" dirty="0">
                <a:latin typeface="Liberation Sans Narrow"/>
                <a:cs typeface="Liberation Sans Narrow"/>
              </a:rPr>
              <a:t> </a:t>
            </a:r>
            <a:r>
              <a:rPr sz="1950" spc="41" dirty="0">
                <a:latin typeface="Liberation Sans Narrow"/>
                <a:cs typeface="Liberation Sans Narrow"/>
              </a:rPr>
              <a:t>âgée</a:t>
            </a:r>
            <a:r>
              <a:rPr sz="1950" spc="12" dirty="0">
                <a:latin typeface="Liberation Sans Narrow"/>
                <a:cs typeface="Liberation Sans Narrow"/>
              </a:rPr>
              <a:t> </a:t>
            </a:r>
            <a:r>
              <a:rPr sz="1950" spc="57" dirty="0">
                <a:latin typeface="Liberation Sans Narrow"/>
                <a:cs typeface="Liberation Sans Narrow"/>
              </a:rPr>
              <a:t>dans</a:t>
            </a:r>
            <a:r>
              <a:rPr sz="1950" dirty="0">
                <a:latin typeface="Liberation Sans Narrow"/>
                <a:cs typeface="Liberation Sans Narrow"/>
              </a:rPr>
              <a:t> </a:t>
            </a:r>
            <a:r>
              <a:rPr sz="1950" spc="77" dirty="0">
                <a:latin typeface="Liberation Sans Narrow"/>
                <a:cs typeface="Liberation Sans Narrow"/>
              </a:rPr>
              <a:t>l’accomplissement</a:t>
            </a:r>
            <a:r>
              <a:rPr sz="1950" spc="-20" dirty="0">
                <a:latin typeface="Liberation Sans Narrow"/>
                <a:cs typeface="Liberation Sans Narrow"/>
              </a:rPr>
              <a:t> </a:t>
            </a:r>
            <a:r>
              <a:rPr sz="1950" spc="49" dirty="0">
                <a:latin typeface="Liberation Sans Narrow"/>
                <a:cs typeface="Liberation Sans Narrow"/>
              </a:rPr>
              <a:t>des</a:t>
            </a:r>
            <a:r>
              <a:rPr sz="1950" spc="8" dirty="0">
                <a:latin typeface="Liberation Sans Narrow"/>
                <a:cs typeface="Liberation Sans Narrow"/>
              </a:rPr>
              <a:t> </a:t>
            </a:r>
            <a:r>
              <a:rPr sz="1950" spc="61" dirty="0">
                <a:latin typeface="Liberation Sans Narrow"/>
                <a:cs typeface="Liberation Sans Narrow"/>
              </a:rPr>
              <a:t>taches</a:t>
            </a:r>
            <a:r>
              <a:rPr sz="1950" spc="-8" dirty="0">
                <a:latin typeface="Liberation Sans Narrow"/>
                <a:cs typeface="Liberation Sans Narrow"/>
              </a:rPr>
              <a:t> </a:t>
            </a:r>
            <a:r>
              <a:rPr sz="1950" spc="114" dirty="0">
                <a:latin typeface="Liberation Sans Narrow"/>
                <a:cs typeface="Liberation Sans Narrow"/>
              </a:rPr>
              <a:t>et</a:t>
            </a:r>
            <a:r>
              <a:rPr lang="fr-FR" sz="1950" dirty="0">
                <a:latin typeface="Liberation Sans Narrow"/>
                <a:cs typeface="Liberation Sans Narrow"/>
              </a:rPr>
              <a:t> </a:t>
            </a:r>
            <a:r>
              <a:rPr sz="1950" spc="77" dirty="0" err="1">
                <a:latin typeface="Liberation Sans Narrow"/>
                <a:cs typeface="Liberation Sans Narrow"/>
              </a:rPr>
              <a:t>activités</a:t>
            </a:r>
            <a:r>
              <a:rPr sz="1950" spc="-8" dirty="0">
                <a:latin typeface="Liberation Sans Narrow"/>
                <a:cs typeface="Liberation Sans Narrow"/>
              </a:rPr>
              <a:t> </a:t>
            </a:r>
            <a:r>
              <a:rPr sz="1950" spc="98" dirty="0">
                <a:latin typeface="Liberation Sans Narrow"/>
                <a:cs typeface="Liberation Sans Narrow"/>
              </a:rPr>
              <a:t>de</a:t>
            </a:r>
            <a:r>
              <a:rPr sz="1950" spc="8" dirty="0">
                <a:latin typeface="Liberation Sans Narrow"/>
                <a:cs typeface="Liberation Sans Narrow"/>
              </a:rPr>
              <a:t> </a:t>
            </a:r>
            <a:r>
              <a:rPr sz="1950" spc="61" dirty="0">
                <a:latin typeface="Liberation Sans Narrow"/>
                <a:cs typeface="Liberation Sans Narrow"/>
              </a:rPr>
              <a:t>la</a:t>
            </a:r>
            <a:r>
              <a:rPr sz="1950" dirty="0">
                <a:latin typeface="Liberation Sans Narrow"/>
                <a:cs typeface="Liberation Sans Narrow"/>
              </a:rPr>
              <a:t> </a:t>
            </a:r>
            <a:r>
              <a:rPr sz="1950" spc="81" dirty="0">
                <a:latin typeface="Liberation Sans Narrow"/>
                <a:cs typeface="Liberation Sans Narrow"/>
              </a:rPr>
              <a:t>vie</a:t>
            </a:r>
            <a:r>
              <a:rPr sz="1950" spc="8" dirty="0">
                <a:latin typeface="Liberation Sans Narrow"/>
                <a:cs typeface="Liberation Sans Narrow"/>
              </a:rPr>
              <a:t> </a:t>
            </a:r>
            <a:r>
              <a:rPr sz="1950" spc="118" dirty="0">
                <a:latin typeface="Liberation Sans Narrow"/>
                <a:cs typeface="Liberation Sans Narrow"/>
              </a:rPr>
              <a:t>quotidienne</a:t>
            </a:r>
            <a:r>
              <a:rPr sz="1950" spc="16" dirty="0">
                <a:latin typeface="Liberation Sans Narrow"/>
                <a:cs typeface="Liberation Sans Narrow"/>
              </a:rPr>
              <a:t> </a:t>
            </a:r>
            <a:r>
              <a:rPr sz="1950" spc="93" dirty="0">
                <a:latin typeface="Liberation Sans Narrow"/>
                <a:cs typeface="Liberation Sans Narrow"/>
              </a:rPr>
              <a:t>afin</a:t>
            </a:r>
            <a:r>
              <a:rPr sz="1950" spc="4" dirty="0">
                <a:latin typeface="Liberation Sans Narrow"/>
                <a:cs typeface="Liberation Sans Narrow"/>
              </a:rPr>
              <a:t> </a:t>
            </a:r>
            <a:r>
              <a:rPr sz="1950" spc="98" dirty="0">
                <a:latin typeface="Liberation Sans Narrow"/>
                <a:cs typeface="Liberation Sans Narrow"/>
              </a:rPr>
              <a:t>de</a:t>
            </a:r>
            <a:r>
              <a:rPr sz="1950" spc="8" dirty="0">
                <a:latin typeface="Liberation Sans Narrow"/>
                <a:cs typeface="Liberation Sans Narrow"/>
              </a:rPr>
              <a:t> </a:t>
            </a:r>
            <a:r>
              <a:rPr sz="1950" spc="73" dirty="0">
                <a:latin typeface="Liberation Sans Narrow"/>
                <a:cs typeface="Liberation Sans Narrow"/>
              </a:rPr>
              <a:t>l’aider</a:t>
            </a:r>
            <a:r>
              <a:rPr sz="1950" dirty="0">
                <a:latin typeface="Liberation Sans Narrow"/>
                <a:cs typeface="Liberation Sans Narrow"/>
              </a:rPr>
              <a:t> à</a:t>
            </a:r>
            <a:r>
              <a:rPr sz="1950" spc="8" dirty="0">
                <a:latin typeface="Liberation Sans Narrow"/>
                <a:cs typeface="Liberation Sans Narrow"/>
              </a:rPr>
              <a:t> </a:t>
            </a:r>
            <a:r>
              <a:rPr sz="1950" spc="89" dirty="0">
                <a:latin typeface="Liberation Sans Narrow"/>
                <a:cs typeface="Liberation Sans Narrow"/>
              </a:rPr>
              <a:t>rester</a:t>
            </a:r>
            <a:r>
              <a:rPr sz="1950" dirty="0">
                <a:latin typeface="Liberation Sans Narrow"/>
                <a:cs typeface="Liberation Sans Narrow"/>
              </a:rPr>
              <a:t> </a:t>
            </a:r>
            <a:r>
              <a:rPr sz="1950" spc="41" dirty="0">
                <a:latin typeface="Liberation Sans Narrow"/>
                <a:cs typeface="Liberation Sans Narrow"/>
              </a:rPr>
              <a:t>chez</a:t>
            </a:r>
            <a:r>
              <a:rPr sz="1950" spc="8" dirty="0">
                <a:latin typeface="Liberation Sans Narrow"/>
                <a:cs typeface="Liberation Sans Narrow"/>
              </a:rPr>
              <a:t> </a:t>
            </a:r>
            <a:r>
              <a:rPr sz="1950" spc="77" dirty="0">
                <a:latin typeface="Liberation Sans Narrow"/>
                <a:cs typeface="Liberation Sans Narrow"/>
              </a:rPr>
              <a:t>elle</a:t>
            </a:r>
            <a:r>
              <a:rPr sz="1950" dirty="0">
                <a:latin typeface="Liberation Sans Narrow"/>
                <a:cs typeface="Liberation Sans Narrow"/>
              </a:rPr>
              <a:t> </a:t>
            </a:r>
            <a:r>
              <a:rPr sz="1950" spc="28" dirty="0">
                <a:latin typeface="Liberation Sans Narrow"/>
                <a:cs typeface="Liberation Sans Narrow"/>
              </a:rPr>
              <a:t>:</a:t>
            </a:r>
            <a:endParaRPr sz="1950" dirty="0">
              <a:latin typeface="Liberation Sans Narrow"/>
              <a:cs typeface="Liberation Sans Narrow"/>
            </a:endParaRPr>
          </a:p>
          <a:p>
            <a:pPr marL="288409" indent="-278090">
              <a:spcBef>
                <a:spcPts val="975"/>
              </a:spcBef>
              <a:buFont typeface="Arial"/>
              <a:buChar char="•"/>
              <a:tabLst>
                <a:tab pos="288409" algn="l"/>
              </a:tabLst>
            </a:pPr>
            <a:r>
              <a:rPr sz="1950" spc="114" dirty="0">
                <a:latin typeface="Liberation Sans Narrow"/>
                <a:cs typeface="Liberation Sans Narrow"/>
              </a:rPr>
              <a:t>entretien</a:t>
            </a:r>
            <a:r>
              <a:rPr sz="1950" dirty="0">
                <a:latin typeface="Liberation Sans Narrow"/>
                <a:cs typeface="Liberation Sans Narrow"/>
              </a:rPr>
              <a:t> </a:t>
            </a:r>
            <a:r>
              <a:rPr sz="1950" spc="122" dirty="0">
                <a:latin typeface="Liberation Sans Narrow"/>
                <a:cs typeface="Liberation Sans Narrow"/>
              </a:rPr>
              <a:t>du</a:t>
            </a:r>
            <a:r>
              <a:rPr sz="1950" spc="-4" dirty="0">
                <a:latin typeface="Liberation Sans Narrow"/>
                <a:cs typeface="Liberation Sans Narrow"/>
              </a:rPr>
              <a:t> </a:t>
            </a:r>
            <a:r>
              <a:rPr sz="1950" spc="102" dirty="0">
                <a:latin typeface="Liberation Sans Narrow"/>
                <a:cs typeface="Liberation Sans Narrow"/>
              </a:rPr>
              <a:t>logement,</a:t>
            </a:r>
            <a:r>
              <a:rPr sz="1950" spc="-4" dirty="0">
                <a:latin typeface="Liberation Sans Narrow"/>
                <a:cs typeface="Liberation Sans Narrow"/>
              </a:rPr>
              <a:t> </a:t>
            </a:r>
            <a:r>
              <a:rPr sz="1950" spc="102" dirty="0">
                <a:latin typeface="Liberation Sans Narrow"/>
                <a:cs typeface="Liberation Sans Narrow"/>
              </a:rPr>
              <a:t>préparation</a:t>
            </a:r>
            <a:r>
              <a:rPr sz="1950" spc="-4" dirty="0">
                <a:latin typeface="Liberation Sans Narrow"/>
                <a:cs typeface="Liberation Sans Narrow"/>
              </a:rPr>
              <a:t> </a:t>
            </a:r>
            <a:r>
              <a:rPr sz="1950" spc="49" dirty="0">
                <a:latin typeface="Liberation Sans Narrow"/>
                <a:cs typeface="Liberation Sans Narrow"/>
              </a:rPr>
              <a:t>des</a:t>
            </a:r>
            <a:r>
              <a:rPr sz="1950" spc="4" dirty="0">
                <a:latin typeface="Liberation Sans Narrow"/>
                <a:cs typeface="Liberation Sans Narrow"/>
              </a:rPr>
              <a:t> </a:t>
            </a:r>
            <a:r>
              <a:rPr sz="1950" spc="57" dirty="0">
                <a:latin typeface="Liberation Sans Narrow"/>
                <a:cs typeface="Liberation Sans Narrow"/>
              </a:rPr>
              <a:t>repas,</a:t>
            </a:r>
            <a:r>
              <a:rPr sz="1950" spc="4" dirty="0">
                <a:latin typeface="Liberation Sans Narrow"/>
                <a:cs typeface="Liberation Sans Narrow"/>
              </a:rPr>
              <a:t> </a:t>
            </a:r>
            <a:r>
              <a:rPr sz="1950" spc="-8" dirty="0">
                <a:latin typeface="Liberation Sans Narrow"/>
                <a:cs typeface="Liberation Sans Narrow"/>
              </a:rPr>
              <a:t>courses…</a:t>
            </a:r>
            <a:endParaRPr sz="1950" dirty="0">
              <a:latin typeface="Liberation Sans Narrow"/>
              <a:cs typeface="Liberation Sans Narrow"/>
            </a:endParaRPr>
          </a:p>
          <a:p>
            <a:pPr marL="288409" indent="-278090">
              <a:buFont typeface="Arial"/>
              <a:buChar char="•"/>
              <a:tabLst>
                <a:tab pos="288409" algn="l"/>
              </a:tabLst>
            </a:pPr>
            <a:r>
              <a:rPr sz="1950" spc="81" dirty="0">
                <a:latin typeface="Liberation Sans Narrow"/>
                <a:cs typeface="Liberation Sans Narrow"/>
              </a:rPr>
              <a:t>aide</a:t>
            </a:r>
            <a:r>
              <a:rPr sz="1950" spc="12" dirty="0">
                <a:latin typeface="Liberation Sans Narrow"/>
                <a:cs typeface="Liberation Sans Narrow"/>
              </a:rPr>
              <a:t> </a:t>
            </a:r>
            <a:r>
              <a:rPr sz="1950" dirty="0">
                <a:latin typeface="Liberation Sans Narrow"/>
                <a:cs typeface="Liberation Sans Narrow"/>
              </a:rPr>
              <a:t>à </a:t>
            </a:r>
            <a:r>
              <a:rPr sz="1950" spc="61" dirty="0">
                <a:latin typeface="Liberation Sans Narrow"/>
                <a:cs typeface="Liberation Sans Narrow"/>
              </a:rPr>
              <a:t>la</a:t>
            </a:r>
            <a:r>
              <a:rPr sz="1950" spc="16" dirty="0">
                <a:latin typeface="Liberation Sans Narrow"/>
                <a:cs typeface="Liberation Sans Narrow"/>
              </a:rPr>
              <a:t> </a:t>
            </a:r>
            <a:r>
              <a:rPr sz="1950" spc="110" dirty="0">
                <a:latin typeface="Liberation Sans Narrow"/>
                <a:cs typeface="Liberation Sans Narrow"/>
              </a:rPr>
              <a:t>toilette,</a:t>
            </a:r>
            <a:r>
              <a:rPr sz="1950" spc="-8" dirty="0">
                <a:latin typeface="Liberation Sans Narrow"/>
                <a:cs typeface="Liberation Sans Narrow"/>
              </a:rPr>
              <a:t> </a:t>
            </a:r>
            <a:r>
              <a:rPr sz="1950" dirty="0">
                <a:latin typeface="Liberation Sans Narrow"/>
                <a:cs typeface="Liberation Sans Narrow"/>
              </a:rPr>
              <a:t>à</a:t>
            </a:r>
            <a:r>
              <a:rPr sz="1950" spc="12" dirty="0">
                <a:latin typeface="Liberation Sans Narrow"/>
                <a:cs typeface="Liberation Sans Narrow"/>
              </a:rPr>
              <a:t> </a:t>
            </a:r>
            <a:r>
              <a:rPr sz="1950" spc="73" dirty="0">
                <a:latin typeface="Liberation Sans Narrow"/>
                <a:cs typeface="Liberation Sans Narrow"/>
              </a:rPr>
              <a:t>l’habillage,</a:t>
            </a:r>
            <a:r>
              <a:rPr sz="1950" dirty="0">
                <a:latin typeface="Liberation Sans Narrow"/>
                <a:cs typeface="Liberation Sans Narrow"/>
              </a:rPr>
              <a:t> à</a:t>
            </a:r>
            <a:r>
              <a:rPr sz="1950" spc="16" dirty="0">
                <a:latin typeface="Liberation Sans Narrow"/>
                <a:cs typeface="Liberation Sans Narrow"/>
              </a:rPr>
              <a:t> </a:t>
            </a:r>
            <a:r>
              <a:rPr sz="1950" spc="61" dirty="0">
                <a:latin typeface="Liberation Sans Narrow"/>
                <a:cs typeface="Liberation Sans Narrow"/>
              </a:rPr>
              <a:t>la</a:t>
            </a:r>
            <a:r>
              <a:rPr sz="1950" spc="-4" dirty="0">
                <a:latin typeface="Liberation Sans Narrow"/>
                <a:cs typeface="Liberation Sans Narrow"/>
              </a:rPr>
              <a:t> </a:t>
            </a:r>
            <a:r>
              <a:rPr sz="1950" spc="73" dirty="0">
                <a:latin typeface="Liberation Sans Narrow"/>
                <a:cs typeface="Liberation Sans Narrow"/>
              </a:rPr>
              <a:t>prise</a:t>
            </a:r>
            <a:r>
              <a:rPr sz="1950" spc="12" dirty="0">
                <a:latin typeface="Liberation Sans Narrow"/>
                <a:cs typeface="Liberation Sans Narrow"/>
              </a:rPr>
              <a:t> </a:t>
            </a:r>
            <a:r>
              <a:rPr sz="1950" spc="49" dirty="0">
                <a:latin typeface="Liberation Sans Narrow"/>
                <a:cs typeface="Liberation Sans Narrow"/>
              </a:rPr>
              <a:t>des</a:t>
            </a:r>
            <a:r>
              <a:rPr sz="1950" spc="16" dirty="0">
                <a:latin typeface="Liberation Sans Narrow"/>
                <a:cs typeface="Liberation Sans Narrow"/>
              </a:rPr>
              <a:t> </a:t>
            </a:r>
            <a:r>
              <a:rPr sz="1950" spc="-8" dirty="0">
                <a:latin typeface="Liberation Sans Narrow"/>
                <a:cs typeface="Liberation Sans Narrow"/>
              </a:rPr>
              <a:t>repas…</a:t>
            </a:r>
            <a:endParaRPr sz="1950" dirty="0">
              <a:latin typeface="Liberation Sans Narrow"/>
              <a:cs typeface="Liberation Sans Narrow"/>
            </a:endParaRPr>
          </a:p>
          <a:p>
            <a:pPr marL="288409" indent="-278090">
              <a:buFont typeface="Arial"/>
              <a:buChar char="•"/>
              <a:tabLst>
                <a:tab pos="288409" algn="l"/>
              </a:tabLst>
            </a:pPr>
            <a:r>
              <a:rPr sz="1950" spc="81" dirty="0">
                <a:latin typeface="Liberation Sans Narrow"/>
                <a:cs typeface="Liberation Sans Narrow"/>
              </a:rPr>
              <a:t>démarches</a:t>
            </a:r>
            <a:r>
              <a:rPr sz="1950" spc="4" dirty="0">
                <a:latin typeface="Liberation Sans Narrow"/>
                <a:cs typeface="Liberation Sans Narrow"/>
              </a:rPr>
              <a:t> </a:t>
            </a:r>
            <a:r>
              <a:rPr sz="1950" spc="81" dirty="0">
                <a:latin typeface="Liberation Sans Narrow"/>
                <a:cs typeface="Liberation Sans Narrow"/>
              </a:rPr>
              <a:t>administratives,</a:t>
            </a:r>
            <a:r>
              <a:rPr sz="1950" dirty="0">
                <a:latin typeface="Liberation Sans Narrow"/>
                <a:cs typeface="Liberation Sans Narrow"/>
              </a:rPr>
              <a:t> </a:t>
            </a:r>
            <a:r>
              <a:rPr sz="1950" spc="53" dirty="0">
                <a:latin typeface="Liberation Sans Narrow"/>
                <a:cs typeface="Liberation Sans Narrow"/>
              </a:rPr>
              <a:t>déplacements…</a:t>
            </a:r>
            <a:endParaRPr sz="1950" dirty="0">
              <a:latin typeface="Liberation Sans Narrow"/>
              <a:cs typeface="Liberation Sans Narrow"/>
            </a:endParaRPr>
          </a:p>
        </p:txBody>
      </p:sp>
      <p:pic>
        <p:nvPicPr>
          <p:cNvPr id="7" name="object 7"/>
          <p:cNvPicPr/>
          <p:nvPr/>
        </p:nvPicPr>
        <p:blipFill>
          <a:blip r:embed="rId2" cstate="print"/>
          <a:stretch>
            <a:fillRect/>
          </a:stretch>
        </p:blipFill>
        <p:spPr>
          <a:xfrm>
            <a:off x="1442562" y="3779424"/>
            <a:ext cx="3304888" cy="2199132"/>
          </a:xfrm>
          <a:prstGeom prst="rect">
            <a:avLst/>
          </a:prstGeom>
        </p:spPr>
      </p:pic>
      <p:sp>
        <p:nvSpPr>
          <p:cNvPr id="11" name="object 11"/>
          <p:cNvSpPr txBox="1"/>
          <p:nvPr/>
        </p:nvSpPr>
        <p:spPr>
          <a:xfrm>
            <a:off x="5699107" y="4205338"/>
            <a:ext cx="3902094" cy="1773218"/>
          </a:xfrm>
          <a:prstGeom prst="rect">
            <a:avLst/>
          </a:prstGeom>
        </p:spPr>
        <p:txBody>
          <a:bodyPr vert="horz" wrap="square" lIns="0" tIns="10835" rIns="0" bIns="0" rtlCol="0">
            <a:spAutoFit/>
          </a:bodyPr>
          <a:lstStyle/>
          <a:p>
            <a:pPr marL="74295" algn="ctr">
              <a:spcBef>
                <a:spcPts val="85"/>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3"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409" indent="-278090">
              <a:spcBef>
                <a:spcPts val="1763"/>
              </a:spcBef>
              <a:buFont typeface="Wingdings"/>
              <a:buChar char=""/>
              <a:tabLst>
                <a:tab pos="288409" algn="l"/>
              </a:tabLst>
            </a:pPr>
            <a:r>
              <a:rPr sz="1463" dirty="0">
                <a:solidFill>
                  <a:schemeClr val="accent1">
                    <a:lumMod val="50000"/>
                  </a:schemeClr>
                </a:solidFill>
                <a:latin typeface="Tahoma"/>
                <a:cs typeface="Tahoma"/>
              </a:rPr>
              <a:t>Auprès</a:t>
            </a:r>
            <a:r>
              <a:rPr sz="1463" spc="-28" dirty="0">
                <a:solidFill>
                  <a:schemeClr val="accent1">
                    <a:lumMod val="50000"/>
                  </a:schemeClr>
                </a:solidFill>
                <a:latin typeface="Tahoma"/>
                <a:cs typeface="Tahoma"/>
              </a:rPr>
              <a:t> </a:t>
            </a:r>
            <a:r>
              <a:rPr sz="1463" dirty="0">
                <a:solidFill>
                  <a:schemeClr val="accent1">
                    <a:lumMod val="50000"/>
                  </a:schemeClr>
                </a:solidFill>
                <a:latin typeface="Tahoma"/>
                <a:cs typeface="Tahoma"/>
              </a:rPr>
              <a:t>des</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financeurs</a:t>
            </a:r>
            <a:r>
              <a:rPr sz="1463" spc="-41"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(services</a:t>
            </a:r>
            <a:endParaRPr sz="1463" dirty="0">
              <a:solidFill>
                <a:schemeClr val="accent1">
                  <a:lumMod val="50000"/>
                </a:schemeClr>
              </a:solidFill>
              <a:latin typeface="Tahoma"/>
              <a:cs typeface="Tahoma"/>
            </a:endParaRPr>
          </a:p>
          <a:p>
            <a:pPr marL="288925"/>
            <a:r>
              <a:rPr sz="1463" dirty="0">
                <a:solidFill>
                  <a:schemeClr val="accent1">
                    <a:lumMod val="50000"/>
                  </a:schemeClr>
                </a:solidFill>
                <a:latin typeface="Tahoma"/>
                <a:cs typeface="Tahoma"/>
              </a:rPr>
              <a:t>autonomie</a:t>
            </a:r>
            <a:r>
              <a:rPr sz="1463" spc="-28" dirty="0">
                <a:solidFill>
                  <a:schemeClr val="accent1">
                    <a:lumMod val="50000"/>
                  </a:schemeClr>
                </a:solidFill>
                <a:latin typeface="Tahoma"/>
                <a:cs typeface="Tahoma"/>
              </a:rPr>
              <a:t> </a:t>
            </a:r>
            <a:r>
              <a:rPr sz="1463" dirty="0">
                <a:solidFill>
                  <a:schemeClr val="accent1">
                    <a:lumMod val="50000"/>
                  </a:schemeClr>
                </a:solidFill>
                <a:latin typeface="Tahoma"/>
                <a:cs typeface="Tahoma"/>
              </a:rPr>
              <a:t>pour</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APA,</a:t>
            </a:r>
            <a:r>
              <a:rPr sz="1463" spc="-33"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CARSAT…)</a:t>
            </a:r>
            <a:endParaRPr sz="1463" dirty="0">
              <a:solidFill>
                <a:schemeClr val="accent1">
                  <a:lumMod val="50000"/>
                </a:schemeClr>
              </a:solidFill>
              <a:latin typeface="Tahoma"/>
              <a:cs typeface="Tahoma"/>
            </a:endParaRPr>
          </a:p>
          <a:p>
            <a:pPr marL="243007" marR="4128" indent="-233204">
              <a:spcBef>
                <a:spcPts val="1755"/>
              </a:spcBef>
              <a:buFont typeface="Wingdings"/>
              <a:buChar char=""/>
              <a:tabLst>
                <a:tab pos="243007" algn="l"/>
                <a:tab pos="300792" algn="l"/>
              </a:tabLst>
            </a:pPr>
            <a:r>
              <a:rPr sz="1463" dirty="0">
                <a:solidFill>
                  <a:schemeClr val="accent1">
                    <a:lumMod val="50000"/>
                  </a:schemeClr>
                </a:solidFill>
                <a:latin typeface="Times New Roman"/>
                <a:cs typeface="Times New Roman"/>
              </a:rPr>
              <a:t>	</a:t>
            </a:r>
            <a:r>
              <a:rPr sz="1463" dirty="0">
                <a:solidFill>
                  <a:schemeClr val="accent1">
                    <a:lumMod val="50000"/>
                  </a:schemeClr>
                </a:solidFill>
                <a:latin typeface="Tahoma"/>
                <a:cs typeface="Tahoma"/>
              </a:rPr>
              <a:t>Listes</a:t>
            </a:r>
            <a:r>
              <a:rPr sz="1463" spc="-28" dirty="0">
                <a:solidFill>
                  <a:schemeClr val="accent1">
                    <a:lumMod val="50000"/>
                  </a:schemeClr>
                </a:solidFill>
                <a:latin typeface="Tahoma"/>
                <a:cs typeface="Tahoma"/>
              </a:rPr>
              <a:t> </a:t>
            </a:r>
            <a:r>
              <a:rPr sz="1463" dirty="0">
                <a:solidFill>
                  <a:schemeClr val="accent1">
                    <a:lumMod val="50000"/>
                  </a:schemeClr>
                </a:solidFill>
                <a:latin typeface="Tahoma"/>
                <a:cs typeface="Tahoma"/>
              </a:rPr>
              <a:t>des</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services</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d’aide</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à</a:t>
            </a:r>
            <a:r>
              <a:rPr sz="1463" spc="-28"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domicile </a:t>
            </a:r>
            <a:r>
              <a:rPr sz="1463" dirty="0">
                <a:solidFill>
                  <a:schemeClr val="accent1">
                    <a:lumMod val="50000"/>
                  </a:schemeClr>
                </a:solidFill>
                <a:latin typeface="Tahoma"/>
                <a:cs typeface="Tahoma"/>
              </a:rPr>
              <a:t>(SAAD)</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sur</a:t>
            </a:r>
            <a:r>
              <a:rPr sz="1463" spc="-20" dirty="0">
                <a:solidFill>
                  <a:schemeClr val="accent1">
                    <a:lumMod val="50000"/>
                  </a:schemeClr>
                </a:solidFill>
                <a:latin typeface="Tahoma"/>
                <a:cs typeface="Tahoma"/>
              </a:rPr>
              <a:t> </a:t>
            </a:r>
            <a:r>
              <a:rPr sz="1463" dirty="0">
                <a:solidFill>
                  <a:schemeClr val="accent1">
                    <a:lumMod val="50000"/>
                  </a:schemeClr>
                </a:solidFill>
                <a:latin typeface="Tahoma"/>
                <a:cs typeface="Tahoma"/>
              </a:rPr>
              <a:t>site</a:t>
            </a:r>
            <a:r>
              <a:rPr sz="1463" spc="-12" dirty="0">
                <a:solidFill>
                  <a:schemeClr val="accent1">
                    <a:lumMod val="50000"/>
                  </a:schemeClr>
                </a:solidFill>
                <a:latin typeface="Tahoma"/>
                <a:cs typeface="Tahoma"/>
              </a:rPr>
              <a:t> </a:t>
            </a:r>
            <a:r>
              <a:rPr sz="1463" dirty="0">
                <a:solidFill>
                  <a:schemeClr val="accent1">
                    <a:lumMod val="50000"/>
                  </a:schemeClr>
                </a:solidFill>
                <a:latin typeface="Tahoma"/>
                <a:cs typeface="Tahoma"/>
              </a:rPr>
              <a:t>de</a:t>
            </a:r>
            <a:r>
              <a:rPr sz="1463" spc="-4" dirty="0">
                <a:solidFill>
                  <a:schemeClr val="accent1">
                    <a:lumMod val="50000"/>
                  </a:schemeClr>
                </a:solidFill>
                <a:latin typeface="Tahoma"/>
                <a:cs typeface="Tahoma"/>
              </a:rPr>
              <a:t> </a:t>
            </a:r>
            <a:r>
              <a:rPr sz="1463" dirty="0">
                <a:solidFill>
                  <a:schemeClr val="accent1">
                    <a:lumMod val="50000"/>
                  </a:schemeClr>
                </a:solidFill>
                <a:latin typeface="Tahoma"/>
                <a:cs typeface="Tahoma"/>
              </a:rPr>
              <a:t>la</a:t>
            </a:r>
            <a:r>
              <a:rPr sz="1463" spc="-12" dirty="0">
                <a:solidFill>
                  <a:schemeClr val="accent1">
                    <a:lumMod val="50000"/>
                  </a:schemeClr>
                </a:solidFill>
                <a:latin typeface="Tahoma"/>
                <a:cs typeface="Tahoma"/>
              </a:rPr>
              <a:t> </a:t>
            </a:r>
            <a:r>
              <a:rPr sz="1463" dirty="0">
                <a:solidFill>
                  <a:schemeClr val="accent1">
                    <a:lumMod val="50000"/>
                  </a:schemeClr>
                </a:solidFill>
                <a:latin typeface="Tahoma"/>
                <a:cs typeface="Tahoma"/>
              </a:rPr>
              <a:t>MDA</a:t>
            </a:r>
            <a:r>
              <a:rPr sz="1463" spc="-20" dirty="0">
                <a:solidFill>
                  <a:schemeClr val="accent1">
                    <a:lumMod val="50000"/>
                  </a:schemeClr>
                </a:solidFill>
                <a:latin typeface="Tahoma"/>
                <a:cs typeface="Tahoma"/>
              </a:rPr>
              <a:t> </a:t>
            </a:r>
            <a:r>
              <a:rPr sz="1463" spc="-41" dirty="0">
                <a:solidFill>
                  <a:schemeClr val="accent1">
                    <a:lumMod val="50000"/>
                  </a:schemeClr>
                </a:solidFill>
                <a:latin typeface="Tahoma"/>
                <a:cs typeface="Tahoma"/>
              </a:rPr>
              <a:t>: </a:t>
            </a:r>
            <a:r>
              <a:rPr sz="1463" u="sng" dirty="0">
                <a:solidFill>
                  <a:schemeClr val="accent1">
                    <a:lumMod val="50000"/>
                  </a:schemeClr>
                </a:solidFill>
                <a:uFill>
                  <a:solidFill>
                    <a:srgbClr val="467885"/>
                  </a:solidFill>
                </a:uFill>
                <a:latin typeface="Tahoma"/>
                <a:cs typeface="Tahoma"/>
                <a:hlinkClick r:id="rId3">
                  <a:extLst>
                    <a:ext uri="{A12FA001-AC4F-418D-AE19-62706E023703}">
                      <ahyp:hlinkClr xmlns:ahyp="http://schemas.microsoft.com/office/drawing/2018/hyperlinkcolor" val="tx"/>
                    </a:ext>
                  </a:extLst>
                </a:hlinkClick>
              </a:rPr>
              <a:t>www.isere.fr/mda38</a:t>
            </a:r>
            <a:endParaRPr sz="1463" dirty="0">
              <a:solidFill>
                <a:schemeClr val="accent1">
                  <a:lumMod val="50000"/>
                </a:schemeClr>
              </a:solidFill>
              <a:latin typeface="Tahoma"/>
              <a:cs typeface="Tahoma"/>
            </a:endParaRPr>
          </a:p>
        </p:txBody>
      </p:sp>
      <p:sp>
        <p:nvSpPr>
          <p:cNvPr id="14" name="Titre 1">
            <a:extLst>
              <a:ext uri="{FF2B5EF4-FFF2-40B4-BE49-F238E27FC236}">
                <a16:creationId xmlns:a16="http://schemas.microsoft.com/office/drawing/2014/main" id="{548D56A6-B028-6451-92B0-84882F24428D}"/>
              </a:ext>
            </a:extLst>
          </p:cNvPr>
          <p:cNvSpPr>
            <a:spLocks noGrp="1"/>
          </p:cNvSpPr>
          <p:nvPr>
            <p:ph type="title"/>
          </p:nvPr>
        </p:nvSpPr>
        <p:spPr/>
        <p:txBody>
          <a:bodyPr>
            <a:normAutofit/>
          </a:bodyPr>
          <a:lstStyle/>
          <a:p>
            <a:r>
              <a:rPr lang="fr-FR" dirty="0"/>
              <a:t>Les aides pour rester chez soi</a:t>
            </a:r>
          </a:p>
        </p:txBody>
      </p:sp>
      <p:sp>
        <p:nvSpPr>
          <p:cNvPr id="15" name="ZoneTexte 14">
            <a:extLst>
              <a:ext uri="{FF2B5EF4-FFF2-40B4-BE49-F238E27FC236}">
                <a16:creationId xmlns:a16="http://schemas.microsoft.com/office/drawing/2014/main" id="{F2064698-6917-AC90-6257-F7388317D06A}"/>
              </a:ext>
            </a:extLst>
          </p:cNvPr>
          <p:cNvSpPr txBox="1"/>
          <p:nvPr/>
        </p:nvSpPr>
        <p:spPr>
          <a:xfrm>
            <a:off x="570916" y="1319432"/>
            <a:ext cx="2254143" cy="400110"/>
          </a:xfrm>
          <a:prstGeom prst="rect">
            <a:avLst/>
          </a:prstGeom>
          <a:solidFill>
            <a:schemeClr val="accent1">
              <a:lumMod val="50000"/>
            </a:schemeClr>
          </a:solidFill>
        </p:spPr>
        <p:txBody>
          <a:bodyPr wrap="none" rtlCol="0">
            <a:spAutoFit/>
          </a:bodyPr>
          <a:lstStyle/>
          <a:p>
            <a:r>
              <a:rPr lang="fr-FR" sz="2000" dirty="0">
                <a:solidFill>
                  <a:schemeClr val="bg1"/>
                </a:solidFill>
              </a:rPr>
              <a:t>Les aides à domicile</a:t>
            </a:r>
          </a:p>
        </p:txBody>
      </p:sp>
      <p:sp>
        <p:nvSpPr>
          <p:cNvPr id="16" name="Espace réservé de la date 15">
            <a:extLst>
              <a:ext uri="{FF2B5EF4-FFF2-40B4-BE49-F238E27FC236}">
                <a16:creationId xmlns:a16="http://schemas.microsoft.com/office/drawing/2014/main" id="{1836EAD9-5439-5108-F4ED-1BBF2FCE029A}"/>
              </a:ext>
            </a:extLst>
          </p:cNvPr>
          <p:cNvSpPr>
            <a:spLocks noGrp="1"/>
          </p:cNvSpPr>
          <p:nvPr>
            <p:ph type="dt" sz="half" idx="10"/>
          </p:nvPr>
        </p:nvSpPr>
        <p:spPr/>
        <p:txBody>
          <a:bodyPr/>
          <a:lstStyle/>
          <a:p>
            <a:r>
              <a:rPr lang="fr-FR"/>
              <a:t>13/06/2024</a:t>
            </a:r>
          </a:p>
        </p:txBody>
      </p:sp>
      <p:sp>
        <p:nvSpPr>
          <p:cNvPr id="17" name="Espace réservé du numéro de diapositive 16">
            <a:extLst>
              <a:ext uri="{FF2B5EF4-FFF2-40B4-BE49-F238E27FC236}">
                <a16:creationId xmlns:a16="http://schemas.microsoft.com/office/drawing/2014/main" id="{3CE5C741-0264-B09C-A4B4-1F79A2AC218E}"/>
              </a:ext>
            </a:extLst>
          </p:cNvPr>
          <p:cNvSpPr>
            <a:spLocks noGrp="1"/>
          </p:cNvSpPr>
          <p:nvPr>
            <p:ph type="sldNum" sz="quarter" idx="12"/>
          </p:nvPr>
        </p:nvSpPr>
        <p:spPr/>
        <p:txBody>
          <a:bodyPr/>
          <a:lstStyle/>
          <a:p>
            <a:fld id="{253D7FCB-E602-134A-BA75-EB600DFA7E86}" type="slidenum">
              <a:rPr lang="fr-FR" smtClean="0"/>
              <a:t>13</a:t>
            </a:fld>
            <a:endParaRPr lang="fr-FR"/>
          </a:p>
        </p:txBody>
      </p:sp>
      <p:sp>
        <p:nvSpPr>
          <p:cNvPr id="3" name="ZoneTexte 2">
            <a:extLst>
              <a:ext uri="{FF2B5EF4-FFF2-40B4-BE49-F238E27FC236}">
                <a16:creationId xmlns:a16="http://schemas.microsoft.com/office/drawing/2014/main" id="{21458047-4C48-E982-4BC8-03CBA6ED6402}"/>
              </a:ext>
            </a:extLst>
          </p:cNvPr>
          <p:cNvSpPr txBox="1"/>
          <p:nvPr/>
        </p:nvSpPr>
        <p:spPr>
          <a:xfrm>
            <a:off x="1808520" y="6613754"/>
            <a:ext cx="1034257" cy="215444"/>
          </a:xfrm>
          <a:prstGeom prst="rect">
            <a:avLst/>
          </a:prstGeom>
          <a:noFill/>
        </p:spPr>
        <p:txBody>
          <a:bodyPr wrap="none" rtlCol="0">
            <a:spAutoFit/>
          </a:bodyPr>
          <a:lstStyle/>
          <a:p>
            <a:r>
              <a:rPr lang="fr-FR" sz="800" dirty="0"/>
              <a:t>Source : CD38 / DAU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53419" y="1793977"/>
            <a:ext cx="5372973" cy="913992"/>
          </a:xfrm>
          <a:prstGeom prst="rect">
            <a:avLst/>
          </a:prstGeom>
        </p:spPr>
        <p:txBody>
          <a:bodyPr vert="horz" wrap="square" lIns="0" tIns="158393" rIns="0" bIns="0" rtlCol="0">
            <a:spAutoFit/>
          </a:bodyPr>
          <a:lstStyle/>
          <a:p>
            <a:pPr marL="288409" indent="-278090">
              <a:spcBef>
                <a:spcPts val="1247"/>
              </a:spcBef>
              <a:buFont typeface="Arial"/>
              <a:buChar char="•"/>
              <a:tabLst>
                <a:tab pos="288409" algn="l"/>
              </a:tabLst>
            </a:pPr>
            <a:r>
              <a:rPr sz="1950" dirty="0">
                <a:latin typeface="Carlito"/>
                <a:cs typeface="Carlito"/>
              </a:rPr>
              <a:t>Les</a:t>
            </a:r>
            <a:r>
              <a:rPr sz="1950" spc="-37" dirty="0">
                <a:latin typeface="Carlito"/>
                <a:cs typeface="Carlito"/>
              </a:rPr>
              <a:t> </a:t>
            </a:r>
            <a:r>
              <a:rPr sz="1950" spc="-8" dirty="0">
                <a:latin typeface="Carlito"/>
                <a:cs typeface="Carlito"/>
              </a:rPr>
              <a:t>infirmiers</a:t>
            </a:r>
            <a:r>
              <a:rPr sz="1950" spc="-49" dirty="0">
                <a:latin typeface="Carlito"/>
                <a:cs typeface="Carlito"/>
              </a:rPr>
              <a:t> </a:t>
            </a:r>
            <a:r>
              <a:rPr sz="1950" spc="-8" dirty="0">
                <a:latin typeface="Carlito"/>
                <a:cs typeface="Carlito"/>
              </a:rPr>
              <a:t>libéraux</a:t>
            </a:r>
            <a:endParaRPr sz="1950">
              <a:latin typeface="Carlito"/>
              <a:cs typeface="Carlito"/>
            </a:endParaRPr>
          </a:p>
          <a:p>
            <a:pPr marL="288409" indent="-278090">
              <a:spcBef>
                <a:spcPts val="1170"/>
              </a:spcBef>
              <a:buFont typeface="Arial"/>
              <a:buChar char="•"/>
              <a:tabLst>
                <a:tab pos="288409" algn="l"/>
              </a:tabLst>
            </a:pPr>
            <a:r>
              <a:rPr sz="1950" dirty="0">
                <a:latin typeface="Carlito"/>
                <a:cs typeface="Carlito"/>
              </a:rPr>
              <a:t>Le</a:t>
            </a:r>
            <a:r>
              <a:rPr sz="1950" spc="-24" dirty="0">
                <a:latin typeface="Carlito"/>
                <a:cs typeface="Carlito"/>
              </a:rPr>
              <a:t> </a:t>
            </a:r>
            <a:r>
              <a:rPr sz="1950" dirty="0">
                <a:latin typeface="Carlito"/>
                <a:cs typeface="Carlito"/>
              </a:rPr>
              <a:t>Service</a:t>
            </a:r>
            <a:r>
              <a:rPr sz="1950" spc="-37" dirty="0">
                <a:latin typeface="Carlito"/>
                <a:cs typeface="Carlito"/>
              </a:rPr>
              <a:t> </a:t>
            </a:r>
            <a:r>
              <a:rPr sz="1950" dirty="0">
                <a:latin typeface="Carlito"/>
                <a:cs typeface="Carlito"/>
              </a:rPr>
              <a:t>de</a:t>
            </a:r>
            <a:r>
              <a:rPr sz="1950" spc="-24" dirty="0">
                <a:latin typeface="Carlito"/>
                <a:cs typeface="Carlito"/>
              </a:rPr>
              <a:t> </a:t>
            </a:r>
            <a:r>
              <a:rPr sz="1950" dirty="0">
                <a:latin typeface="Carlito"/>
                <a:cs typeface="Carlito"/>
              </a:rPr>
              <a:t>Soins</a:t>
            </a:r>
            <a:r>
              <a:rPr sz="1950" spc="-33" dirty="0">
                <a:latin typeface="Carlito"/>
                <a:cs typeface="Carlito"/>
              </a:rPr>
              <a:t> </a:t>
            </a:r>
            <a:r>
              <a:rPr sz="1950" dirty="0">
                <a:latin typeface="Carlito"/>
                <a:cs typeface="Carlito"/>
              </a:rPr>
              <a:t>Infirmiers</a:t>
            </a:r>
            <a:r>
              <a:rPr sz="1950" spc="-41" dirty="0">
                <a:latin typeface="Carlito"/>
                <a:cs typeface="Carlito"/>
              </a:rPr>
              <a:t> </a:t>
            </a:r>
            <a:r>
              <a:rPr sz="1950" dirty="0">
                <a:latin typeface="Carlito"/>
                <a:cs typeface="Carlito"/>
              </a:rPr>
              <a:t>à</a:t>
            </a:r>
            <a:r>
              <a:rPr sz="1950" spc="-37" dirty="0">
                <a:latin typeface="Carlito"/>
                <a:cs typeface="Carlito"/>
              </a:rPr>
              <a:t> </a:t>
            </a:r>
            <a:r>
              <a:rPr sz="1950" dirty="0">
                <a:latin typeface="Carlito"/>
                <a:cs typeface="Carlito"/>
              </a:rPr>
              <a:t>Domicile</a:t>
            </a:r>
            <a:r>
              <a:rPr sz="1950" spc="-41" dirty="0">
                <a:latin typeface="Carlito"/>
                <a:cs typeface="Carlito"/>
              </a:rPr>
              <a:t> </a:t>
            </a:r>
            <a:r>
              <a:rPr sz="1950" spc="-8" dirty="0">
                <a:latin typeface="Carlito"/>
                <a:cs typeface="Carlito"/>
              </a:rPr>
              <a:t>(S.S.I.A.D)</a:t>
            </a:r>
            <a:endParaRPr sz="1950">
              <a:latin typeface="Carlito"/>
              <a:cs typeface="Carlito"/>
            </a:endParaRPr>
          </a:p>
        </p:txBody>
      </p:sp>
      <p:pic>
        <p:nvPicPr>
          <p:cNvPr id="7" name="object 7"/>
          <p:cNvPicPr/>
          <p:nvPr/>
        </p:nvPicPr>
        <p:blipFill>
          <a:blip r:embed="rId2" cstate="print"/>
          <a:stretch>
            <a:fillRect/>
          </a:stretch>
        </p:blipFill>
        <p:spPr>
          <a:xfrm>
            <a:off x="1188719" y="3045143"/>
            <a:ext cx="4533233" cy="2933413"/>
          </a:xfrm>
          <a:prstGeom prst="rect">
            <a:avLst/>
          </a:prstGeom>
        </p:spPr>
      </p:pic>
      <p:sp>
        <p:nvSpPr>
          <p:cNvPr id="11" name="object 11"/>
          <p:cNvSpPr txBox="1"/>
          <p:nvPr/>
        </p:nvSpPr>
        <p:spPr>
          <a:xfrm>
            <a:off x="6744335" y="4746846"/>
            <a:ext cx="2480628" cy="1092134"/>
          </a:xfrm>
          <a:prstGeom prst="rect">
            <a:avLst/>
          </a:prstGeom>
        </p:spPr>
        <p:txBody>
          <a:bodyPr vert="horz" wrap="square" lIns="0" tIns="10835" rIns="0" bIns="0" rtlCol="0">
            <a:spAutoFit/>
          </a:bodyPr>
          <a:lstStyle/>
          <a:p>
            <a:pPr marL="236815">
              <a:spcBef>
                <a:spcPts val="85"/>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3"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925" marR="314722" indent="-278606">
              <a:spcBef>
                <a:spcPts val="1763"/>
              </a:spcBef>
              <a:buFont typeface="Wingdings"/>
              <a:buChar char=""/>
              <a:tabLst>
                <a:tab pos="288925" algn="l"/>
              </a:tabLst>
            </a:pPr>
            <a:r>
              <a:rPr sz="1463" dirty="0">
                <a:solidFill>
                  <a:schemeClr val="accent1">
                    <a:lumMod val="50000"/>
                  </a:schemeClr>
                </a:solidFill>
                <a:latin typeface="Tahoma"/>
                <a:cs typeface="Tahoma"/>
              </a:rPr>
              <a:t>auprès</a:t>
            </a:r>
            <a:r>
              <a:rPr sz="1463" spc="-28" dirty="0">
                <a:solidFill>
                  <a:schemeClr val="accent1">
                    <a:lumMod val="50000"/>
                  </a:schemeClr>
                </a:solidFill>
                <a:latin typeface="Tahoma"/>
                <a:cs typeface="Tahoma"/>
              </a:rPr>
              <a:t> </a:t>
            </a:r>
            <a:r>
              <a:rPr sz="1463" dirty="0">
                <a:solidFill>
                  <a:schemeClr val="accent1">
                    <a:lumMod val="50000"/>
                  </a:schemeClr>
                </a:solidFill>
                <a:latin typeface="Tahoma"/>
                <a:cs typeface="Tahoma"/>
              </a:rPr>
              <a:t>de</a:t>
            </a:r>
            <a:r>
              <a:rPr sz="1463" spc="-28" dirty="0">
                <a:solidFill>
                  <a:schemeClr val="accent1">
                    <a:lumMod val="50000"/>
                  </a:schemeClr>
                </a:solidFill>
                <a:latin typeface="Tahoma"/>
                <a:cs typeface="Tahoma"/>
              </a:rPr>
              <a:t> </a:t>
            </a:r>
            <a:r>
              <a:rPr sz="1463" dirty="0">
                <a:solidFill>
                  <a:schemeClr val="accent1">
                    <a:lumMod val="50000"/>
                  </a:schemeClr>
                </a:solidFill>
                <a:latin typeface="Tahoma"/>
                <a:cs typeface="Tahoma"/>
              </a:rPr>
              <a:t>la</a:t>
            </a:r>
            <a:r>
              <a:rPr sz="1463" spc="-28"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commune </a:t>
            </a:r>
            <a:r>
              <a:rPr sz="1463" dirty="0">
                <a:solidFill>
                  <a:schemeClr val="accent1">
                    <a:lumMod val="50000"/>
                  </a:schemeClr>
                </a:solidFill>
                <a:latin typeface="Tahoma"/>
                <a:cs typeface="Tahoma"/>
              </a:rPr>
              <a:t>(CCAS</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ou</a:t>
            </a:r>
            <a:r>
              <a:rPr sz="1463" spc="-16"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mairie)</a:t>
            </a:r>
            <a:endParaRPr sz="1463" dirty="0">
              <a:solidFill>
                <a:schemeClr val="accent1">
                  <a:lumMod val="50000"/>
                </a:schemeClr>
              </a:solidFill>
              <a:latin typeface="Tahoma"/>
              <a:cs typeface="Tahoma"/>
            </a:endParaRPr>
          </a:p>
        </p:txBody>
      </p:sp>
      <p:sp>
        <p:nvSpPr>
          <p:cNvPr id="12" name="ZoneTexte 11">
            <a:extLst>
              <a:ext uri="{FF2B5EF4-FFF2-40B4-BE49-F238E27FC236}">
                <a16:creationId xmlns:a16="http://schemas.microsoft.com/office/drawing/2014/main" id="{D9B68672-048D-B117-5E0C-6F05AC077287}"/>
              </a:ext>
            </a:extLst>
          </p:cNvPr>
          <p:cNvSpPr txBox="1"/>
          <p:nvPr/>
        </p:nvSpPr>
        <p:spPr>
          <a:xfrm>
            <a:off x="570916" y="1319432"/>
            <a:ext cx="3198440" cy="400110"/>
          </a:xfrm>
          <a:prstGeom prst="rect">
            <a:avLst/>
          </a:prstGeom>
          <a:solidFill>
            <a:schemeClr val="accent1">
              <a:lumMod val="50000"/>
            </a:schemeClr>
          </a:solidFill>
        </p:spPr>
        <p:txBody>
          <a:bodyPr wrap="none" rtlCol="0">
            <a:spAutoFit/>
          </a:bodyPr>
          <a:lstStyle/>
          <a:p>
            <a:r>
              <a:rPr lang="fr-FR" sz="2000" dirty="0">
                <a:solidFill>
                  <a:schemeClr val="bg1"/>
                </a:solidFill>
              </a:rPr>
              <a:t>Les soins infirmier à domicile</a:t>
            </a:r>
          </a:p>
        </p:txBody>
      </p:sp>
      <p:sp>
        <p:nvSpPr>
          <p:cNvPr id="14" name="Titre 13">
            <a:extLst>
              <a:ext uri="{FF2B5EF4-FFF2-40B4-BE49-F238E27FC236}">
                <a16:creationId xmlns:a16="http://schemas.microsoft.com/office/drawing/2014/main" id="{3E6B1D5C-BF26-B03C-CA7B-6F47F988199B}"/>
              </a:ext>
            </a:extLst>
          </p:cNvPr>
          <p:cNvSpPr>
            <a:spLocks noGrp="1"/>
          </p:cNvSpPr>
          <p:nvPr>
            <p:ph type="title"/>
          </p:nvPr>
        </p:nvSpPr>
        <p:spPr/>
        <p:txBody>
          <a:bodyPr/>
          <a:lstStyle/>
          <a:p>
            <a:r>
              <a:rPr lang="fr-FR" dirty="0"/>
              <a:t>Les aides pour rester chez soi</a:t>
            </a:r>
          </a:p>
        </p:txBody>
      </p:sp>
      <p:sp>
        <p:nvSpPr>
          <p:cNvPr id="15" name="Espace réservé de la date 14">
            <a:extLst>
              <a:ext uri="{FF2B5EF4-FFF2-40B4-BE49-F238E27FC236}">
                <a16:creationId xmlns:a16="http://schemas.microsoft.com/office/drawing/2014/main" id="{262B750A-3331-70EC-C8EC-6E3228099D3D}"/>
              </a:ext>
            </a:extLst>
          </p:cNvPr>
          <p:cNvSpPr>
            <a:spLocks noGrp="1"/>
          </p:cNvSpPr>
          <p:nvPr>
            <p:ph type="dt" sz="half" idx="10"/>
          </p:nvPr>
        </p:nvSpPr>
        <p:spPr/>
        <p:txBody>
          <a:bodyPr/>
          <a:lstStyle/>
          <a:p>
            <a:r>
              <a:rPr lang="fr-FR"/>
              <a:t>13/06/2024</a:t>
            </a:r>
          </a:p>
        </p:txBody>
      </p:sp>
      <p:sp>
        <p:nvSpPr>
          <p:cNvPr id="16" name="Espace réservé du numéro de diapositive 15">
            <a:extLst>
              <a:ext uri="{FF2B5EF4-FFF2-40B4-BE49-F238E27FC236}">
                <a16:creationId xmlns:a16="http://schemas.microsoft.com/office/drawing/2014/main" id="{A3C3B6BF-4FF8-2BD2-D807-F38607BD5240}"/>
              </a:ext>
            </a:extLst>
          </p:cNvPr>
          <p:cNvSpPr>
            <a:spLocks noGrp="1"/>
          </p:cNvSpPr>
          <p:nvPr>
            <p:ph type="sldNum" sz="quarter" idx="12"/>
          </p:nvPr>
        </p:nvSpPr>
        <p:spPr/>
        <p:txBody>
          <a:bodyPr/>
          <a:lstStyle/>
          <a:p>
            <a:fld id="{253D7FCB-E602-134A-BA75-EB600DFA7E86}" type="slidenum">
              <a:rPr lang="fr-FR" smtClean="0"/>
              <a:t>14</a:t>
            </a:fld>
            <a:endParaRPr lang="fr-FR"/>
          </a:p>
        </p:txBody>
      </p:sp>
      <p:sp>
        <p:nvSpPr>
          <p:cNvPr id="3" name="ZoneTexte 2">
            <a:extLst>
              <a:ext uri="{FF2B5EF4-FFF2-40B4-BE49-F238E27FC236}">
                <a16:creationId xmlns:a16="http://schemas.microsoft.com/office/drawing/2014/main" id="{3B346704-CDE8-EE43-D726-BF9ED2AD3C7B}"/>
              </a:ext>
            </a:extLst>
          </p:cNvPr>
          <p:cNvSpPr txBox="1"/>
          <p:nvPr/>
        </p:nvSpPr>
        <p:spPr>
          <a:xfrm>
            <a:off x="1808520" y="6613754"/>
            <a:ext cx="1034257" cy="215444"/>
          </a:xfrm>
          <a:prstGeom prst="rect">
            <a:avLst/>
          </a:prstGeom>
          <a:noFill/>
        </p:spPr>
        <p:txBody>
          <a:bodyPr wrap="none" rtlCol="0">
            <a:spAutoFit/>
          </a:bodyPr>
          <a:lstStyle/>
          <a:p>
            <a:r>
              <a:rPr lang="fr-FR" sz="800" dirty="0"/>
              <a:t>Source : CD38 / DAU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150334" y="2376487"/>
            <a:ext cx="4029266" cy="3271457"/>
          </a:xfrm>
          <a:prstGeom prst="rect">
            <a:avLst/>
          </a:prstGeom>
        </p:spPr>
      </p:pic>
      <p:sp>
        <p:nvSpPr>
          <p:cNvPr id="8" name="object 8"/>
          <p:cNvSpPr txBox="1"/>
          <p:nvPr/>
        </p:nvSpPr>
        <p:spPr>
          <a:xfrm>
            <a:off x="6540118" y="4804975"/>
            <a:ext cx="2480628" cy="1092134"/>
          </a:xfrm>
          <a:prstGeom prst="rect">
            <a:avLst/>
          </a:prstGeom>
        </p:spPr>
        <p:txBody>
          <a:bodyPr vert="horz" wrap="square" lIns="0" tIns="10835" rIns="0" bIns="0" rtlCol="0">
            <a:spAutoFit/>
          </a:bodyPr>
          <a:lstStyle/>
          <a:p>
            <a:pPr marL="236815">
              <a:spcBef>
                <a:spcPts val="85"/>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3"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925" marR="314722" indent="-278606">
              <a:spcBef>
                <a:spcPts val="1763"/>
              </a:spcBef>
              <a:buFont typeface="Wingdings"/>
              <a:buChar char=""/>
              <a:tabLst>
                <a:tab pos="288925" algn="l"/>
              </a:tabLst>
            </a:pPr>
            <a:r>
              <a:rPr sz="1463" dirty="0">
                <a:solidFill>
                  <a:schemeClr val="accent1">
                    <a:lumMod val="50000"/>
                  </a:schemeClr>
                </a:solidFill>
                <a:latin typeface="Tahoma"/>
                <a:cs typeface="Tahoma"/>
              </a:rPr>
              <a:t>auprès</a:t>
            </a:r>
            <a:r>
              <a:rPr sz="1463" spc="-28" dirty="0">
                <a:solidFill>
                  <a:schemeClr val="accent1">
                    <a:lumMod val="50000"/>
                  </a:schemeClr>
                </a:solidFill>
                <a:latin typeface="Tahoma"/>
                <a:cs typeface="Tahoma"/>
              </a:rPr>
              <a:t> </a:t>
            </a:r>
            <a:r>
              <a:rPr sz="1463" dirty="0">
                <a:solidFill>
                  <a:schemeClr val="accent1">
                    <a:lumMod val="50000"/>
                  </a:schemeClr>
                </a:solidFill>
                <a:latin typeface="Tahoma"/>
                <a:cs typeface="Tahoma"/>
              </a:rPr>
              <a:t>de</a:t>
            </a:r>
            <a:r>
              <a:rPr sz="1463" spc="-28" dirty="0">
                <a:solidFill>
                  <a:schemeClr val="accent1">
                    <a:lumMod val="50000"/>
                  </a:schemeClr>
                </a:solidFill>
                <a:latin typeface="Tahoma"/>
                <a:cs typeface="Tahoma"/>
              </a:rPr>
              <a:t> </a:t>
            </a:r>
            <a:r>
              <a:rPr sz="1463" dirty="0">
                <a:solidFill>
                  <a:schemeClr val="accent1">
                    <a:lumMod val="50000"/>
                  </a:schemeClr>
                </a:solidFill>
                <a:latin typeface="Tahoma"/>
                <a:cs typeface="Tahoma"/>
              </a:rPr>
              <a:t>la</a:t>
            </a:r>
            <a:r>
              <a:rPr sz="1463" spc="-28"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commune </a:t>
            </a:r>
            <a:r>
              <a:rPr sz="1463" dirty="0">
                <a:solidFill>
                  <a:schemeClr val="accent1">
                    <a:lumMod val="50000"/>
                  </a:schemeClr>
                </a:solidFill>
                <a:latin typeface="Tahoma"/>
                <a:cs typeface="Tahoma"/>
              </a:rPr>
              <a:t>(CCAS</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ou</a:t>
            </a:r>
            <a:r>
              <a:rPr sz="1463" spc="-16"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mairie)</a:t>
            </a:r>
            <a:endParaRPr sz="1463" dirty="0">
              <a:solidFill>
                <a:schemeClr val="accent1">
                  <a:lumMod val="50000"/>
                </a:schemeClr>
              </a:solidFill>
              <a:latin typeface="Tahoma"/>
              <a:cs typeface="Tahoma"/>
            </a:endParaRPr>
          </a:p>
        </p:txBody>
      </p:sp>
      <p:sp>
        <p:nvSpPr>
          <p:cNvPr id="9" name="ZoneTexte 8">
            <a:extLst>
              <a:ext uri="{FF2B5EF4-FFF2-40B4-BE49-F238E27FC236}">
                <a16:creationId xmlns:a16="http://schemas.microsoft.com/office/drawing/2014/main" id="{BB2F9AB5-1AE4-D365-C675-975BE0560288}"/>
              </a:ext>
            </a:extLst>
          </p:cNvPr>
          <p:cNvSpPr txBox="1"/>
          <p:nvPr/>
        </p:nvSpPr>
        <p:spPr>
          <a:xfrm>
            <a:off x="570916" y="1319432"/>
            <a:ext cx="2242280" cy="400110"/>
          </a:xfrm>
          <a:prstGeom prst="rect">
            <a:avLst/>
          </a:prstGeom>
          <a:solidFill>
            <a:schemeClr val="accent1">
              <a:lumMod val="50000"/>
            </a:schemeClr>
          </a:solidFill>
        </p:spPr>
        <p:txBody>
          <a:bodyPr wrap="none" rtlCol="0">
            <a:spAutoFit/>
          </a:bodyPr>
          <a:lstStyle/>
          <a:p>
            <a:r>
              <a:rPr lang="fr-FR" sz="2000" dirty="0">
                <a:solidFill>
                  <a:schemeClr val="bg1"/>
                </a:solidFill>
              </a:rPr>
              <a:t>Le portage de repas</a:t>
            </a:r>
          </a:p>
        </p:txBody>
      </p:sp>
      <p:sp>
        <p:nvSpPr>
          <p:cNvPr id="11" name="Titre 10">
            <a:extLst>
              <a:ext uri="{FF2B5EF4-FFF2-40B4-BE49-F238E27FC236}">
                <a16:creationId xmlns:a16="http://schemas.microsoft.com/office/drawing/2014/main" id="{F3475CE8-4F15-1FF2-13F6-26CDC151D34A}"/>
              </a:ext>
            </a:extLst>
          </p:cNvPr>
          <p:cNvSpPr>
            <a:spLocks noGrp="1"/>
          </p:cNvSpPr>
          <p:nvPr>
            <p:ph type="title"/>
          </p:nvPr>
        </p:nvSpPr>
        <p:spPr/>
        <p:txBody>
          <a:bodyPr/>
          <a:lstStyle/>
          <a:p>
            <a:r>
              <a:rPr lang="fr-FR" dirty="0"/>
              <a:t>Les aides pour rester chez soi</a:t>
            </a:r>
          </a:p>
        </p:txBody>
      </p:sp>
      <p:sp>
        <p:nvSpPr>
          <p:cNvPr id="12" name="Espace réservé de la date 11">
            <a:extLst>
              <a:ext uri="{FF2B5EF4-FFF2-40B4-BE49-F238E27FC236}">
                <a16:creationId xmlns:a16="http://schemas.microsoft.com/office/drawing/2014/main" id="{67CCEAF7-3725-D531-DA16-407B702521A9}"/>
              </a:ext>
            </a:extLst>
          </p:cNvPr>
          <p:cNvSpPr>
            <a:spLocks noGrp="1"/>
          </p:cNvSpPr>
          <p:nvPr>
            <p:ph type="dt" sz="half" idx="10"/>
          </p:nvPr>
        </p:nvSpPr>
        <p:spPr/>
        <p:txBody>
          <a:bodyPr/>
          <a:lstStyle/>
          <a:p>
            <a:r>
              <a:rPr lang="fr-FR"/>
              <a:t>13/06/2024</a:t>
            </a:r>
          </a:p>
        </p:txBody>
      </p:sp>
      <p:sp>
        <p:nvSpPr>
          <p:cNvPr id="13" name="Espace réservé du numéro de diapositive 12">
            <a:extLst>
              <a:ext uri="{FF2B5EF4-FFF2-40B4-BE49-F238E27FC236}">
                <a16:creationId xmlns:a16="http://schemas.microsoft.com/office/drawing/2014/main" id="{052B1BB0-81D4-DDE9-4E8F-E7B56BCD9639}"/>
              </a:ext>
            </a:extLst>
          </p:cNvPr>
          <p:cNvSpPr>
            <a:spLocks noGrp="1"/>
          </p:cNvSpPr>
          <p:nvPr>
            <p:ph type="sldNum" sz="quarter" idx="12"/>
          </p:nvPr>
        </p:nvSpPr>
        <p:spPr/>
        <p:txBody>
          <a:bodyPr/>
          <a:lstStyle/>
          <a:p>
            <a:fld id="{253D7FCB-E602-134A-BA75-EB600DFA7E86}" type="slidenum">
              <a:rPr lang="fr-FR" smtClean="0"/>
              <a:t>15</a:t>
            </a:fld>
            <a:endParaRPr lang="fr-FR"/>
          </a:p>
        </p:txBody>
      </p:sp>
      <p:sp>
        <p:nvSpPr>
          <p:cNvPr id="2" name="ZoneTexte 1">
            <a:extLst>
              <a:ext uri="{FF2B5EF4-FFF2-40B4-BE49-F238E27FC236}">
                <a16:creationId xmlns:a16="http://schemas.microsoft.com/office/drawing/2014/main" id="{349DD6B9-DCED-A4D8-DA3B-131F9C97691E}"/>
              </a:ext>
            </a:extLst>
          </p:cNvPr>
          <p:cNvSpPr txBox="1"/>
          <p:nvPr/>
        </p:nvSpPr>
        <p:spPr>
          <a:xfrm>
            <a:off x="1808520" y="6613754"/>
            <a:ext cx="1034257" cy="215444"/>
          </a:xfrm>
          <a:prstGeom prst="rect">
            <a:avLst/>
          </a:prstGeom>
          <a:noFill/>
        </p:spPr>
        <p:txBody>
          <a:bodyPr wrap="none" rtlCol="0">
            <a:spAutoFit/>
          </a:bodyPr>
          <a:lstStyle/>
          <a:p>
            <a:r>
              <a:rPr lang="fr-FR" sz="800" dirty="0"/>
              <a:t>Source : CD38 / DAU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388811" y="1850231"/>
            <a:ext cx="3394043" cy="2085213"/>
          </a:xfrm>
          <a:prstGeom prst="rect">
            <a:avLst/>
          </a:prstGeom>
        </p:spPr>
      </p:pic>
      <p:pic>
        <p:nvPicPr>
          <p:cNvPr id="6" name="object 6"/>
          <p:cNvPicPr/>
          <p:nvPr/>
        </p:nvPicPr>
        <p:blipFill>
          <a:blip r:embed="rId3" cstate="print"/>
          <a:stretch>
            <a:fillRect/>
          </a:stretch>
        </p:blipFill>
        <p:spPr>
          <a:xfrm>
            <a:off x="3900488" y="1850231"/>
            <a:ext cx="2636234" cy="3452241"/>
          </a:xfrm>
          <a:prstGeom prst="rect">
            <a:avLst/>
          </a:prstGeom>
        </p:spPr>
      </p:pic>
      <p:pic>
        <p:nvPicPr>
          <p:cNvPr id="9" name="object 9"/>
          <p:cNvPicPr/>
          <p:nvPr/>
        </p:nvPicPr>
        <p:blipFill>
          <a:blip r:embed="rId4" cstate="print"/>
          <a:stretch>
            <a:fillRect/>
          </a:stretch>
        </p:blipFill>
        <p:spPr>
          <a:xfrm>
            <a:off x="884111" y="3988689"/>
            <a:ext cx="2898743" cy="2175603"/>
          </a:xfrm>
          <a:prstGeom prst="rect">
            <a:avLst/>
          </a:prstGeom>
        </p:spPr>
      </p:pic>
      <p:sp>
        <p:nvSpPr>
          <p:cNvPr id="10" name="object 10"/>
          <p:cNvSpPr txBox="1"/>
          <p:nvPr/>
        </p:nvSpPr>
        <p:spPr>
          <a:xfrm>
            <a:off x="5966460" y="4862519"/>
            <a:ext cx="3818495" cy="1419332"/>
          </a:xfrm>
          <a:prstGeom prst="rect">
            <a:avLst/>
          </a:prstGeom>
        </p:spPr>
        <p:txBody>
          <a:bodyPr vert="horz" wrap="square" lIns="0" tIns="10319" rIns="0" bIns="0" rtlCol="0">
            <a:spAutoFit/>
          </a:bodyPr>
          <a:lstStyle/>
          <a:p>
            <a:pPr marL="66556" algn="ctr">
              <a:spcBef>
                <a:spcPts val="81"/>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7"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409" indent="-278090">
              <a:spcBef>
                <a:spcPts val="1763"/>
              </a:spcBef>
              <a:buFont typeface="Wingdings"/>
              <a:buChar char=""/>
              <a:tabLst>
                <a:tab pos="288409" algn="l"/>
              </a:tabLst>
            </a:pPr>
            <a:r>
              <a:rPr sz="1463" dirty="0">
                <a:solidFill>
                  <a:schemeClr val="accent1">
                    <a:lumMod val="50000"/>
                  </a:schemeClr>
                </a:solidFill>
                <a:latin typeface="Tahoma"/>
                <a:cs typeface="Tahoma"/>
              </a:rPr>
              <a:t>Auprès</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des</a:t>
            </a:r>
            <a:r>
              <a:rPr sz="1463" spc="-20" dirty="0">
                <a:solidFill>
                  <a:schemeClr val="accent1">
                    <a:lumMod val="50000"/>
                  </a:schemeClr>
                </a:solidFill>
                <a:latin typeface="Tahoma"/>
                <a:cs typeface="Tahoma"/>
              </a:rPr>
              <a:t> </a:t>
            </a:r>
            <a:r>
              <a:rPr sz="1463" dirty="0">
                <a:solidFill>
                  <a:schemeClr val="accent1">
                    <a:lumMod val="50000"/>
                  </a:schemeClr>
                </a:solidFill>
                <a:latin typeface="Tahoma"/>
                <a:cs typeface="Tahoma"/>
              </a:rPr>
              <a:t>financeurs</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(APA,</a:t>
            </a:r>
            <a:r>
              <a:rPr sz="1463" spc="-20"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CARSAT…)</a:t>
            </a:r>
            <a:endParaRPr sz="1463" dirty="0">
              <a:solidFill>
                <a:schemeClr val="accent1">
                  <a:lumMod val="50000"/>
                </a:schemeClr>
              </a:solidFill>
              <a:latin typeface="Tahoma"/>
              <a:cs typeface="Tahoma"/>
            </a:endParaRPr>
          </a:p>
          <a:p>
            <a:pPr marL="288925" marR="67588" indent="-278606">
              <a:spcBef>
                <a:spcPts val="780"/>
              </a:spcBef>
              <a:buFont typeface="Wingdings"/>
              <a:buChar char=""/>
              <a:tabLst>
                <a:tab pos="288925" algn="l"/>
              </a:tabLst>
            </a:pPr>
            <a:r>
              <a:rPr sz="1463" dirty="0">
                <a:solidFill>
                  <a:schemeClr val="accent1">
                    <a:lumMod val="50000"/>
                  </a:schemeClr>
                </a:solidFill>
                <a:latin typeface="Tahoma"/>
                <a:cs typeface="Tahoma"/>
              </a:rPr>
              <a:t>Listes</a:t>
            </a:r>
            <a:r>
              <a:rPr sz="1463" spc="-37" dirty="0">
                <a:solidFill>
                  <a:schemeClr val="accent1">
                    <a:lumMod val="50000"/>
                  </a:schemeClr>
                </a:solidFill>
                <a:latin typeface="Tahoma"/>
                <a:cs typeface="Tahoma"/>
              </a:rPr>
              <a:t> </a:t>
            </a:r>
            <a:r>
              <a:rPr sz="1463" dirty="0">
                <a:solidFill>
                  <a:schemeClr val="accent1">
                    <a:lumMod val="50000"/>
                  </a:schemeClr>
                </a:solidFill>
                <a:latin typeface="Tahoma"/>
                <a:cs typeface="Tahoma"/>
              </a:rPr>
              <a:t>des</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services</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de</a:t>
            </a:r>
            <a:r>
              <a:rPr sz="1463" spc="-33" dirty="0">
                <a:solidFill>
                  <a:schemeClr val="accent1">
                    <a:lumMod val="50000"/>
                  </a:schemeClr>
                </a:solidFill>
                <a:latin typeface="Tahoma"/>
                <a:cs typeface="Tahoma"/>
              </a:rPr>
              <a:t> </a:t>
            </a:r>
            <a:r>
              <a:rPr sz="1463" dirty="0" err="1">
                <a:solidFill>
                  <a:schemeClr val="accent1">
                    <a:lumMod val="50000"/>
                  </a:schemeClr>
                </a:solidFill>
                <a:latin typeface="Tahoma"/>
                <a:cs typeface="Tahoma"/>
              </a:rPr>
              <a:t>téléalarme</a:t>
            </a:r>
            <a:r>
              <a:rPr sz="1463" spc="-20" dirty="0">
                <a:solidFill>
                  <a:schemeClr val="accent1">
                    <a:lumMod val="50000"/>
                  </a:schemeClr>
                </a:solidFill>
                <a:latin typeface="Tahoma"/>
                <a:cs typeface="Tahoma"/>
              </a:rPr>
              <a:t> </a:t>
            </a:r>
            <a:r>
              <a:rPr lang="fr-FR" sz="1463" spc="-20" dirty="0">
                <a:solidFill>
                  <a:schemeClr val="accent1">
                    <a:lumMod val="50000"/>
                  </a:schemeClr>
                </a:solidFill>
                <a:latin typeface="Tahoma"/>
                <a:cs typeface="Tahoma"/>
              </a:rPr>
              <a:t>listés </a:t>
            </a:r>
            <a:r>
              <a:rPr sz="1463" dirty="0">
                <a:solidFill>
                  <a:schemeClr val="accent1">
                    <a:lumMod val="50000"/>
                  </a:schemeClr>
                </a:solidFill>
                <a:latin typeface="Tahoma"/>
                <a:cs typeface="Tahoma"/>
              </a:rPr>
              <a:t>sur</a:t>
            </a:r>
            <a:r>
              <a:rPr sz="1463" spc="-41" dirty="0">
                <a:solidFill>
                  <a:schemeClr val="accent1">
                    <a:lumMod val="50000"/>
                  </a:schemeClr>
                </a:solidFill>
                <a:latin typeface="Tahoma"/>
                <a:cs typeface="Tahoma"/>
              </a:rPr>
              <a:t> </a:t>
            </a:r>
            <a:r>
              <a:rPr sz="1463" spc="-20" dirty="0">
                <a:solidFill>
                  <a:schemeClr val="accent1">
                    <a:lumMod val="50000"/>
                  </a:schemeClr>
                </a:solidFill>
                <a:latin typeface="Tahoma"/>
                <a:cs typeface="Tahoma"/>
              </a:rPr>
              <a:t>le </a:t>
            </a:r>
            <a:r>
              <a:rPr sz="1463" dirty="0">
                <a:solidFill>
                  <a:schemeClr val="accent1">
                    <a:lumMod val="50000"/>
                  </a:schemeClr>
                </a:solidFill>
                <a:latin typeface="Tahoma"/>
                <a:cs typeface="Tahoma"/>
              </a:rPr>
              <a:t>site</a:t>
            </a:r>
            <a:r>
              <a:rPr sz="1463" spc="-16" dirty="0">
                <a:solidFill>
                  <a:schemeClr val="accent1">
                    <a:lumMod val="50000"/>
                  </a:schemeClr>
                </a:solidFill>
                <a:latin typeface="Tahoma"/>
                <a:cs typeface="Tahoma"/>
              </a:rPr>
              <a:t> </a:t>
            </a:r>
            <a:r>
              <a:rPr sz="1463" dirty="0">
                <a:solidFill>
                  <a:schemeClr val="accent1">
                    <a:lumMod val="50000"/>
                  </a:schemeClr>
                </a:solidFill>
                <a:latin typeface="Tahoma"/>
                <a:cs typeface="Tahoma"/>
              </a:rPr>
              <a:t>de</a:t>
            </a:r>
            <a:r>
              <a:rPr sz="1463" spc="-12" dirty="0">
                <a:solidFill>
                  <a:schemeClr val="accent1">
                    <a:lumMod val="50000"/>
                  </a:schemeClr>
                </a:solidFill>
                <a:latin typeface="Tahoma"/>
                <a:cs typeface="Tahoma"/>
              </a:rPr>
              <a:t> </a:t>
            </a:r>
            <a:r>
              <a:rPr sz="1463" dirty="0">
                <a:solidFill>
                  <a:schemeClr val="accent1">
                    <a:lumMod val="50000"/>
                  </a:schemeClr>
                </a:solidFill>
                <a:latin typeface="Tahoma"/>
                <a:cs typeface="Tahoma"/>
              </a:rPr>
              <a:t>la</a:t>
            </a:r>
            <a:r>
              <a:rPr sz="1463" spc="-8" dirty="0">
                <a:solidFill>
                  <a:schemeClr val="accent1">
                    <a:lumMod val="50000"/>
                  </a:schemeClr>
                </a:solidFill>
                <a:latin typeface="Tahoma"/>
                <a:cs typeface="Tahoma"/>
              </a:rPr>
              <a:t> </a:t>
            </a:r>
            <a:r>
              <a:rPr sz="1463" dirty="0">
                <a:solidFill>
                  <a:schemeClr val="accent1">
                    <a:lumMod val="50000"/>
                  </a:schemeClr>
                </a:solidFill>
                <a:latin typeface="Tahoma"/>
                <a:cs typeface="Tahoma"/>
              </a:rPr>
              <a:t>MDA</a:t>
            </a:r>
            <a:r>
              <a:rPr sz="1463" spc="-20" dirty="0">
                <a:solidFill>
                  <a:schemeClr val="accent1">
                    <a:lumMod val="50000"/>
                  </a:schemeClr>
                </a:solidFill>
                <a:latin typeface="Tahoma"/>
                <a:cs typeface="Tahoma"/>
              </a:rPr>
              <a:t> </a:t>
            </a:r>
            <a:r>
              <a:rPr sz="1463" dirty="0">
                <a:solidFill>
                  <a:schemeClr val="accent1">
                    <a:lumMod val="50000"/>
                  </a:schemeClr>
                </a:solidFill>
                <a:latin typeface="Tahoma"/>
                <a:cs typeface="Tahoma"/>
              </a:rPr>
              <a:t>:</a:t>
            </a:r>
            <a:r>
              <a:rPr lang="fr-FR" sz="1463" dirty="0">
                <a:solidFill>
                  <a:schemeClr val="accent1">
                    <a:lumMod val="50000"/>
                  </a:schemeClr>
                </a:solidFill>
                <a:latin typeface="Tahoma"/>
                <a:cs typeface="Tahoma"/>
              </a:rPr>
              <a:t> </a:t>
            </a:r>
            <a:r>
              <a:rPr sz="1463" spc="-8" dirty="0">
                <a:solidFill>
                  <a:schemeClr val="accent1">
                    <a:lumMod val="50000"/>
                  </a:schemeClr>
                </a:solidFill>
                <a:latin typeface="Tahoma"/>
                <a:cs typeface="Tahoma"/>
                <a:hlinkClick r:id="rId5">
                  <a:extLst>
                    <a:ext uri="{A12FA001-AC4F-418D-AE19-62706E023703}">
                      <ahyp:hlinkClr xmlns:ahyp="http://schemas.microsoft.com/office/drawing/2018/hyperlinkcolor" val="tx"/>
                    </a:ext>
                  </a:extLst>
                </a:hlinkClick>
              </a:rPr>
              <a:t>www.isere.fr/mda38</a:t>
            </a:r>
            <a:endParaRPr sz="1463" dirty="0">
              <a:solidFill>
                <a:schemeClr val="accent1">
                  <a:lumMod val="50000"/>
                </a:schemeClr>
              </a:solidFill>
              <a:latin typeface="Tahoma"/>
              <a:cs typeface="Tahoma"/>
            </a:endParaRPr>
          </a:p>
        </p:txBody>
      </p:sp>
      <p:sp>
        <p:nvSpPr>
          <p:cNvPr id="12" name="Titre 11">
            <a:extLst>
              <a:ext uri="{FF2B5EF4-FFF2-40B4-BE49-F238E27FC236}">
                <a16:creationId xmlns:a16="http://schemas.microsoft.com/office/drawing/2014/main" id="{1AE9279D-9DDE-75A1-3960-8FE9B606EE1D}"/>
              </a:ext>
            </a:extLst>
          </p:cNvPr>
          <p:cNvSpPr>
            <a:spLocks noGrp="1"/>
          </p:cNvSpPr>
          <p:nvPr>
            <p:ph type="title"/>
          </p:nvPr>
        </p:nvSpPr>
        <p:spPr/>
        <p:txBody>
          <a:bodyPr/>
          <a:lstStyle/>
          <a:p>
            <a:r>
              <a:rPr lang="fr-FR" dirty="0"/>
              <a:t>Les aides pour rester chez soi</a:t>
            </a:r>
          </a:p>
        </p:txBody>
      </p:sp>
      <p:sp>
        <p:nvSpPr>
          <p:cNvPr id="13" name="ZoneTexte 12">
            <a:extLst>
              <a:ext uri="{FF2B5EF4-FFF2-40B4-BE49-F238E27FC236}">
                <a16:creationId xmlns:a16="http://schemas.microsoft.com/office/drawing/2014/main" id="{DE3B63C2-DD92-DC00-7DF2-50D13FA583EE}"/>
              </a:ext>
            </a:extLst>
          </p:cNvPr>
          <p:cNvSpPr txBox="1"/>
          <p:nvPr/>
        </p:nvSpPr>
        <p:spPr>
          <a:xfrm>
            <a:off x="570916" y="1319432"/>
            <a:ext cx="1602170" cy="400110"/>
          </a:xfrm>
          <a:prstGeom prst="rect">
            <a:avLst/>
          </a:prstGeom>
          <a:solidFill>
            <a:schemeClr val="accent1">
              <a:lumMod val="50000"/>
            </a:schemeClr>
          </a:solidFill>
        </p:spPr>
        <p:txBody>
          <a:bodyPr wrap="none" rtlCol="0">
            <a:spAutoFit/>
          </a:bodyPr>
          <a:lstStyle/>
          <a:p>
            <a:r>
              <a:rPr lang="fr-FR" sz="2000" dirty="0">
                <a:solidFill>
                  <a:schemeClr val="bg1"/>
                </a:solidFill>
              </a:rPr>
              <a:t>La téléalarme</a:t>
            </a:r>
          </a:p>
        </p:txBody>
      </p:sp>
      <p:sp>
        <p:nvSpPr>
          <p:cNvPr id="14" name="Espace réservé de la date 13">
            <a:extLst>
              <a:ext uri="{FF2B5EF4-FFF2-40B4-BE49-F238E27FC236}">
                <a16:creationId xmlns:a16="http://schemas.microsoft.com/office/drawing/2014/main" id="{52AFDBB3-3988-ACCF-74D4-2A40BD5465D6}"/>
              </a:ext>
            </a:extLst>
          </p:cNvPr>
          <p:cNvSpPr>
            <a:spLocks noGrp="1"/>
          </p:cNvSpPr>
          <p:nvPr>
            <p:ph type="dt" sz="half" idx="10"/>
          </p:nvPr>
        </p:nvSpPr>
        <p:spPr/>
        <p:txBody>
          <a:bodyPr/>
          <a:lstStyle/>
          <a:p>
            <a:r>
              <a:rPr lang="fr-FR"/>
              <a:t>13/06/2024</a:t>
            </a:r>
          </a:p>
        </p:txBody>
      </p:sp>
      <p:sp>
        <p:nvSpPr>
          <p:cNvPr id="15" name="Espace réservé du numéro de diapositive 14">
            <a:extLst>
              <a:ext uri="{FF2B5EF4-FFF2-40B4-BE49-F238E27FC236}">
                <a16:creationId xmlns:a16="http://schemas.microsoft.com/office/drawing/2014/main" id="{9D36198B-14E6-5DEE-1487-1571DC6C1BDC}"/>
              </a:ext>
            </a:extLst>
          </p:cNvPr>
          <p:cNvSpPr>
            <a:spLocks noGrp="1"/>
          </p:cNvSpPr>
          <p:nvPr>
            <p:ph type="sldNum" sz="quarter" idx="12"/>
          </p:nvPr>
        </p:nvSpPr>
        <p:spPr/>
        <p:txBody>
          <a:bodyPr/>
          <a:lstStyle/>
          <a:p>
            <a:fld id="{253D7FCB-E602-134A-BA75-EB600DFA7E86}" type="slidenum">
              <a:rPr lang="fr-FR" smtClean="0"/>
              <a:t>16</a:t>
            </a:fld>
            <a:endParaRPr lang="fr-FR"/>
          </a:p>
        </p:txBody>
      </p:sp>
      <p:sp>
        <p:nvSpPr>
          <p:cNvPr id="2" name="ZoneTexte 1">
            <a:extLst>
              <a:ext uri="{FF2B5EF4-FFF2-40B4-BE49-F238E27FC236}">
                <a16:creationId xmlns:a16="http://schemas.microsoft.com/office/drawing/2014/main" id="{8FDCAB93-D427-3A01-3BD7-FFCC9648391C}"/>
              </a:ext>
            </a:extLst>
          </p:cNvPr>
          <p:cNvSpPr txBox="1"/>
          <p:nvPr/>
        </p:nvSpPr>
        <p:spPr>
          <a:xfrm>
            <a:off x="1808520" y="6613754"/>
            <a:ext cx="1034257" cy="215444"/>
          </a:xfrm>
          <a:prstGeom prst="rect">
            <a:avLst/>
          </a:prstGeom>
          <a:noFill/>
        </p:spPr>
        <p:txBody>
          <a:bodyPr wrap="none" rtlCol="0">
            <a:spAutoFit/>
          </a:bodyPr>
          <a:lstStyle/>
          <a:p>
            <a:r>
              <a:rPr lang="fr-FR" sz="800" dirty="0"/>
              <a:t>Source : CD38 / DAU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60570" y="1820218"/>
            <a:ext cx="5074920" cy="1810913"/>
          </a:xfrm>
          <a:prstGeom prst="rect">
            <a:avLst/>
          </a:prstGeom>
        </p:spPr>
        <p:txBody>
          <a:bodyPr vert="horz" wrap="square" lIns="0" tIns="10319" rIns="0" bIns="0" rtlCol="0">
            <a:spAutoFit/>
          </a:bodyPr>
          <a:lstStyle/>
          <a:p>
            <a:pPr marL="10319">
              <a:spcBef>
                <a:spcPts val="81"/>
              </a:spcBef>
            </a:pPr>
            <a:r>
              <a:rPr sz="1950" spc="57" dirty="0">
                <a:latin typeface="Liberation Sans Narrow"/>
                <a:cs typeface="Liberation Sans Narrow"/>
              </a:rPr>
              <a:t>Possibilité</a:t>
            </a:r>
            <a:r>
              <a:rPr sz="1950" spc="-8" dirty="0">
                <a:latin typeface="Liberation Sans Narrow"/>
                <a:cs typeface="Liberation Sans Narrow"/>
              </a:rPr>
              <a:t> </a:t>
            </a:r>
            <a:r>
              <a:rPr sz="1950" spc="126" dirty="0">
                <a:latin typeface="Liberation Sans Narrow"/>
                <a:cs typeface="Liberation Sans Narrow"/>
              </a:rPr>
              <a:t>pour</a:t>
            </a:r>
            <a:r>
              <a:rPr sz="1950" spc="8" dirty="0">
                <a:latin typeface="Liberation Sans Narrow"/>
                <a:cs typeface="Liberation Sans Narrow"/>
              </a:rPr>
              <a:t> </a:t>
            </a:r>
            <a:r>
              <a:rPr sz="1950" spc="61" dirty="0">
                <a:latin typeface="Liberation Sans Narrow"/>
                <a:cs typeface="Liberation Sans Narrow"/>
              </a:rPr>
              <a:t>l’usager</a:t>
            </a:r>
            <a:r>
              <a:rPr sz="1950" dirty="0">
                <a:latin typeface="Liberation Sans Narrow"/>
                <a:cs typeface="Liberation Sans Narrow"/>
              </a:rPr>
              <a:t> </a:t>
            </a:r>
            <a:r>
              <a:rPr sz="1950" spc="98" dirty="0">
                <a:latin typeface="Liberation Sans Narrow"/>
                <a:cs typeface="Liberation Sans Narrow"/>
              </a:rPr>
              <a:t>de</a:t>
            </a:r>
            <a:r>
              <a:rPr sz="1950" spc="4" dirty="0">
                <a:latin typeface="Liberation Sans Narrow"/>
                <a:cs typeface="Liberation Sans Narrow"/>
              </a:rPr>
              <a:t> </a:t>
            </a:r>
            <a:r>
              <a:rPr sz="1950" spc="85" dirty="0">
                <a:latin typeface="Liberation Sans Narrow"/>
                <a:cs typeface="Liberation Sans Narrow"/>
              </a:rPr>
              <a:t>faire</a:t>
            </a:r>
            <a:r>
              <a:rPr sz="1950" spc="8" dirty="0">
                <a:latin typeface="Liberation Sans Narrow"/>
                <a:cs typeface="Liberation Sans Narrow"/>
              </a:rPr>
              <a:t> </a:t>
            </a:r>
            <a:r>
              <a:rPr sz="1950" spc="49" dirty="0">
                <a:latin typeface="Liberation Sans Narrow"/>
                <a:cs typeface="Liberation Sans Narrow"/>
              </a:rPr>
              <a:t>des</a:t>
            </a:r>
            <a:r>
              <a:rPr sz="1950" spc="4" dirty="0">
                <a:latin typeface="Liberation Sans Narrow"/>
                <a:cs typeface="Liberation Sans Narrow"/>
              </a:rPr>
              <a:t> </a:t>
            </a:r>
            <a:r>
              <a:rPr sz="1950" spc="77" dirty="0">
                <a:latin typeface="Liberation Sans Narrow"/>
                <a:cs typeface="Liberation Sans Narrow"/>
              </a:rPr>
              <a:t>travaux</a:t>
            </a:r>
            <a:r>
              <a:rPr sz="1950" spc="-4" dirty="0">
                <a:latin typeface="Liberation Sans Narrow"/>
                <a:cs typeface="Liberation Sans Narrow"/>
              </a:rPr>
              <a:t> </a:t>
            </a:r>
            <a:r>
              <a:rPr sz="1950" spc="102" dirty="0">
                <a:latin typeface="Liberation Sans Narrow"/>
                <a:cs typeface="Liberation Sans Narrow"/>
              </a:rPr>
              <a:t>lui</a:t>
            </a:r>
            <a:r>
              <a:rPr sz="1950" spc="4" dirty="0">
                <a:latin typeface="Liberation Sans Narrow"/>
                <a:cs typeface="Liberation Sans Narrow"/>
              </a:rPr>
              <a:t> </a:t>
            </a:r>
            <a:r>
              <a:rPr sz="1950" spc="122" dirty="0">
                <a:latin typeface="Liberation Sans Narrow"/>
                <a:cs typeface="Liberation Sans Narrow"/>
              </a:rPr>
              <a:t>permettant</a:t>
            </a:r>
            <a:endParaRPr sz="1950" dirty="0">
              <a:latin typeface="Liberation Sans Narrow"/>
              <a:cs typeface="Liberation Sans Narrow"/>
            </a:endParaRPr>
          </a:p>
          <a:p>
            <a:pPr marL="10319">
              <a:spcBef>
                <a:spcPts val="4"/>
              </a:spcBef>
            </a:pPr>
            <a:r>
              <a:rPr sz="1950" spc="89" dirty="0">
                <a:latin typeface="Liberation Sans Narrow"/>
                <a:cs typeface="Liberation Sans Narrow"/>
              </a:rPr>
              <a:t>d’adapter</a:t>
            </a:r>
            <a:r>
              <a:rPr sz="1950" spc="16" dirty="0">
                <a:latin typeface="Liberation Sans Narrow"/>
                <a:cs typeface="Liberation Sans Narrow"/>
              </a:rPr>
              <a:t> </a:t>
            </a:r>
            <a:r>
              <a:rPr sz="1950" spc="61" dirty="0">
                <a:latin typeface="Liberation Sans Narrow"/>
                <a:cs typeface="Liberation Sans Narrow"/>
              </a:rPr>
              <a:t>son</a:t>
            </a:r>
            <a:r>
              <a:rPr sz="1950" spc="12" dirty="0">
                <a:latin typeface="Liberation Sans Narrow"/>
                <a:cs typeface="Liberation Sans Narrow"/>
              </a:rPr>
              <a:t> </a:t>
            </a:r>
            <a:r>
              <a:rPr sz="1950" spc="110" dirty="0">
                <a:latin typeface="Liberation Sans Narrow"/>
                <a:cs typeface="Liberation Sans Narrow"/>
              </a:rPr>
              <a:t>logement</a:t>
            </a:r>
            <a:r>
              <a:rPr sz="1950" spc="16" dirty="0">
                <a:latin typeface="Liberation Sans Narrow"/>
                <a:cs typeface="Liberation Sans Narrow"/>
              </a:rPr>
              <a:t> </a:t>
            </a:r>
            <a:r>
              <a:rPr sz="1950" dirty="0">
                <a:latin typeface="Liberation Sans Narrow"/>
                <a:cs typeface="Liberation Sans Narrow"/>
              </a:rPr>
              <a:t>à </a:t>
            </a:r>
            <a:r>
              <a:rPr sz="1950" spc="61" dirty="0">
                <a:latin typeface="Liberation Sans Narrow"/>
                <a:cs typeface="Liberation Sans Narrow"/>
              </a:rPr>
              <a:t>la</a:t>
            </a:r>
            <a:r>
              <a:rPr sz="1950" spc="16" dirty="0">
                <a:latin typeface="Liberation Sans Narrow"/>
                <a:cs typeface="Liberation Sans Narrow"/>
              </a:rPr>
              <a:t> </a:t>
            </a:r>
            <a:r>
              <a:rPr sz="1950" spc="118" dirty="0">
                <a:latin typeface="Liberation Sans Narrow"/>
                <a:cs typeface="Liberation Sans Narrow"/>
              </a:rPr>
              <a:t>perte</a:t>
            </a:r>
            <a:r>
              <a:rPr sz="1950" spc="8" dirty="0">
                <a:latin typeface="Liberation Sans Narrow"/>
                <a:cs typeface="Liberation Sans Narrow"/>
              </a:rPr>
              <a:t> </a:t>
            </a:r>
            <a:r>
              <a:rPr sz="1950" spc="98" dirty="0">
                <a:latin typeface="Liberation Sans Narrow"/>
                <a:cs typeface="Liberation Sans Narrow"/>
              </a:rPr>
              <a:t>d’autonomie</a:t>
            </a:r>
            <a:endParaRPr sz="1950" dirty="0">
              <a:latin typeface="Liberation Sans Narrow"/>
              <a:cs typeface="Liberation Sans Narrow"/>
            </a:endParaRPr>
          </a:p>
          <a:p>
            <a:pPr marL="10319"/>
            <a:r>
              <a:rPr sz="1950" spc="-8" dirty="0">
                <a:latin typeface="Carlito"/>
                <a:cs typeface="Carlito"/>
              </a:rPr>
              <a:t>(exemple</a:t>
            </a:r>
            <a:r>
              <a:rPr sz="1950" spc="-49" dirty="0">
                <a:latin typeface="Carlito"/>
                <a:cs typeface="Carlito"/>
              </a:rPr>
              <a:t> </a:t>
            </a:r>
            <a:r>
              <a:rPr sz="1950" dirty="0">
                <a:latin typeface="Carlito"/>
                <a:cs typeface="Carlito"/>
              </a:rPr>
              <a:t>:</a:t>
            </a:r>
            <a:r>
              <a:rPr sz="1950" spc="-41" dirty="0">
                <a:latin typeface="Carlito"/>
                <a:cs typeface="Carlito"/>
              </a:rPr>
              <a:t> </a:t>
            </a:r>
            <a:r>
              <a:rPr sz="1950" spc="-8" dirty="0">
                <a:latin typeface="Carlito"/>
                <a:cs typeface="Carlito"/>
              </a:rPr>
              <a:t>remplacer</a:t>
            </a:r>
            <a:r>
              <a:rPr sz="1950" spc="-53" dirty="0">
                <a:latin typeface="Carlito"/>
                <a:cs typeface="Carlito"/>
              </a:rPr>
              <a:t> </a:t>
            </a:r>
            <a:r>
              <a:rPr sz="1950" dirty="0">
                <a:latin typeface="Carlito"/>
                <a:cs typeface="Carlito"/>
              </a:rPr>
              <a:t>une</a:t>
            </a:r>
            <a:r>
              <a:rPr sz="1950" spc="-37" dirty="0">
                <a:latin typeface="Carlito"/>
                <a:cs typeface="Carlito"/>
              </a:rPr>
              <a:t> </a:t>
            </a:r>
            <a:r>
              <a:rPr sz="1950" dirty="0">
                <a:latin typeface="Carlito"/>
                <a:cs typeface="Carlito"/>
              </a:rPr>
              <a:t>baignoire</a:t>
            </a:r>
            <a:r>
              <a:rPr sz="1950" spc="-33" dirty="0">
                <a:latin typeface="Carlito"/>
                <a:cs typeface="Carlito"/>
              </a:rPr>
              <a:t> </a:t>
            </a:r>
            <a:r>
              <a:rPr sz="1950" dirty="0">
                <a:latin typeface="Carlito"/>
                <a:cs typeface="Carlito"/>
              </a:rPr>
              <a:t>par</a:t>
            </a:r>
            <a:r>
              <a:rPr sz="1950" spc="-28" dirty="0">
                <a:latin typeface="Carlito"/>
                <a:cs typeface="Carlito"/>
              </a:rPr>
              <a:t> </a:t>
            </a:r>
            <a:r>
              <a:rPr sz="1950" dirty="0">
                <a:latin typeface="Carlito"/>
                <a:cs typeface="Carlito"/>
              </a:rPr>
              <a:t>une</a:t>
            </a:r>
            <a:r>
              <a:rPr sz="1950" spc="-33" dirty="0">
                <a:latin typeface="Carlito"/>
                <a:cs typeface="Carlito"/>
              </a:rPr>
              <a:t> </a:t>
            </a:r>
            <a:r>
              <a:rPr sz="1950" spc="-8" dirty="0">
                <a:latin typeface="Carlito"/>
                <a:cs typeface="Carlito"/>
              </a:rPr>
              <a:t>douche).</a:t>
            </a:r>
            <a:endParaRPr sz="1950" dirty="0">
              <a:latin typeface="Carlito"/>
              <a:cs typeface="Carlito"/>
            </a:endParaRPr>
          </a:p>
        </p:txBody>
      </p:sp>
      <p:pic>
        <p:nvPicPr>
          <p:cNvPr id="7" name="object 7"/>
          <p:cNvPicPr/>
          <p:nvPr/>
        </p:nvPicPr>
        <p:blipFill>
          <a:blip r:embed="rId2" cstate="print"/>
          <a:stretch>
            <a:fillRect/>
          </a:stretch>
        </p:blipFill>
        <p:spPr>
          <a:xfrm>
            <a:off x="1103756" y="1943766"/>
            <a:ext cx="3195923" cy="4191476"/>
          </a:xfrm>
          <a:prstGeom prst="rect">
            <a:avLst/>
          </a:prstGeom>
        </p:spPr>
      </p:pic>
      <p:sp>
        <p:nvSpPr>
          <p:cNvPr id="11" name="object 11"/>
          <p:cNvSpPr txBox="1"/>
          <p:nvPr/>
        </p:nvSpPr>
        <p:spPr>
          <a:xfrm>
            <a:off x="5045377" y="3932475"/>
            <a:ext cx="3321090" cy="1984999"/>
          </a:xfrm>
          <a:prstGeom prst="rect">
            <a:avLst/>
          </a:prstGeom>
        </p:spPr>
        <p:txBody>
          <a:bodyPr vert="horz" wrap="square" lIns="0" tIns="10319" rIns="0" bIns="0" rtlCol="0">
            <a:spAutoFit/>
          </a:bodyPr>
          <a:lstStyle/>
          <a:p>
            <a:pPr marL="242491" algn="ctr">
              <a:spcBef>
                <a:spcPts val="81"/>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7"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409" indent="-278090">
              <a:spcBef>
                <a:spcPts val="1735"/>
              </a:spcBef>
              <a:buFont typeface="Wingdings"/>
              <a:buChar char=""/>
              <a:tabLst>
                <a:tab pos="288409" algn="l"/>
              </a:tabLst>
            </a:pPr>
            <a:r>
              <a:rPr sz="1463" dirty="0">
                <a:solidFill>
                  <a:schemeClr val="accent1">
                    <a:lumMod val="50000"/>
                  </a:schemeClr>
                </a:solidFill>
                <a:latin typeface="Tahoma"/>
                <a:cs typeface="Tahoma"/>
              </a:rPr>
              <a:t>SOLIHA</a:t>
            </a:r>
            <a:r>
              <a:rPr sz="1463" spc="-28" dirty="0">
                <a:solidFill>
                  <a:schemeClr val="accent1">
                    <a:lumMod val="50000"/>
                  </a:schemeClr>
                </a:solidFill>
                <a:latin typeface="Tahoma"/>
                <a:cs typeface="Tahoma"/>
              </a:rPr>
              <a:t> </a:t>
            </a:r>
            <a:r>
              <a:rPr sz="1463" spc="2836" dirty="0">
                <a:solidFill>
                  <a:schemeClr val="accent1">
                    <a:lumMod val="50000"/>
                  </a:schemeClr>
                </a:solidFill>
                <a:latin typeface="Wingdings"/>
                <a:cs typeface="Wingdings"/>
              </a:rPr>
              <a:t></a:t>
            </a:r>
            <a:r>
              <a:rPr sz="1463" spc="81" dirty="0">
                <a:solidFill>
                  <a:schemeClr val="accent1">
                    <a:lumMod val="50000"/>
                  </a:schemeClr>
                </a:solidFill>
                <a:latin typeface="Times New Roman"/>
                <a:cs typeface="Times New Roman"/>
              </a:rPr>
              <a:t> </a:t>
            </a:r>
            <a:r>
              <a:rPr sz="1463" dirty="0">
                <a:solidFill>
                  <a:schemeClr val="accent1">
                    <a:lumMod val="50000"/>
                  </a:schemeClr>
                </a:solidFill>
                <a:latin typeface="Tahoma"/>
                <a:cs typeface="Tahoma"/>
              </a:rPr>
              <a:t>:</a:t>
            </a:r>
            <a:r>
              <a:rPr sz="1463" spc="-16" dirty="0">
                <a:solidFill>
                  <a:schemeClr val="accent1">
                    <a:lumMod val="50000"/>
                  </a:schemeClr>
                </a:solidFill>
                <a:latin typeface="Tahoma"/>
                <a:cs typeface="Tahoma"/>
              </a:rPr>
              <a:t> </a:t>
            </a:r>
            <a:r>
              <a:rPr sz="1463" dirty="0">
                <a:solidFill>
                  <a:schemeClr val="accent1">
                    <a:lumMod val="50000"/>
                  </a:schemeClr>
                </a:solidFill>
                <a:latin typeface="Tahoma"/>
                <a:cs typeface="Tahoma"/>
              </a:rPr>
              <a:t>04</a:t>
            </a:r>
            <a:r>
              <a:rPr sz="1463" spc="-16" dirty="0">
                <a:solidFill>
                  <a:schemeClr val="accent1">
                    <a:lumMod val="50000"/>
                  </a:schemeClr>
                </a:solidFill>
                <a:latin typeface="Tahoma"/>
                <a:cs typeface="Tahoma"/>
              </a:rPr>
              <a:t> </a:t>
            </a:r>
            <a:r>
              <a:rPr sz="1463" dirty="0">
                <a:solidFill>
                  <a:schemeClr val="accent1">
                    <a:lumMod val="50000"/>
                  </a:schemeClr>
                </a:solidFill>
                <a:latin typeface="Tahoma"/>
                <a:cs typeface="Tahoma"/>
              </a:rPr>
              <a:t>76</a:t>
            </a:r>
            <a:r>
              <a:rPr sz="1463" spc="-4" dirty="0">
                <a:solidFill>
                  <a:schemeClr val="accent1">
                    <a:lumMod val="50000"/>
                  </a:schemeClr>
                </a:solidFill>
                <a:latin typeface="Tahoma"/>
                <a:cs typeface="Tahoma"/>
              </a:rPr>
              <a:t> </a:t>
            </a:r>
            <a:r>
              <a:rPr sz="1463" dirty="0">
                <a:solidFill>
                  <a:schemeClr val="accent1">
                    <a:lumMod val="50000"/>
                  </a:schemeClr>
                </a:solidFill>
                <a:latin typeface="Tahoma"/>
                <a:cs typeface="Tahoma"/>
              </a:rPr>
              <a:t>47</a:t>
            </a:r>
            <a:r>
              <a:rPr sz="1463" spc="-16" dirty="0">
                <a:solidFill>
                  <a:schemeClr val="accent1">
                    <a:lumMod val="50000"/>
                  </a:schemeClr>
                </a:solidFill>
                <a:latin typeface="Tahoma"/>
                <a:cs typeface="Tahoma"/>
              </a:rPr>
              <a:t> </a:t>
            </a:r>
            <a:r>
              <a:rPr sz="1463" dirty="0">
                <a:solidFill>
                  <a:schemeClr val="accent1">
                    <a:lumMod val="50000"/>
                  </a:schemeClr>
                </a:solidFill>
                <a:latin typeface="Tahoma"/>
                <a:cs typeface="Tahoma"/>
              </a:rPr>
              <a:t>82 </a:t>
            </a:r>
            <a:r>
              <a:rPr sz="1463" spc="-20" dirty="0">
                <a:solidFill>
                  <a:schemeClr val="accent1">
                    <a:lumMod val="50000"/>
                  </a:schemeClr>
                </a:solidFill>
                <a:latin typeface="Tahoma"/>
                <a:cs typeface="Tahoma"/>
              </a:rPr>
              <a:t>45</a:t>
            </a:r>
            <a:endParaRPr sz="1463" dirty="0">
              <a:solidFill>
                <a:schemeClr val="accent1">
                  <a:lumMod val="50000"/>
                </a:schemeClr>
              </a:solidFill>
              <a:latin typeface="Tahoma"/>
              <a:cs typeface="Tahoma"/>
            </a:endParaRPr>
          </a:p>
          <a:p>
            <a:pPr marL="381794" marR="159941">
              <a:spcBef>
                <a:spcPts val="28"/>
              </a:spcBef>
            </a:pPr>
            <a:r>
              <a:rPr sz="1463" dirty="0">
                <a:solidFill>
                  <a:schemeClr val="accent1">
                    <a:lumMod val="50000"/>
                  </a:schemeClr>
                </a:solidFill>
                <a:latin typeface="Tahoma"/>
                <a:cs typeface="Tahoma"/>
              </a:rPr>
              <a:t>(conseils</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d’ordre</a:t>
            </a:r>
            <a:r>
              <a:rPr sz="1463" spc="-24" dirty="0">
                <a:solidFill>
                  <a:schemeClr val="accent1">
                    <a:lumMod val="50000"/>
                  </a:schemeClr>
                </a:solidFill>
                <a:latin typeface="Tahoma"/>
                <a:cs typeface="Tahoma"/>
              </a:rPr>
              <a:t> </a:t>
            </a:r>
            <a:r>
              <a:rPr sz="1463" dirty="0">
                <a:solidFill>
                  <a:schemeClr val="accent1">
                    <a:lumMod val="50000"/>
                  </a:schemeClr>
                </a:solidFill>
                <a:latin typeface="Tahoma"/>
                <a:cs typeface="Tahoma"/>
              </a:rPr>
              <a:t>technique</a:t>
            </a:r>
            <a:r>
              <a:rPr sz="1463" spc="-33" dirty="0">
                <a:solidFill>
                  <a:schemeClr val="accent1">
                    <a:lumMod val="50000"/>
                  </a:schemeClr>
                </a:solidFill>
                <a:latin typeface="Tahoma"/>
                <a:cs typeface="Tahoma"/>
              </a:rPr>
              <a:t> </a:t>
            </a:r>
            <a:r>
              <a:rPr sz="1463" spc="-20" dirty="0">
                <a:solidFill>
                  <a:schemeClr val="accent1">
                    <a:lumMod val="50000"/>
                  </a:schemeClr>
                </a:solidFill>
                <a:latin typeface="Tahoma"/>
                <a:cs typeface="Tahoma"/>
              </a:rPr>
              <a:t>et </a:t>
            </a:r>
            <a:r>
              <a:rPr sz="1463" dirty="0">
                <a:solidFill>
                  <a:schemeClr val="accent1">
                    <a:lumMod val="50000"/>
                  </a:schemeClr>
                </a:solidFill>
                <a:latin typeface="Tahoma"/>
                <a:cs typeface="Tahoma"/>
              </a:rPr>
              <a:t>renseignements</a:t>
            </a:r>
            <a:r>
              <a:rPr sz="1463" spc="-45" dirty="0">
                <a:solidFill>
                  <a:schemeClr val="accent1">
                    <a:lumMod val="50000"/>
                  </a:schemeClr>
                </a:solidFill>
                <a:latin typeface="Tahoma"/>
                <a:cs typeface="Tahoma"/>
              </a:rPr>
              <a:t> </a:t>
            </a:r>
            <a:r>
              <a:rPr sz="1463" dirty="0">
                <a:solidFill>
                  <a:schemeClr val="accent1">
                    <a:lumMod val="50000"/>
                  </a:schemeClr>
                </a:solidFill>
                <a:latin typeface="Tahoma"/>
                <a:cs typeface="Tahoma"/>
              </a:rPr>
              <a:t>sur</a:t>
            </a:r>
            <a:r>
              <a:rPr sz="1463" spc="-45" dirty="0">
                <a:solidFill>
                  <a:schemeClr val="accent1">
                    <a:lumMod val="50000"/>
                  </a:schemeClr>
                </a:solidFill>
                <a:latin typeface="Tahoma"/>
                <a:cs typeface="Tahoma"/>
              </a:rPr>
              <a:t> </a:t>
            </a:r>
            <a:r>
              <a:rPr sz="1463" dirty="0">
                <a:solidFill>
                  <a:schemeClr val="accent1">
                    <a:lumMod val="50000"/>
                  </a:schemeClr>
                </a:solidFill>
                <a:latin typeface="Tahoma"/>
                <a:cs typeface="Tahoma"/>
              </a:rPr>
              <a:t>les</a:t>
            </a:r>
            <a:r>
              <a:rPr sz="1463" spc="-37"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conditions </a:t>
            </a:r>
            <a:r>
              <a:rPr sz="1463" dirty="0">
                <a:solidFill>
                  <a:schemeClr val="accent1">
                    <a:lumMod val="50000"/>
                  </a:schemeClr>
                </a:solidFill>
                <a:latin typeface="Tahoma"/>
                <a:cs typeface="Tahoma"/>
              </a:rPr>
              <a:t>d’accès</a:t>
            </a:r>
            <a:r>
              <a:rPr sz="1463" spc="-45" dirty="0">
                <a:solidFill>
                  <a:schemeClr val="accent1">
                    <a:lumMod val="50000"/>
                  </a:schemeClr>
                </a:solidFill>
                <a:latin typeface="Tahoma"/>
                <a:cs typeface="Tahoma"/>
              </a:rPr>
              <a:t> </a:t>
            </a:r>
            <a:r>
              <a:rPr sz="1463" dirty="0">
                <a:solidFill>
                  <a:schemeClr val="accent1">
                    <a:lumMod val="50000"/>
                  </a:schemeClr>
                </a:solidFill>
                <a:latin typeface="Tahoma"/>
                <a:cs typeface="Tahoma"/>
              </a:rPr>
              <a:t>aux</a:t>
            </a:r>
            <a:r>
              <a:rPr sz="1463" spc="-41" dirty="0">
                <a:solidFill>
                  <a:schemeClr val="accent1">
                    <a:lumMod val="50000"/>
                  </a:schemeClr>
                </a:solidFill>
                <a:latin typeface="Tahoma"/>
                <a:cs typeface="Tahoma"/>
              </a:rPr>
              <a:t> </a:t>
            </a:r>
            <a:r>
              <a:rPr sz="1463" dirty="0">
                <a:solidFill>
                  <a:schemeClr val="accent1">
                    <a:lumMod val="50000"/>
                  </a:schemeClr>
                </a:solidFill>
                <a:latin typeface="Tahoma"/>
                <a:cs typeface="Tahoma"/>
              </a:rPr>
              <a:t>aides</a:t>
            </a:r>
            <a:r>
              <a:rPr sz="1463" spc="-20" dirty="0">
                <a:solidFill>
                  <a:schemeClr val="accent1">
                    <a:lumMod val="50000"/>
                  </a:schemeClr>
                </a:solidFill>
                <a:latin typeface="Tahoma"/>
                <a:cs typeface="Tahoma"/>
              </a:rPr>
              <a:t> </a:t>
            </a:r>
            <a:r>
              <a:rPr sz="1463" spc="-8" dirty="0">
                <a:solidFill>
                  <a:schemeClr val="accent1">
                    <a:lumMod val="50000"/>
                  </a:schemeClr>
                </a:solidFill>
                <a:latin typeface="Tahoma"/>
                <a:cs typeface="Tahoma"/>
              </a:rPr>
              <a:t>financières)</a:t>
            </a:r>
            <a:endParaRPr sz="1463" dirty="0">
              <a:solidFill>
                <a:schemeClr val="accent1">
                  <a:lumMod val="50000"/>
                </a:schemeClr>
              </a:solidFill>
              <a:latin typeface="Tahoma"/>
              <a:cs typeface="Tahoma"/>
            </a:endParaRPr>
          </a:p>
          <a:p>
            <a:pPr marL="288409" indent="-278090">
              <a:spcBef>
                <a:spcPts val="1759"/>
              </a:spcBef>
              <a:buFont typeface="Wingdings"/>
              <a:buChar char=""/>
              <a:tabLst>
                <a:tab pos="288409" algn="l"/>
              </a:tabLst>
            </a:pPr>
            <a:r>
              <a:rPr sz="1463" dirty="0">
                <a:solidFill>
                  <a:schemeClr val="accent1">
                    <a:lumMod val="50000"/>
                  </a:schemeClr>
                </a:solidFill>
                <a:latin typeface="Tahoma"/>
                <a:cs typeface="Tahoma"/>
              </a:rPr>
              <a:t>Service</a:t>
            </a:r>
            <a:r>
              <a:rPr sz="1463" spc="-37" dirty="0">
                <a:solidFill>
                  <a:schemeClr val="accent1">
                    <a:lumMod val="50000"/>
                  </a:schemeClr>
                </a:solidFill>
                <a:latin typeface="Tahoma"/>
                <a:cs typeface="Tahoma"/>
              </a:rPr>
              <a:t> </a:t>
            </a:r>
            <a:r>
              <a:rPr sz="1463" dirty="0">
                <a:solidFill>
                  <a:schemeClr val="accent1">
                    <a:lumMod val="50000"/>
                  </a:schemeClr>
                </a:solidFill>
                <a:latin typeface="Tahoma"/>
                <a:cs typeface="Tahoma"/>
              </a:rPr>
              <a:t>autonomie</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si</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plan</a:t>
            </a:r>
            <a:r>
              <a:rPr sz="1463" spc="-33" dirty="0">
                <a:solidFill>
                  <a:schemeClr val="accent1">
                    <a:lumMod val="50000"/>
                  </a:schemeClr>
                </a:solidFill>
                <a:latin typeface="Tahoma"/>
                <a:cs typeface="Tahoma"/>
              </a:rPr>
              <a:t> </a:t>
            </a:r>
            <a:r>
              <a:rPr sz="1463" dirty="0">
                <a:solidFill>
                  <a:schemeClr val="accent1">
                    <a:lumMod val="50000"/>
                  </a:schemeClr>
                </a:solidFill>
                <a:latin typeface="Tahoma"/>
                <a:cs typeface="Tahoma"/>
              </a:rPr>
              <a:t>d’aide</a:t>
            </a:r>
            <a:r>
              <a:rPr sz="1463" spc="-33" dirty="0">
                <a:solidFill>
                  <a:schemeClr val="accent1">
                    <a:lumMod val="50000"/>
                  </a:schemeClr>
                </a:solidFill>
                <a:latin typeface="Tahoma"/>
                <a:cs typeface="Tahoma"/>
              </a:rPr>
              <a:t> </a:t>
            </a:r>
            <a:r>
              <a:rPr sz="1463" spc="-20" dirty="0">
                <a:solidFill>
                  <a:schemeClr val="accent1">
                    <a:lumMod val="50000"/>
                  </a:schemeClr>
                </a:solidFill>
                <a:latin typeface="Tahoma"/>
                <a:cs typeface="Tahoma"/>
              </a:rPr>
              <a:t>APA</a:t>
            </a:r>
            <a:endParaRPr sz="1463" dirty="0">
              <a:solidFill>
                <a:schemeClr val="accent1">
                  <a:lumMod val="50000"/>
                </a:schemeClr>
              </a:solidFill>
              <a:latin typeface="Tahoma"/>
              <a:cs typeface="Tahoma"/>
            </a:endParaRPr>
          </a:p>
        </p:txBody>
      </p:sp>
      <p:sp>
        <p:nvSpPr>
          <p:cNvPr id="12" name="ZoneTexte 11">
            <a:extLst>
              <a:ext uri="{FF2B5EF4-FFF2-40B4-BE49-F238E27FC236}">
                <a16:creationId xmlns:a16="http://schemas.microsoft.com/office/drawing/2014/main" id="{EB55C91F-EF97-09FF-B18F-EE0996088ED9}"/>
              </a:ext>
            </a:extLst>
          </p:cNvPr>
          <p:cNvSpPr txBox="1"/>
          <p:nvPr/>
        </p:nvSpPr>
        <p:spPr>
          <a:xfrm>
            <a:off x="570916" y="1319432"/>
            <a:ext cx="3287695" cy="400110"/>
          </a:xfrm>
          <a:prstGeom prst="rect">
            <a:avLst/>
          </a:prstGeom>
          <a:solidFill>
            <a:schemeClr val="accent1">
              <a:lumMod val="50000"/>
            </a:schemeClr>
          </a:solidFill>
        </p:spPr>
        <p:txBody>
          <a:bodyPr wrap="none" rtlCol="0">
            <a:spAutoFit/>
          </a:bodyPr>
          <a:lstStyle/>
          <a:p>
            <a:r>
              <a:rPr lang="fr-FR" sz="2000" dirty="0">
                <a:solidFill>
                  <a:schemeClr val="bg1"/>
                </a:solidFill>
              </a:rPr>
              <a:t>L’aménagement du logement</a:t>
            </a:r>
          </a:p>
        </p:txBody>
      </p:sp>
      <p:sp>
        <p:nvSpPr>
          <p:cNvPr id="14" name="Titre 13">
            <a:extLst>
              <a:ext uri="{FF2B5EF4-FFF2-40B4-BE49-F238E27FC236}">
                <a16:creationId xmlns:a16="http://schemas.microsoft.com/office/drawing/2014/main" id="{981A13CD-1857-589C-0088-67C6A635327A}"/>
              </a:ext>
            </a:extLst>
          </p:cNvPr>
          <p:cNvSpPr>
            <a:spLocks noGrp="1"/>
          </p:cNvSpPr>
          <p:nvPr>
            <p:ph type="title"/>
          </p:nvPr>
        </p:nvSpPr>
        <p:spPr/>
        <p:txBody>
          <a:bodyPr/>
          <a:lstStyle/>
          <a:p>
            <a:r>
              <a:rPr lang="fr-FR" dirty="0"/>
              <a:t>Les aides pour rester chez soi</a:t>
            </a:r>
          </a:p>
        </p:txBody>
      </p:sp>
      <p:sp>
        <p:nvSpPr>
          <p:cNvPr id="15" name="Espace réservé de la date 14">
            <a:extLst>
              <a:ext uri="{FF2B5EF4-FFF2-40B4-BE49-F238E27FC236}">
                <a16:creationId xmlns:a16="http://schemas.microsoft.com/office/drawing/2014/main" id="{36D86A79-F5C5-F610-E33B-545D4EB6F7C6}"/>
              </a:ext>
            </a:extLst>
          </p:cNvPr>
          <p:cNvSpPr>
            <a:spLocks noGrp="1"/>
          </p:cNvSpPr>
          <p:nvPr>
            <p:ph type="dt" sz="half" idx="10"/>
          </p:nvPr>
        </p:nvSpPr>
        <p:spPr/>
        <p:txBody>
          <a:bodyPr/>
          <a:lstStyle/>
          <a:p>
            <a:r>
              <a:rPr lang="fr-FR"/>
              <a:t>13/06/2024</a:t>
            </a:r>
          </a:p>
        </p:txBody>
      </p:sp>
      <p:sp>
        <p:nvSpPr>
          <p:cNvPr id="16" name="Espace réservé du numéro de diapositive 15">
            <a:extLst>
              <a:ext uri="{FF2B5EF4-FFF2-40B4-BE49-F238E27FC236}">
                <a16:creationId xmlns:a16="http://schemas.microsoft.com/office/drawing/2014/main" id="{4316B3BA-7079-1059-42F9-5C41630B83C4}"/>
              </a:ext>
            </a:extLst>
          </p:cNvPr>
          <p:cNvSpPr>
            <a:spLocks noGrp="1"/>
          </p:cNvSpPr>
          <p:nvPr>
            <p:ph type="sldNum" sz="quarter" idx="12"/>
          </p:nvPr>
        </p:nvSpPr>
        <p:spPr/>
        <p:txBody>
          <a:bodyPr/>
          <a:lstStyle/>
          <a:p>
            <a:fld id="{253D7FCB-E602-134A-BA75-EB600DFA7E86}" type="slidenum">
              <a:rPr lang="fr-FR" smtClean="0"/>
              <a:t>17</a:t>
            </a:fld>
            <a:endParaRPr lang="fr-FR"/>
          </a:p>
        </p:txBody>
      </p:sp>
      <p:sp>
        <p:nvSpPr>
          <p:cNvPr id="3" name="ZoneTexte 2">
            <a:extLst>
              <a:ext uri="{FF2B5EF4-FFF2-40B4-BE49-F238E27FC236}">
                <a16:creationId xmlns:a16="http://schemas.microsoft.com/office/drawing/2014/main" id="{1B6EAFCA-E76A-6E2C-D7D6-6F803054FA62}"/>
              </a:ext>
            </a:extLst>
          </p:cNvPr>
          <p:cNvSpPr txBox="1"/>
          <p:nvPr/>
        </p:nvSpPr>
        <p:spPr>
          <a:xfrm>
            <a:off x="1808520" y="6613754"/>
            <a:ext cx="1034257" cy="215444"/>
          </a:xfrm>
          <a:prstGeom prst="rect">
            <a:avLst/>
          </a:prstGeom>
          <a:noFill/>
        </p:spPr>
        <p:txBody>
          <a:bodyPr wrap="none" rtlCol="0">
            <a:spAutoFit/>
          </a:bodyPr>
          <a:lstStyle/>
          <a:p>
            <a:r>
              <a:rPr lang="fr-FR" sz="800" dirty="0"/>
              <a:t>Source : CD38 / DAU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ject 7"/>
          <p:cNvPicPr/>
          <p:nvPr/>
        </p:nvPicPr>
        <p:blipFill>
          <a:blip r:embed="rId2" cstate="print"/>
          <a:stretch>
            <a:fillRect/>
          </a:stretch>
        </p:blipFill>
        <p:spPr>
          <a:xfrm>
            <a:off x="574548" y="2018633"/>
            <a:ext cx="4503515" cy="3048572"/>
          </a:xfrm>
          <a:prstGeom prst="rect">
            <a:avLst/>
          </a:prstGeom>
        </p:spPr>
      </p:pic>
      <p:sp>
        <p:nvSpPr>
          <p:cNvPr id="9" name="ZoneTexte 8">
            <a:extLst>
              <a:ext uri="{FF2B5EF4-FFF2-40B4-BE49-F238E27FC236}">
                <a16:creationId xmlns:a16="http://schemas.microsoft.com/office/drawing/2014/main" id="{261812F5-60DD-68B8-CC43-66BD39CC42B6}"/>
              </a:ext>
            </a:extLst>
          </p:cNvPr>
          <p:cNvSpPr txBox="1"/>
          <p:nvPr/>
        </p:nvSpPr>
        <p:spPr>
          <a:xfrm>
            <a:off x="570916" y="1319432"/>
            <a:ext cx="2331536" cy="400110"/>
          </a:xfrm>
          <a:prstGeom prst="rect">
            <a:avLst/>
          </a:prstGeom>
          <a:solidFill>
            <a:schemeClr val="accent1">
              <a:lumMod val="50000"/>
            </a:schemeClr>
          </a:solidFill>
        </p:spPr>
        <p:txBody>
          <a:bodyPr wrap="none" rtlCol="0">
            <a:spAutoFit/>
          </a:bodyPr>
          <a:lstStyle/>
          <a:p>
            <a:r>
              <a:rPr lang="fr-FR" sz="2000" dirty="0">
                <a:solidFill>
                  <a:schemeClr val="bg1"/>
                </a:solidFill>
              </a:rPr>
              <a:t>Les aides techniques</a:t>
            </a:r>
          </a:p>
        </p:txBody>
      </p:sp>
      <p:sp>
        <p:nvSpPr>
          <p:cNvPr id="23" name="Titre 13">
            <a:extLst>
              <a:ext uri="{FF2B5EF4-FFF2-40B4-BE49-F238E27FC236}">
                <a16:creationId xmlns:a16="http://schemas.microsoft.com/office/drawing/2014/main" id="{8DCBE44A-1E8A-16A3-3EC9-2577FCFF25B2}"/>
              </a:ext>
            </a:extLst>
          </p:cNvPr>
          <p:cNvSpPr>
            <a:spLocks noGrp="1"/>
          </p:cNvSpPr>
          <p:nvPr>
            <p:ph type="title"/>
          </p:nvPr>
        </p:nvSpPr>
        <p:spPr>
          <a:xfrm>
            <a:off x="681038" y="365126"/>
            <a:ext cx="8543925" cy="825721"/>
          </a:xfrm>
        </p:spPr>
        <p:txBody>
          <a:bodyPr/>
          <a:lstStyle/>
          <a:p>
            <a:r>
              <a:rPr lang="fr-FR" dirty="0"/>
              <a:t>Les aides pour rester chez soi</a:t>
            </a:r>
          </a:p>
        </p:txBody>
      </p:sp>
      <p:sp>
        <p:nvSpPr>
          <p:cNvPr id="24" name="Espace réservé de la date 23">
            <a:extLst>
              <a:ext uri="{FF2B5EF4-FFF2-40B4-BE49-F238E27FC236}">
                <a16:creationId xmlns:a16="http://schemas.microsoft.com/office/drawing/2014/main" id="{376D0EF1-C7A7-926E-62FA-7E92C9FFB21E}"/>
              </a:ext>
            </a:extLst>
          </p:cNvPr>
          <p:cNvSpPr>
            <a:spLocks noGrp="1"/>
          </p:cNvSpPr>
          <p:nvPr>
            <p:ph type="dt" sz="half" idx="10"/>
          </p:nvPr>
        </p:nvSpPr>
        <p:spPr/>
        <p:txBody>
          <a:bodyPr/>
          <a:lstStyle/>
          <a:p>
            <a:r>
              <a:rPr lang="fr-FR"/>
              <a:t>13/06/2024</a:t>
            </a:r>
          </a:p>
        </p:txBody>
      </p:sp>
      <p:sp>
        <p:nvSpPr>
          <p:cNvPr id="25" name="Espace réservé du numéro de diapositive 24">
            <a:extLst>
              <a:ext uri="{FF2B5EF4-FFF2-40B4-BE49-F238E27FC236}">
                <a16:creationId xmlns:a16="http://schemas.microsoft.com/office/drawing/2014/main" id="{105ADA26-F3B1-A942-18A9-081413193A8D}"/>
              </a:ext>
            </a:extLst>
          </p:cNvPr>
          <p:cNvSpPr>
            <a:spLocks noGrp="1"/>
          </p:cNvSpPr>
          <p:nvPr>
            <p:ph type="sldNum" sz="quarter" idx="12"/>
          </p:nvPr>
        </p:nvSpPr>
        <p:spPr/>
        <p:txBody>
          <a:bodyPr/>
          <a:lstStyle/>
          <a:p>
            <a:fld id="{253D7FCB-E602-134A-BA75-EB600DFA7E86}" type="slidenum">
              <a:rPr lang="fr-FR" smtClean="0"/>
              <a:t>18</a:t>
            </a:fld>
            <a:endParaRPr lang="fr-FR"/>
          </a:p>
        </p:txBody>
      </p:sp>
      <p:sp>
        <p:nvSpPr>
          <p:cNvPr id="2" name="ZoneTexte 1">
            <a:extLst>
              <a:ext uri="{FF2B5EF4-FFF2-40B4-BE49-F238E27FC236}">
                <a16:creationId xmlns:a16="http://schemas.microsoft.com/office/drawing/2014/main" id="{81CC0CBD-DF1A-E127-A878-7ED604F7BB6F}"/>
              </a:ext>
            </a:extLst>
          </p:cNvPr>
          <p:cNvSpPr txBox="1"/>
          <p:nvPr/>
        </p:nvSpPr>
        <p:spPr>
          <a:xfrm>
            <a:off x="1808520" y="6613754"/>
            <a:ext cx="1034257" cy="215444"/>
          </a:xfrm>
          <a:prstGeom prst="rect">
            <a:avLst/>
          </a:prstGeom>
          <a:noFill/>
        </p:spPr>
        <p:txBody>
          <a:bodyPr wrap="none" rtlCol="0">
            <a:spAutoFit/>
          </a:bodyPr>
          <a:lstStyle/>
          <a:p>
            <a:r>
              <a:rPr lang="fr-FR" sz="800" dirty="0"/>
              <a:t>Source : CD38 / DAU</a:t>
            </a:r>
          </a:p>
        </p:txBody>
      </p:sp>
      <p:pic>
        <p:nvPicPr>
          <p:cNvPr id="5" name="Image 4">
            <a:extLst>
              <a:ext uri="{FF2B5EF4-FFF2-40B4-BE49-F238E27FC236}">
                <a16:creationId xmlns:a16="http://schemas.microsoft.com/office/drawing/2014/main" id="{CFE1E27D-2C60-542D-8B0B-4A616AC83EB2}"/>
              </a:ext>
            </a:extLst>
          </p:cNvPr>
          <p:cNvPicPr>
            <a:picLocks noChangeAspect="1"/>
          </p:cNvPicPr>
          <p:nvPr/>
        </p:nvPicPr>
        <p:blipFill>
          <a:blip r:embed="rId3"/>
          <a:stretch>
            <a:fillRect/>
          </a:stretch>
        </p:blipFill>
        <p:spPr>
          <a:xfrm>
            <a:off x="5395853" y="2608261"/>
            <a:ext cx="4342038" cy="2352245"/>
          </a:xfrm>
          <a:prstGeom prst="rect">
            <a:avLst/>
          </a:prstGeom>
        </p:spPr>
      </p:pic>
      <p:pic>
        <p:nvPicPr>
          <p:cNvPr id="10" name="Image 9">
            <a:extLst>
              <a:ext uri="{FF2B5EF4-FFF2-40B4-BE49-F238E27FC236}">
                <a16:creationId xmlns:a16="http://schemas.microsoft.com/office/drawing/2014/main" id="{85B28FED-BC00-3D3E-93D7-3B1598722868}"/>
              </a:ext>
            </a:extLst>
          </p:cNvPr>
          <p:cNvPicPr>
            <a:picLocks noChangeAspect="1"/>
          </p:cNvPicPr>
          <p:nvPr/>
        </p:nvPicPr>
        <p:blipFill>
          <a:blip r:embed="rId4"/>
          <a:stretch>
            <a:fillRect/>
          </a:stretch>
        </p:blipFill>
        <p:spPr>
          <a:xfrm>
            <a:off x="5395854" y="1253399"/>
            <a:ext cx="4342038" cy="1681984"/>
          </a:xfrm>
          <a:prstGeom prst="rect">
            <a:avLst/>
          </a:prstGeom>
        </p:spPr>
      </p:pic>
      <p:sp>
        <p:nvSpPr>
          <p:cNvPr id="8" name="object 8"/>
          <p:cNvSpPr txBox="1"/>
          <p:nvPr/>
        </p:nvSpPr>
        <p:spPr>
          <a:xfrm>
            <a:off x="1933330" y="4723037"/>
            <a:ext cx="6971999" cy="1778404"/>
          </a:xfrm>
          <a:prstGeom prst="rect">
            <a:avLst/>
          </a:prstGeom>
        </p:spPr>
        <p:txBody>
          <a:bodyPr vert="horz" wrap="square" lIns="0" tIns="10319" rIns="0" bIns="0" rtlCol="0">
            <a:spAutoFit/>
          </a:bodyPr>
          <a:lstStyle/>
          <a:p>
            <a:pPr marL="96480" algn="ctr">
              <a:spcBef>
                <a:spcPts val="81"/>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7"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409" indent="-278090">
              <a:spcBef>
                <a:spcPts val="1763"/>
              </a:spcBef>
              <a:buFont typeface="Wingdings"/>
              <a:buChar char=""/>
              <a:tabLst>
                <a:tab pos="288409" algn="l"/>
              </a:tabLst>
            </a:pPr>
            <a:r>
              <a:rPr lang="fr-FR" sz="1463" dirty="0">
                <a:solidFill>
                  <a:schemeClr val="accent1">
                    <a:lumMod val="50000"/>
                  </a:schemeClr>
                </a:solidFill>
                <a:latin typeface="Tahoma"/>
                <a:cs typeface="Tahoma"/>
              </a:rPr>
              <a:t>https://bien-chez-</a:t>
            </a:r>
            <a:r>
              <a:rPr lang="fr-FR" sz="1463" dirty="0" err="1">
                <a:solidFill>
                  <a:schemeClr val="accent1">
                    <a:lumMod val="50000"/>
                  </a:schemeClr>
                </a:solidFill>
                <a:latin typeface="Tahoma"/>
                <a:cs typeface="Tahoma"/>
              </a:rPr>
              <a:t>soi.lassuranceretraite.fr</a:t>
            </a:r>
            <a:r>
              <a:rPr lang="fr-FR" sz="1463" dirty="0">
                <a:solidFill>
                  <a:schemeClr val="accent1">
                    <a:lumMod val="50000"/>
                  </a:schemeClr>
                </a:solidFill>
                <a:latin typeface="Tahoma"/>
                <a:cs typeface="Tahoma"/>
              </a:rPr>
              <a:t>/</a:t>
            </a:r>
          </a:p>
          <a:p>
            <a:pPr marL="288409" indent="-278090">
              <a:spcBef>
                <a:spcPts val="1763"/>
              </a:spcBef>
              <a:buFont typeface="Wingdings"/>
              <a:buChar char=""/>
              <a:tabLst>
                <a:tab pos="288409" algn="l"/>
              </a:tabLst>
            </a:pPr>
            <a:r>
              <a:rPr lang="fr-FR" sz="1463" dirty="0">
                <a:solidFill>
                  <a:schemeClr val="accent1">
                    <a:lumMod val="50000"/>
                  </a:schemeClr>
                </a:solidFill>
                <a:latin typeface="Tahoma"/>
                <a:cs typeface="Tahoma"/>
              </a:rPr>
              <a:t>C</a:t>
            </a:r>
            <a:r>
              <a:rPr sz="1463" dirty="0" err="1">
                <a:solidFill>
                  <a:schemeClr val="accent1">
                    <a:lumMod val="50000"/>
                  </a:schemeClr>
                </a:solidFill>
                <a:latin typeface="Tahoma"/>
                <a:cs typeface="Tahoma"/>
              </a:rPr>
              <a:t>hez</a:t>
            </a:r>
            <a:r>
              <a:rPr sz="1463" spc="-41" dirty="0">
                <a:solidFill>
                  <a:schemeClr val="accent1">
                    <a:lumMod val="50000"/>
                  </a:schemeClr>
                </a:solidFill>
                <a:latin typeface="Tahoma"/>
                <a:cs typeface="Tahoma"/>
              </a:rPr>
              <a:t> </a:t>
            </a:r>
            <a:r>
              <a:rPr sz="1463" dirty="0">
                <a:solidFill>
                  <a:schemeClr val="accent1">
                    <a:lumMod val="50000"/>
                  </a:schemeClr>
                </a:solidFill>
                <a:latin typeface="Tahoma"/>
                <a:cs typeface="Tahoma"/>
              </a:rPr>
              <a:t>les</a:t>
            </a:r>
            <a:r>
              <a:rPr sz="1463" spc="-41" dirty="0">
                <a:solidFill>
                  <a:schemeClr val="accent1">
                    <a:lumMod val="50000"/>
                  </a:schemeClr>
                </a:solidFill>
                <a:latin typeface="Tahoma"/>
                <a:cs typeface="Tahoma"/>
              </a:rPr>
              <a:t> </a:t>
            </a:r>
            <a:r>
              <a:rPr sz="1463" dirty="0">
                <a:solidFill>
                  <a:schemeClr val="accent1">
                    <a:lumMod val="50000"/>
                  </a:schemeClr>
                </a:solidFill>
                <a:latin typeface="Tahoma"/>
                <a:cs typeface="Tahoma"/>
              </a:rPr>
              <a:t>revendeurs</a:t>
            </a:r>
            <a:r>
              <a:rPr sz="1463" spc="-37" dirty="0">
                <a:solidFill>
                  <a:schemeClr val="accent1">
                    <a:lumMod val="50000"/>
                  </a:schemeClr>
                </a:solidFill>
                <a:latin typeface="Tahoma"/>
                <a:cs typeface="Tahoma"/>
              </a:rPr>
              <a:t> </a:t>
            </a:r>
            <a:r>
              <a:rPr sz="1463" dirty="0">
                <a:solidFill>
                  <a:schemeClr val="accent1">
                    <a:lumMod val="50000"/>
                  </a:schemeClr>
                </a:solidFill>
                <a:latin typeface="Tahoma"/>
                <a:cs typeface="Tahoma"/>
              </a:rPr>
              <a:t>médicaux</a:t>
            </a:r>
            <a:r>
              <a:rPr sz="1463" spc="-41" dirty="0">
                <a:solidFill>
                  <a:schemeClr val="accent1">
                    <a:lumMod val="50000"/>
                  </a:schemeClr>
                </a:solidFill>
                <a:latin typeface="Tahoma"/>
                <a:cs typeface="Tahoma"/>
              </a:rPr>
              <a:t> </a:t>
            </a:r>
            <a:r>
              <a:rPr sz="1463" dirty="0">
                <a:solidFill>
                  <a:schemeClr val="accent1">
                    <a:lumMod val="50000"/>
                  </a:schemeClr>
                </a:solidFill>
                <a:latin typeface="Tahoma"/>
                <a:cs typeface="Tahoma"/>
              </a:rPr>
              <a:t>ou</a:t>
            </a:r>
            <a:r>
              <a:rPr sz="1463" spc="-37" dirty="0">
                <a:solidFill>
                  <a:schemeClr val="accent1">
                    <a:lumMod val="50000"/>
                  </a:schemeClr>
                </a:solidFill>
                <a:latin typeface="Tahoma"/>
                <a:cs typeface="Tahoma"/>
              </a:rPr>
              <a:t> </a:t>
            </a:r>
            <a:r>
              <a:rPr sz="1463" dirty="0" err="1">
                <a:solidFill>
                  <a:schemeClr val="accent1">
                    <a:lumMod val="50000"/>
                  </a:schemeClr>
                </a:solidFill>
                <a:latin typeface="Tahoma"/>
                <a:cs typeface="Tahoma"/>
              </a:rPr>
              <a:t>en</a:t>
            </a:r>
            <a:r>
              <a:rPr sz="1463" spc="-41" dirty="0">
                <a:solidFill>
                  <a:schemeClr val="accent1">
                    <a:lumMod val="50000"/>
                  </a:schemeClr>
                </a:solidFill>
                <a:latin typeface="Tahoma"/>
                <a:cs typeface="Tahoma"/>
              </a:rPr>
              <a:t> </a:t>
            </a:r>
            <a:r>
              <a:rPr sz="1463" spc="-8" dirty="0" err="1">
                <a:solidFill>
                  <a:schemeClr val="accent1">
                    <a:lumMod val="50000"/>
                  </a:schemeClr>
                </a:solidFill>
                <a:latin typeface="Tahoma"/>
                <a:cs typeface="Tahoma"/>
              </a:rPr>
              <a:t>pharmacie</a:t>
            </a:r>
            <a:endParaRPr lang="fr-FR" sz="1463" spc="-8" dirty="0">
              <a:solidFill>
                <a:schemeClr val="accent1">
                  <a:lumMod val="50000"/>
                </a:schemeClr>
              </a:solidFill>
              <a:latin typeface="Tahoma"/>
              <a:cs typeface="Tahoma"/>
            </a:endParaRPr>
          </a:p>
          <a:p>
            <a:pPr marL="288409" indent="-278090">
              <a:spcBef>
                <a:spcPts val="1763"/>
              </a:spcBef>
              <a:buFont typeface="Wingdings"/>
              <a:buChar char=""/>
              <a:tabLst>
                <a:tab pos="288409" algn="l"/>
              </a:tabLst>
            </a:pPr>
            <a:r>
              <a:rPr lang="fr-FR" sz="1463" dirty="0">
                <a:solidFill>
                  <a:schemeClr val="accent1">
                    <a:lumMod val="50000"/>
                  </a:schemeClr>
                </a:solidFill>
                <a:latin typeface="Tahoma"/>
                <a:cs typeface="Tahoma"/>
              </a:rPr>
              <a:t>Service</a:t>
            </a:r>
            <a:r>
              <a:rPr lang="fr-FR" sz="1463" spc="-37"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autonomie</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si</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plan</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d’aide</a:t>
            </a:r>
            <a:r>
              <a:rPr lang="fr-FR" sz="1463" spc="-33" dirty="0">
                <a:solidFill>
                  <a:schemeClr val="accent1">
                    <a:lumMod val="50000"/>
                  </a:schemeClr>
                </a:solidFill>
                <a:latin typeface="Tahoma"/>
                <a:cs typeface="Tahoma"/>
              </a:rPr>
              <a:t> </a:t>
            </a:r>
            <a:r>
              <a:rPr lang="fr-FR" sz="1463" spc="-20" dirty="0">
                <a:solidFill>
                  <a:schemeClr val="accent1">
                    <a:lumMod val="50000"/>
                  </a:schemeClr>
                </a:solidFill>
                <a:latin typeface="Tahoma"/>
                <a:cs typeface="Tahoma"/>
              </a:rPr>
              <a:t>APA ou CARSAT si plan d’aide OSCAR</a:t>
            </a:r>
            <a:endParaRPr lang="fr-FR" sz="1463" dirty="0">
              <a:solidFill>
                <a:schemeClr val="accent1">
                  <a:lumMod val="50000"/>
                </a:schemeClr>
              </a:solidFill>
              <a:latin typeface="Tahoma"/>
              <a:cs typeface="Tahom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79038" y="2105154"/>
            <a:ext cx="3702285" cy="1241005"/>
          </a:xfrm>
          <a:prstGeom prst="rect">
            <a:avLst/>
          </a:prstGeom>
        </p:spPr>
        <p:txBody>
          <a:bodyPr vert="horz" wrap="square" lIns="0" tIns="9803" rIns="0" bIns="0" rtlCol="0">
            <a:spAutoFit/>
          </a:bodyPr>
          <a:lstStyle/>
          <a:p>
            <a:pPr marL="288409" indent="-278090">
              <a:spcBef>
                <a:spcPts val="77"/>
              </a:spcBef>
              <a:buFont typeface="Arial"/>
              <a:buChar char="•"/>
              <a:tabLst>
                <a:tab pos="288409" algn="l"/>
              </a:tabLst>
            </a:pPr>
            <a:r>
              <a:rPr sz="2000" dirty="0">
                <a:cs typeface="Carlito"/>
              </a:rPr>
              <a:t>Les</a:t>
            </a:r>
            <a:r>
              <a:rPr sz="2000" spc="-65" dirty="0">
                <a:cs typeface="Carlito"/>
              </a:rPr>
              <a:t> </a:t>
            </a:r>
            <a:r>
              <a:rPr sz="2000" spc="-8" dirty="0">
                <a:cs typeface="Carlito"/>
              </a:rPr>
              <a:t>capteurs</a:t>
            </a:r>
            <a:r>
              <a:rPr sz="2000" spc="-49" dirty="0">
                <a:cs typeface="Carlito"/>
              </a:rPr>
              <a:t> </a:t>
            </a:r>
            <a:r>
              <a:rPr sz="2000" dirty="0">
                <a:cs typeface="Carlito"/>
              </a:rPr>
              <a:t>et</a:t>
            </a:r>
            <a:r>
              <a:rPr sz="2000" spc="-65" dirty="0">
                <a:cs typeface="Carlito"/>
              </a:rPr>
              <a:t> </a:t>
            </a:r>
            <a:r>
              <a:rPr sz="2000" spc="-8" dirty="0">
                <a:cs typeface="Carlito"/>
              </a:rPr>
              <a:t>détecteurs</a:t>
            </a:r>
            <a:r>
              <a:rPr sz="2000" spc="-61" dirty="0">
                <a:cs typeface="Carlito"/>
              </a:rPr>
              <a:t> </a:t>
            </a:r>
            <a:r>
              <a:rPr sz="2000" dirty="0">
                <a:cs typeface="Carlito"/>
              </a:rPr>
              <a:t>de</a:t>
            </a:r>
            <a:r>
              <a:rPr sz="2000" spc="-57" dirty="0">
                <a:cs typeface="Carlito"/>
              </a:rPr>
              <a:t> </a:t>
            </a:r>
            <a:r>
              <a:rPr sz="2000" spc="-8" dirty="0">
                <a:cs typeface="Carlito"/>
              </a:rPr>
              <a:t>mouvement</a:t>
            </a:r>
            <a:endParaRPr sz="2000" dirty="0">
              <a:cs typeface="Carlito"/>
            </a:endParaRPr>
          </a:p>
          <a:p>
            <a:pPr marL="288409" indent="-278090">
              <a:spcBef>
                <a:spcPts val="4"/>
              </a:spcBef>
              <a:buFont typeface="Arial"/>
              <a:buChar char="•"/>
              <a:tabLst>
                <a:tab pos="288409" algn="l"/>
              </a:tabLst>
            </a:pPr>
            <a:r>
              <a:rPr sz="2000" spc="-8" dirty="0">
                <a:cs typeface="Carlito"/>
              </a:rPr>
              <a:t>Motorisation</a:t>
            </a:r>
            <a:r>
              <a:rPr sz="2000" spc="-57" dirty="0">
                <a:cs typeface="Carlito"/>
              </a:rPr>
              <a:t> </a:t>
            </a:r>
            <a:r>
              <a:rPr sz="2000" dirty="0">
                <a:cs typeface="Carlito"/>
              </a:rPr>
              <a:t>des</a:t>
            </a:r>
            <a:r>
              <a:rPr sz="2000" spc="-49" dirty="0">
                <a:cs typeface="Carlito"/>
              </a:rPr>
              <a:t> </a:t>
            </a:r>
            <a:r>
              <a:rPr sz="2000" dirty="0">
                <a:cs typeface="Carlito"/>
              </a:rPr>
              <a:t>volets</a:t>
            </a:r>
            <a:r>
              <a:rPr sz="2000" spc="-69" dirty="0">
                <a:cs typeface="Carlito"/>
              </a:rPr>
              <a:t> </a:t>
            </a:r>
            <a:r>
              <a:rPr sz="2000" spc="-8" dirty="0">
                <a:cs typeface="Carlito"/>
              </a:rPr>
              <a:t>roulants</a:t>
            </a:r>
            <a:endParaRPr sz="2000" dirty="0">
              <a:cs typeface="Carlito"/>
            </a:endParaRPr>
          </a:p>
          <a:p>
            <a:pPr marL="288409" indent="-278090">
              <a:buFont typeface="Arial"/>
              <a:buChar char="•"/>
              <a:tabLst>
                <a:tab pos="288409" algn="l"/>
              </a:tabLst>
            </a:pPr>
            <a:r>
              <a:rPr sz="2000" spc="77" dirty="0">
                <a:cs typeface="Liberation Sans Narrow"/>
              </a:rPr>
              <a:t>Dispositifs</a:t>
            </a:r>
            <a:r>
              <a:rPr sz="2000" spc="37" dirty="0">
                <a:cs typeface="Liberation Sans Narrow"/>
              </a:rPr>
              <a:t> </a:t>
            </a:r>
            <a:r>
              <a:rPr sz="2000" spc="122" dirty="0">
                <a:cs typeface="Liberation Sans Narrow"/>
              </a:rPr>
              <a:t>de</a:t>
            </a:r>
            <a:r>
              <a:rPr sz="2000" spc="8" dirty="0">
                <a:cs typeface="Liberation Sans Narrow"/>
              </a:rPr>
              <a:t> </a:t>
            </a:r>
            <a:r>
              <a:rPr sz="2000" spc="41" dirty="0">
                <a:cs typeface="Liberation Sans Narrow"/>
              </a:rPr>
              <a:t>sécurité…</a:t>
            </a:r>
            <a:endParaRPr sz="2000" dirty="0">
              <a:cs typeface="Liberation Sans Narrow"/>
            </a:endParaRPr>
          </a:p>
        </p:txBody>
      </p:sp>
      <p:pic>
        <p:nvPicPr>
          <p:cNvPr id="5" name="object 5"/>
          <p:cNvPicPr/>
          <p:nvPr/>
        </p:nvPicPr>
        <p:blipFill>
          <a:blip r:embed="rId2" cstate="print"/>
          <a:stretch>
            <a:fillRect/>
          </a:stretch>
        </p:blipFill>
        <p:spPr>
          <a:xfrm>
            <a:off x="310772" y="2207588"/>
            <a:ext cx="5632799" cy="2277142"/>
          </a:xfrm>
          <a:prstGeom prst="rect">
            <a:avLst/>
          </a:prstGeom>
        </p:spPr>
      </p:pic>
      <p:pic>
        <p:nvPicPr>
          <p:cNvPr id="6" name="object 6"/>
          <p:cNvPicPr/>
          <p:nvPr/>
        </p:nvPicPr>
        <p:blipFill>
          <a:blip r:embed="rId3" cstate="print"/>
          <a:stretch>
            <a:fillRect/>
          </a:stretch>
        </p:blipFill>
        <p:spPr>
          <a:xfrm>
            <a:off x="570916" y="4484730"/>
            <a:ext cx="1552423" cy="2132373"/>
          </a:xfrm>
          <a:prstGeom prst="rect">
            <a:avLst/>
          </a:prstGeom>
        </p:spPr>
      </p:pic>
      <p:pic>
        <p:nvPicPr>
          <p:cNvPr id="7" name="object 7"/>
          <p:cNvPicPr/>
          <p:nvPr/>
        </p:nvPicPr>
        <p:blipFill>
          <a:blip r:embed="rId4" cstate="print"/>
          <a:stretch>
            <a:fillRect/>
          </a:stretch>
        </p:blipFill>
        <p:spPr>
          <a:xfrm>
            <a:off x="2673025" y="4484730"/>
            <a:ext cx="1360429" cy="2277142"/>
          </a:xfrm>
          <a:prstGeom prst="rect">
            <a:avLst/>
          </a:prstGeom>
        </p:spPr>
      </p:pic>
      <p:sp>
        <p:nvSpPr>
          <p:cNvPr id="8" name="ZoneTexte 7">
            <a:extLst>
              <a:ext uri="{FF2B5EF4-FFF2-40B4-BE49-F238E27FC236}">
                <a16:creationId xmlns:a16="http://schemas.microsoft.com/office/drawing/2014/main" id="{D870143F-7C01-FF7F-473D-1C5D6BECFF01}"/>
              </a:ext>
            </a:extLst>
          </p:cNvPr>
          <p:cNvSpPr txBox="1"/>
          <p:nvPr/>
        </p:nvSpPr>
        <p:spPr>
          <a:xfrm>
            <a:off x="570916" y="1319432"/>
            <a:ext cx="2436886" cy="400110"/>
          </a:xfrm>
          <a:prstGeom prst="rect">
            <a:avLst/>
          </a:prstGeom>
          <a:solidFill>
            <a:schemeClr val="accent1">
              <a:lumMod val="50000"/>
            </a:schemeClr>
          </a:solidFill>
        </p:spPr>
        <p:txBody>
          <a:bodyPr wrap="none" rtlCol="0">
            <a:spAutoFit/>
          </a:bodyPr>
          <a:lstStyle/>
          <a:p>
            <a:r>
              <a:rPr lang="fr-FR" sz="2000" dirty="0">
                <a:solidFill>
                  <a:schemeClr val="bg1"/>
                </a:solidFill>
              </a:rPr>
              <a:t>Les aides domotiques</a:t>
            </a:r>
          </a:p>
        </p:txBody>
      </p:sp>
      <p:sp>
        <p:nvSpPr>
          <p:cNvPr id="10" name="Titre 9">
            <a:extLst>
              <a:ext uri="{FF2B5EF4-FFF2-40B4-BE49-F238E27FC236}">
                <a16:creationId xmlns:a16="http://schemas.microsoft.com/office/drawing/2014/main" id="{2DAA9CAE-7EFB-39A0-7CAC-1F02D483669B}"/>
              </a:ext>
            </a:extLst>
          </p:cNvPr>
          <p:cNvSpPr>
            <a:spLocks noGrp="1"/>
          </p:cNvSpPr>
          <p:nvPr>
            <p:ph type="title"/>
          </p:nvPr>
        </p:nvSpPr>
        <p:spPr/>
        <p:txBody>
          <a:bodyPr/>
          <a:lstStyle/>
          <a:p>
            <a:r>
              <a:rPr lang="fr-FR" dirty="0"/>
              <a:t>Les aides pour rester chez soi</a:t>
            </a:r>
          </a:p>
        </p:txBody>
      </p:sp>
      <p:sp>
        <p:nvSpPr>
          <p:cNvPr id="11" name="object 8">
            <a:extLst>
              <a:ext uri="{FF2B5EF4-FFF2-40B4-BE49-F238E27FC236}">
                <a16:creationId xmlns:a16="http://schemas.microsoft.com/office/drawing/2014/main" id="{C3546ECC-35AE-855C-E05D-94E742E28C23}"/>
              </a:ext>
            </a:extLst>
          </p:cNvPr>
          <p:cNvSpPr txBox="1"/>
          <p:nvPr/>
        </p:nvSpPr>
        <p:spPr>
          <a:xfrm>
            <a:off x="5270763" y="4621536"/>
            <a:ext cx="4185285" cy="2003529"/>
          </a:xfrm>
          <a:prstGeom prst="rect">
            <a:avLst/>
          </a:prstGeom>
        </p:spPr>
        <p:txBody>
          <a:bodyPr vert="horz" wrap="square" lIns="0" tIns="10319" rIns="0" bIns="0" rtlCol="0">
            <a:spAutoFit/>
          </a:bodyPr>
          <a:lstStyle/>
          <a:p>
            <a:pPr marL="96480" algn="ctr">
              <a:spcBef>
                <a:spcPts val="81"/>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7"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409" indent="-278090">
              <a:spcBef>
                <a:spcPts val="1763"/>
              </a:spcBef>
              <a:buFont typeface="Wingdings"/>
              <a:buChar char=""/>
              <a:tabLst>
                <a:tab pos="288409" algn="l"/>
              </a:tabLst>
            </a:pPr>
            <a:r>
              <a:rPr lang="fr-FR" sz="1463" dirty="0">
                <a:solidFill>
                  <a:schemeClr val="accent1">
                    <a:lumMod val="50000"/>
                  </a:schemeClr>
                </a:solidFill>
                <a:latin typeface="Tahoma"/>
                <a:cs typeface="Tahoma"/>
              </a:rPr>
              <a:t>Service</a:t>
            </a:r>
            <a:r>
              <a:rPr lang="fr-FR" sz="1463" spc="-37"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autonomie</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si</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plan</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d’aide</a:t>
            </a:r>
            <a:r>
              <a:rPr lang="fr-FR" sz="1463" spc="-33" dirty="0">
                <a:solidFill>
                  <a:schemeClr val="accent1">
                    <a:lumMod val="50000"/>
                  </a:schemeClr>
                </a:solidFill>
                <a:latin typeface="Tahoma"/>
                <a:cs typeface="Tahoma"/>
              </a:rPr>
              <a:t> </a:t>
            </a:r>
            <a:r>
              <a:rPr lang="fr-FR" sz="1463" spc="-20" dirty="0">
                <a:solidFill>
                  <a:schemeClr val="accent1">
                    <a:lumMod val="50000"/>
                  </a:schemeClr>
                </a:solidFill>
                <a:latin typeface="Tahoma"/>
                <a:cs typeface="Tahoma"/>
              </a:rPr>
              <a:t>APA ou CARSAT si plan d’aide OSCAR</a:t>
            </a:r>
          </a:p>
          <a:p>
            <a:pPr marL="288409" indent="-278090">
              <a:spcBef>
                <a:spcPts val="1763"/>
              </a:spcBef>
              <a:buFont typeface="Wingdings"/>
              <a:buChar char=""/>
              <a:tabLst>
                <a:tab pos="288409" algn="l"/>
              </a:tabLst>
            </a:pPr>
            <a:r>
              <a:rPr lang="fr-FR" sz="1463" spc="-20" dirty="0">
                <a:solidFill>
                  <a:schemeClr val="accent1">
                    <a:lumMod val="50000"/>
                  </a:schemeClr>
                </a:solidFill>
                <a:latin typeface="Tahoma"/>
                <a:cs typeface="Tahoma"/>
              </a:rPr>
              <a:t>Service de téléassistance</a:t>
            </a:r>
          </a:p>
          <a:p>
            <a:pPr marL="288409" indent="-278090">
              <a:spcBef>
                <a:spcPts val="1763"/>
              </a:spcBef>
              <a:buFont typeface="Wingdings"/>
              <a:buChar char=""/>
              <a:tabLst>
                <a:tab pos="288409" algn="l"/>
              </a:tabLst>
            </a:pPr>
            <a:r>
              <a:rPr lang="fr-FR" sz="1463" spc="-20" dirty="0">
                <a:solidFill>
                  <a:schemeClr val="accent1">
                    <a:lumMod val="50000"/>
                  </a:schemeClr>
                </a:solidFill>
                <a:latin typeface="Tahoma"/>
                <a:cs typeface="Tahoma"/>
              </a:rPr>
              <a:t>Domoticien</a:t>
            </a:r>
            <a:endParaRPr lang="fr-FR" sz="1463" dirty="0">
              <a:solidFill>
                <a:schemeClr val="accent1">
                  <a:lumMod val="50000"/>
                </a:schemeClr>
              </a:solidFill>
              <a:latin typeface="Tahoma"/>
              <a:cs typeface="Tahoma"/>
            </a:endParaRPr>
          </a:p>
        </p:txBody>
      </p:sp>
      <p:sp>
        <p:nvSpPr>
          <p:cNvPr id="12" name="Espace réservé de la date 11">
            <a:extLst>
              <a:ext uri="{FF2B5EF4-FFF2-40B4-BE49-F238E27FC236}">
                <a16:creationId xmlns:a16="http://schemas.microsoft.com/office/drawing/2014/main" id="{4B45C22F-8091-93A2-8B8A-C08A39822BD7}"/>
              </a:ext>
            </a:extLst>
          </p:cNvPr>
          <p:cNvSpPr>
            <a:spLocks noGrp="1"/>
          </p:cNvSpPr>
          <p:nvPr>
            <p:ph type="dt" sz="half" idx="10"/>
          </p:nvPr>
        </p:nvSpPr>
        <p:spPr/>
        <p:txBody>
          <a:bodyPr/>
          <a:lstStyle/>
          <a:p>
            <a:r>
              <a:rPr lang="fr-FR"/>
              <a:t>13/06/2024</a:t>
            </a:r>
          </a:p>
        </p:txBody>
      </p:sp>
      <p:sp>
        <p:nvSpPr>
          <p:cNvPr id="13" name="Espace réservé du numéro de diapositive 12">
            <a:extLst>
              <a:ext uri="{FF2B5EF4-FFF2-40B4-BE49-F238E27FC236}">
                <a16:creationId xmlns:a16="http://schemas.microsoft.com/office/drawing/2014/main" id="{10EDD15A-C0ED-1881-175F-BBE181A30C2A}"/>
              </a:ext>
            </a:extLst>
          </p:cNvPr>
          <p:cNvSpPr>
            <a:spLocks noGrp="1"/>
          </p:cNvSpPr>
          <p:nvPr>
            <p:ph type="sldNum" sz="quarter" idx="12"/>
          </p:nvPr>
        </p:nvSpPr>
        <p:spPr/>
        <p:txBody>
          <a:bodyPr/>
          <a:lstStyle/>
          <a:p>
            <a:fld id="{253D7FCB-E602-134A-BA75-EB600DFA7E86}" type="slidenum">
              <a:rPr lang="fr-FR" smtClean="0"/>
              <a:t>19</a:t>
            </a:fld>
            <a:endParaRPr lang="fr-FR"/>
          </a:p>
        </p:txBody>
      </p:sp>
      <p:sp>
        <p:nvSpPr>
          <p:cNvPr id="2" name="ZoneTexte 1">
            <a:extLst>
              <a:ext uri="{FF2B5EF4-FFF2-40B4-BE49-F238E27FC236}">
                <a16:creationId xmlns:a16="http://schemas.microsoft.com/office/drawing/2014/main" id="{33466FDC-22BA-F820-1A63-37E31FB22B7F}"/>
              </a:ext>
            </a:extLst>
          </p:cNvPr>
          <p:cNvSpPr txBox="1"/>
          <p:nvPr/>
        </p:nvSpPr>
        <p:spPr>
          <a:xfrm>
            <a:off x="1808520" y="6613754"/>
            <a:ext cx="1034257" cy="215444"/>
          </a:xfrm>
          <a:prstGeom prst="rect">
            <a:avLst/>
          </a:prstGeom>
          <a:noFill/>
        </p:spPr>
        <p:txBody>
          <a:bodyPr wrap="none" rtlCol="0">
            <a:spAutoFit/>
          </a:bodyPr>
          <a:lstStyle/>
          <a:p>
            <a:r>
              <a:rPr lang="fr-FR" sz="800" dirty="0"/>
              <a:t>Source : CD38 / DAU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37498" y="1550987"/>
            <a:ext cx="3702285" cy="2779888"/>
          </a:xfrm>
          <a:prstGeom prst="rect">
            <a:avLst/>
          </a:prstGeom>
        </p:spPr>
        <p:txBody>
          <a:bodyPr vert="horz" wrap="square" lIns="0" tIns="9803" rIns="0" bIns="0" rtlCol="0">
            <a:spAutoFit/>
          </a:bodyPr>
          <a:lstStyle/>
          <a:p>
            <a:pPr marL="288409" indent="-278090">
              <a:spcBef>
                <a:spcPts val="77"/>
              </a:spcBef>
              <a:buFont typeface="Arial"/>
              <a:buChar char="•"/>
              <a:tabLst>
                <a:tab pos="288409" algn="l"/>
              </a:tabLst>
            </a:pPr>
            <a:r>
              <a:rPr lang="fr-FR" sz="2000" dirty="0">
                <a:cs typeface="Carlito"/>
              </a:rPr>
              <a:t>Les tablettes et téléphones adaptés</a:t>
            </a:r>
            <a:endParaRPr sz="2000" dirty="0">
              <a:cs typeface="Carlito"/>
            </a:endParaRPr>
          </a:p>
          <a:p>
            <a:pPr marL="288409" indent="-278090">
              <a:spcBef>
                <a:spcPts val="4"/>
              </a:spcBef>
              <a:buFont typeface="Arial"/>
              <a:buChar char="•"/>
              <a:tabLst>
                <a:tab pos="288409" algn="l"/>
              </a:tabLst>
            </a:pPr>
            <a:r>
              <a:rPr lang="fr-FR" sz="2000" spc="-8" dirty="0">
                <a:cs typeface="Carlito"/>
              </a:rPr>
              <a:t>Les GPS (déambulation dans le quartier)</a:t>
            </a:r>
          </a:p>
          <a:p>
            <a:pPr marL="288409" indent="-278090">
              <a:spcBef>
                <a:spcPts val="4"/>
              </a:spcBef>
              <a:buFont typeface="Arial"/>
              <a:buChar char="•"/>
              <a:tabLst>
                <a:tab pos="288409" algn="l"/>
              </a:tabLst>
            </a:pPr>
            <a:r>
              <a:rPr lang="fr-FR" sz="2000" spc="-8" dirty="0">
                <a:cs typeface="Carlito"/>
              </a:rPr>
              <a:t>Visiophone connectée, serrure connectée, …</a:t>
            </a:r>
          </a:p>
          <a:p>
            <a:pPr marL="288409" indent="-278090">
              <a:spcBef>
                <a:spcPts val="4"/>
              </a:spcBef>
              <a:buFont typeface="Arial"/>
              <a:buChar char="•"/>
              <a:tabLst>
                <a:tab pos="288409" algn="l"/>
              </a:tabLst>
            </a:pPr>
            <a:r>
              <a:rPr lang="fr-FR" sz="2000" spc="-8" dirty="0">
                <a:cs typeface="Carlito"/>
              </a:rPr>
              <a:t>Tout pour mieux entendre, mieux lire, mieux voir …</a:t>
            </a:r>
          </a:p>
          <a:p>
            <a:pPr marL="288409" indent="-278090">
              <a:spcBef>
                <a:spcPts val="4"/>
              </a:spcBef>
              <a:buFont typeface="Arial"/>
              <a:buChar char="•"/>
              <a:tabLst>
                <a:tab pos="288409" algn="l"/>
              </a:tabLst>
            </a:pPr>
            <a:endParaRPr sz="2000" dirty="0">
              <a:cs typeface="Carlito"/>
            </a:endParaRPr>
          </a:p>
        </p:txBody>
      </p:sp>
      <p:sp>
        <p:nvSpPr>
          <p:cNvPr id="8" name="ZoneTexte 7">
            <a:extLst>
              <a:ext uri="{FF2B5EF4-FFF2-40B4-BE49-F238E27FC236}">
                <a16:creationId xmlns:a16="http://schemas.microsoft.com/office/drawing/2014/main" id="{D870143F-7C01-FF7F-473D-1C5D6BECFF01}"/>
              </a:ext>
            </a:extLst>
          </p:cNvPr>
          <p:cNvSpPr txBox="1"/>
          <p:nvPr/>
        </p:nvSpPr>
        <p:spPr>
          <a:xfrm>
            <a:off x="570916" y="1319432"/>
            <a:ext cx="2433680" cy="400110"/>
          </a:xfrm>
          <a:prstGeom prst="rect">
            <a:avLst/>
          </a:prstGeom>
          <a:solidFill>
            <a:schemeClr val="accent1">
              <a:lumMod val="50000"/>
            </a:schemeClr>
          </a:solidFill>
        </p:spPr>
        <p:txBody>
          <a:bodyPr wrap="none" rtlCol="0">
            <a:spAutoFit/>
          </a:bodyPr>
          <a:lstStyle/>
          <a:p>
            <a:r>
              <a:rPr lang="fr-FR" sz="2000" dirty="0">
                <a:solidFill>
                  <a:schemeClr val="bg1"/>
                </a:solidFill>
              </a:rPr>
              <a:t>Les aides numériques</a:t>
            </a:r>
          </a:p>
        </p:txBody>
      </p:sp>
      <p:sp>
        <p:nvSpPr>
          <p:cNvPr id="10" name="Titre 9">
            <a:extLst>
              <a:ext uri="{FF2B5EF4-FFF2-40B4-BE49-F238E27FC236}">
                <a16:creationId xmlns:a16="http://schemas.microsoft.com/office/drawing/2014/main" id="{2DAA9CAE-7EFB-39A0-7CAC-1F02D483669B}"/>
              </a:ext>
            </a:extLst>
          </p:cNvPr>
          <p:cNvSpPr>
            <a:spLocks noGrp="1"/>
          </p:cNvSpPr>
          <p:nvPr>
            <p:ph type="title"/>
          </p:nvPr>
        </p:nvSpPr>
        <p:spPr/>
        <p:txBody>
          <a:bodyPr/>
          <a:lstStyle/>
          <a:p>
            <a:r>
              <a:rPr lang="fr-FR" dirty="0"/>
              <a:t>Les aides pour rester chez soi</a:t>
            </a:r>
          </a:p>
        </p:txBody>
      </p:sp>
      <p:sp>
        <p:nvSpPr>
          <p:cNvPr id="11" name="object 8">
            <a:extLst>
              <a:ext uri="{FF2B5EF4-FFF2-40B4-BE49-F238E27FC236}">
                <a16:creationId xmlns:a16="http://schemas.microsoft.com/office/drawing/2014/main" id="{C3546ECC-35AE-855C-E05D-94E742E28C23}"/>
              </a:ext>
            </a:extLst>
          </p:cNvPr>
          <p:cNvSpPr txBox="1"/>
          <p:nvPr/>
        </p:nvSpPr>
        <p:spPr>
          <a:xfrm>
            <a:off x="5270763" y="4621536"/>
            <a:ext cx="4185285" cy="2003529"/>
          </a:xfrm>
          <a:prstGeom prst="rect">
            <a:avLst/>
          </a:prstGeom>
        </p:spPr>
        <p:txBody>
          <a:bodyPr vert="horz" wrap="square" lIns="0" tIns="10319" rIns="0" bIns="0" rtlCol="0">
            <a:spAutoFit/>
          </a:bodyPr>
          <a:lstStyle/>
          <a:p>
            <a:pPr marL="96480" algn="ctr">
              <a:spcBef>
                <a:spcPts val="81"/>
              </a:spcBef>
            </a:pPr>
            <a:r>
              <a:rPr sz="2600" dirty="0">
                <a:solidFill>
                  <a:schemeClr val="accent1">
                    <a:lumMod val="50000"/>
                  </a:schemeClr>
                </a:solidFill>
                <a:latin typeface="Tahoma"/>
                <a:cs typeface="Tahoma"/>
              </a:rPr>
              <a:t>Où</a:t>
            </a:r>
            <a:r>
              <a:rPr sz="2600" spc="-24" dirty="0">
                <a:solidFill>
                  <a:schemeClr val="accent1">
                    <a:lumMod val="50000"/>
                  </a:schemeClr>
                </a:solidFill>
                <a:latin typeface="Tahoma"/>
                <a:cs typeface="Tahoma"/>
              </a:rPr>
              <a:t> </a:t>
            </a:r>
            <a:r>
              <a:rPr sz="2600" dirty="0">
                <a:solidFill>
                  <a:schemeClr val="accent1">
                    <a:lumMod val="50000"/>
                  </a:schemeClr>
                </a:solidFill>
                <a:latin typeface="Tahoma"/>
                <a:cs typeface="Tahoma"/>
              </a:rPr>
              <a:t>s’adresser</a:t>
            </a:r>
            <a:r>
              <a:rPr sz="2600" spc="-37" dirty="0">
                <a:solidFill>
                  <a:schemeClr val="accent1">
                    <a:lumMod val="50000"/>
                  </a:schemeClr>
                </a:solidFill>
                <a:latin typeface="Tahoma"/>
                <a:cs typeface="Tahoma"/>
              </a:rPr>
              <a:t> </a:t>
            </a:r>
            <a:r>
              <a:rPr sz="2600" spc="-41" dirty="0">
                <a:solidFill>
                  <a:schemeClr val="accent1">
                    <a:lumMod val="50000"/>
                  </a:schemeClr>
                </a:solidFill>
                <a:latin typeface="Tahoma"/>
                <a:cs typeface="Tahoma"/>
              </a:rPr>
              <a:t>?</a:t>
            </a:r>
            <a:endParaRPr sz="2600" dirty="0">
              <a:solidFill>
                <a:schemeClr val="accent1">
                  <a:lumMod val="50000"/>
                </a:schemeClr>
              </a:solidFill>
              <a:latin typeface="Tahoma"/>
              <a:cs typeface="Tahoma"/>
            </a:endParaRPr>
          </a:p>
          <a:p>
            <a:pPr marL="288409" indent="-278090">
              <a:spcBef>
                <a:spcPts val="1763"/>
              </a:spcBef>
              <a:buFont typeface="Wingdings"/>
              <a:buChar char=""/>
              <a:tabLst>
                <a:tab pos="288409" algn="l"/>
              </a:tabLst>
            </a:pPr>
            <a:r>
              <a:rPr lang="fr-FR" sz="1463" dirty="0">
                <a:solidFill>
                  <a:schemeClr val="accent1">
                    <a:lumMod val="50000"/>
                  </a:schemeClr>
                </a:solidFill>
                <a:latin typeface="Tahoma"/>
                <a:cs typeface="Tahoma"/>
              </a:rPr>
              <a:t>Service</a:t>
            </a:r>
            <a:r>
              <a:rPr lang="fr-FR" sz="1463" spc="-37"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autonomie</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si</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plan</a:t>
            </a:r>
            <a:r>
              <a:rPr lang="fr-FR" sz="1463" spc="-33" dirty="0">
                <a:solidFill>
                  <a:schemeClr val="accent1">
                    <a:lumMod val="50000"/>
                  </a:schemeClr>
                </a:solidFill>
                <a:latin typeface="Tahoma"/>
                <a:cs typeface="Tahoma"/>
              </a:rPr>
              <a:t> </a:t>
            </a:r>
            <a:r>
              <a:rPr lang="fr-FR" sz="1463" dirty="0">
                <a:solidFill>
                  <a:schemeClr val="accent1">
                    <a:lumMod val="50000"/>
                  </a:schemeClr>
                </a:solidFill>
                <a:latin typeface="Tahoma"/>
                <a:cs typeface="Tahoma"/>
              </a:rPr>
              <a:t>d’aide</a:t>
            </a:r>
            <a:r>
              <a:rPr lang="fr-FR" sz="1463" spc="-33" dirty="0">
                <a:solidFill>
                  <a:schemeClr val="accent1">
                    <a:lumMod val="50000"/>
                  </a:schemeClr>
                </a:solidFill>
                <a:latin typeface="Tahoma"/>
                <a:cs typeface="Tahoma"/>
              </a:rPr>
              <a:t> </a:t>
            </a:r>
            <a:r>
              <a:rPr lang="fr-FR" sz="1463" spc="-20" dirty="0">
                <a:solidFill>
                  <a:schemeClr val="accent1">
                    <a:lumMod val="50000"/>
                  </a:schemeClr>
                </a:solidFill>
                <a:latin typeface="Tahoma"/>
                <a:cs typeface="Tahoma"/>
              </a:rPr>
              <a:t>APA ou CARSAT si plan d’aide OSCAR</a:t>
            </a:r>
          </a:p>
          <a:p>
            <a:pPr marL="288409" indent="-278090">
              <a:spcBef>
                <a:spcPts val="1763"/>
              </a:spcBef>
              <a:buFont typeface="Wingdings"/>
              <a:buChar char=""/>
              <a:tabLst>
                <a:tab pos="288409" algn="l"/>
              </a:tabLst>
            </a:pPr>
            <a:r>
              <a:rPr lang="fr-FR" sz="1463" spc="-20" dirty="0">
                <a:solidFill>
                  <a:schemeClr val="accent1">
                    <a:lumMod val="50000"/>
                  </a:schemeClr>
                </a:solidFill>
                <a:latin typeface="Tahoma"/>
                <a:cs typeface="Tahoma"/>
              </a:rPr>
              <a:t>Domoticien, ergothérapeutes</a:t>
            </a:r>
          </a:p>
          <a:p>
            <a:pPr marL="288409" indent="-278090">
              <a:spcBef>
                <a:spcPts val="1763"/>
              </a:spcBef>
              <a:buFont typeface="Wingdings"/>
              <a:buChar char=""/>
              <a:tabLst>
                <a:tab pos="288409" algn="l"/>
              </a:tabLst>
            </a:pPr>
            <a:r>
              <a:rPr lang="fr-FR" sz="1463" dirty="0">
                <a:solidFill>
                  <a:schemeClr val="accent1">
                    <a:lumMod val="50000"/>
                  </a:schemeClr>
                </a:solidFill>
                <a:latin typeface="Tahoma"/>
                <a:cs typeface="Tahoma"/>
                <a:hlinkClick r:id="rId2"/>
              </a:rPr>
              <a:t>http://dominno.tasda.fr/#!/</a:t>
            </a:r>
            <a:r>
              <a:rPr lang="fr-FR" sz="1463" spc="-20" dirty="0">
                <a:solidFill>
                  <a:schemeClr val="accent1">
                    <a:lumMod val="50000"/>
                  </a:schemeClr>
                </a:solidFill>
                <a:latin typeface="Tahoma"/>
                <a:cs typeface="Tahoma"/>
              </a:rPr>
              <a:t> </a:t>
            </a:r>
            <a:endParaRPr lang="fr-FR" sz="1463" dirty="0">
              <a:solidFill>
                <a:schemeClr val="accent1">
                  <a:lumMod val="50000"/>
                </a:schemeClr>
              </a:solidFill>
              <a:latin typeface="Tahoma"/>
              <a:cs typeface="Tahoma"/>
            </a:endParaRPr>
          </a:p>
        </p:txBody>
      </p:sp>
      <p:sp>
        <p:nvSpPr>
          <p:cNvPr id="12" name="Espace réservé de la date 11">
            <a:extLst>
              <a:ext uri="{FF2B5EF4-FFF2-40B4-BE49-F238E27FC236}">
                <a16:creationId xmlns:a16="http://schemas.microsoft.com/office/drawing/2014/main" id="{4B45C22F-8091-93A2-8B8A-C08A39822BD7}"/>
              </a:ext>
            </a:extLst>
          </p:cNvPr>
          <p:cNvSpPr>
            <a:spLocks noGrp="1"/>
          </p:cNvSpPr>
          <p:nvPr>
            <p:ph type="dt" sz="half" idx="10"/>
          </p:nvPr>
        </p:nvSpPr>
        <p:spPr/>
        <p:txBody>
          <a:bodyPr/>
          <a:lstStyle/>
          <a:p>
            <a:r>
              <a:rPr lang="fr-FR"/>
              <a:t>13/06/2024</a:t>
            </a:r>
          </a:p>
        </p:txBody>
      </p:sp>
      <p:sp>
        <p:nvSpPr>
          <p:cNvPr id="13" name="Espace réservé du numéro de diapositive 12">
            <a:extLst>
              <a:ext uri="{FF2B5EF4-FFF2-40B4-BE49-F238E27FC236}">
                <a16:creationId xmlns:a16="http://schemas.microsoft.com/office/drawing/2014/main" id="{10EDD15A-C0ED-1881-175F-BBE181A30C2A}"/>
              </a:ext>
            </a:extLst>
          </p:cNvPr>
          <p:cNvSpPr>
            <a:spLocks noGrp="1"/>
          </p:cNvSpPr>
          <p:nvPr>
            <p:ph type="sldNum" sz="quarter" idx="12"/>
          </p:nvPr>
        </p:nvSpPr>
        <p:spPr/>
        <p:txBody>
          <a:bodyPr/>
          <a:lstStyle/>
          <a:p>
            <a:fld id="{253D7FCB-E602-134A-BA75-EB600DFA7E86}" type="slidenum">
              <a:rPr lang="fr-FR" smtClean="0"/>
              <a:t>20</a:t>
            </a:fld>
            <a:endParaRPr lang="fr-FR"/>
          </a:p>
        </p:txBody>
      </p:sp>
      <p:pic>
        <p:nvPicPr>
          <p:cNvPr id="1026" name="Picture 2" descr="BINOM Mobiles illustration ">
            <a:extLst>
              <a:ext uri="{FF2B5EF4-FFF2-40B4-BE49-F238E27FC236}">
                <a16:creationId xmlns:a16="http://schemas.microsoft.com/office/drawing/2014/main" id="{7FF9AA06-EC09-35F7-BF10-A51885003E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961"/>
          <a:stretch/>
        </p:blipFill>
        <p:spPr bwMode="auto">
          <a:xfrm>
            <a:off x="254321" y="2045225"/>
            <a:ext cx="1334791" cy="24244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Note illustration ">
            <a:extLst>
              <a:ext uri="{FF2B5EF4-FFF2-40B4-BE49-F238E27FC236}">
                <a16:creationId xmlns:a16="http://schemas.microsoft.com/office/drawing/2014/main" id="{DF8056D0-BFD9-A645-B694-4690DA5CF0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7971" y="1897277"/>
            <a:ext cx="3277984" cy="237630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isiophone Connecté illustration ">
            <a:extLst>
              <a:ext uri="{FF2B5EF4-FFF2-40B4-BE49-F238E27FC236}">
                <a16:creationId xmlns:a16="http://schemas.microsoft.com/office/drawing/2014/main" id="{CB4AB6E3-122C-AB7C-3B4D-36502E9F31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038" y="4670751"/>
            <a:ext cx="2433680" cy="189759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F5A1E0EC-A119-ACC8-7EA4-6F89AE7795A9}"/>
              </a:ext>
            </a:extLst>
          </p:cNvPr>
          <p:cNvSpPr txBox="1"/>
          <p:nvPr/>
        </p:nvSpPr>
        <p:spPr>
          <a:xfrm>
            <a:off x="129223" y="4404046"/>
            <a:ext cx="1584986" cy="307777"/>
          </a:xfrm>
          <a:prstGeom prst="rect">
            <a:avLst/>
          </a:prstGeom>
          <a:noFill/>
        </p:spPr>
        <p:txBody>
          <a:bodyPr wrap="none" rtlCol="0">
            <a:spAutoFit/>
          </a:bodyPr>
          <a:lstStyle/>
          <a:p>
            <a:r>
              <a:rPr lang="fr-FR" sz="1400" dirty="0"/>
              <a:t>Interface simplifiée</a:t>
            </a:r>
          </a:p>
        </p:txBody>
      </p:sp>
      <p:sp>
        <p:nvSpPr>
          <p:cNvPr id="9" name="ZoneTexte 8">
            <a:extLst>
              <a:ext uri="{FF2B5EF4-FFF2-40B4-BE49-F238E27FC236}">
                <a16:creationId xmlns:a16="http://schemas.microsoft.com/office/drawing/2014/main" id="{DE973976-8367-64DD-0312-48474D8AD832}"/>
              </a:ext>
            </a:extLst>
          </p:cNvPr>
          <p:cNvSpPr txBox="1"/>
          <p:nvPr/>
        </p:nvSpPr>
        <p:spPr>
          <a:xfrm>
            <a:off x="2683836" y="4192056"/>
            <a:ext cx="2586927" cy="307777"/>
          </a:xfrm>
          <a:prstGeom prst="rect">
            <a:avLst/>
          </a:prstGeom>
          <a:noFill/>
        </p:spPr>
        <p:txBody>
          <a:bodyPr wrap="none" rtlCol="0">
            <a:spAutoFit/>
          </a:bodyPr>
          <a:lstStyle/>
          <a:p>
            <a:r>
              <a:rPr lang="fr-FR" sz="1400" dirty="0"/>
              <a:t>Rappel de RDV, </a:t>
            </a:r>
            <a:r>
              <a:rPr lang="fr-FR" sz="1400" dirty="0" err="1"/>
              <a:t>visio</a:t>
            </a:r>
            <a:r>
              <a:rPr lang="fr-FR" sz="1400" dirty="0"/>
              <a:t> simplifiée …</a:t>
            </a:r>
          </a:p>
        </p:txBody>
      </p:sp>
      <p:sp>
        <p:nvSpPr>
          <p:cNvPr id="14" name="ZoneTexte 13">
            <a:extLst>
              <a:ext uri="{FF2B5EF4-FFF2-40B4-BE49-F238E27FC236}">
                <a16:creationId xmlns:a16="http://schemas.microsoft.com/office/drawing/2014/main" id="{F510B9B9-0DAC-9F23-F421-72D38519E9DE}"/>
              </a:ext>
            </a:extLst>
          </p:cNvPr>
          <p:cNvSpPr txBox="1"/>
          <p:nvPr/>
        </p:nvSpPr>
        <p:spPr>
          <a:xfrm>
            <a:off x="784821" y="6504721"/>
            <a:ext cx="3528017" cy="307777"/>
          </a:xfrm>
          <a:prstGeom prst="rect">
            <a:avLst/>
          </a:prstGeom>
          <a:noFill/>
        </p:spPr>
        <p:txBody>
          <a:bodyPr wrap="none" rtlCol="0">
            <a:spAutoFit/>
          </a:bodyPr>
          <a:lstStyle/>
          <a:p>
            <a:r>
              <a:rPr lang="fr-FR" sz="1400" dirty="0"/>
              <a:t>Visiophone connectée (qui sonne à la porte ?)</a:t>
            </a:r>
          </a:p>
        </p:txBody>
      </p:sp>
    </p:spTree>
    <p:extLst>
      <p:ext uri="{BB962C8B-B14F-4D97-AF65-F5344CB8AC3E}">
        <p14:creationId xmlns:p14="http://schemas.microsoft.com/office/powerpoint/2010/main" val="740244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D8AF07-D3B8-80B1-5BFE-73A0AB68D038}"/>
              </a:ext>
            </a:extLst>
          </p:cNvPr>
          <p:cNvSpPr>
            <a:spLocks noGrp="1"/>
          </p:cNvSpPr>
          <p:nvPr>
            <p:ph type="title"/>
          </p:nvPr>
        </p:nvSpPr>
        <p:spPr/>
        <p:txBody>
          <a:bodyPr>
            <a:normAutofit/>
          </a:bodyPr>
          <a:lstStyle/>
          <a:p>
            <a:r>
              <a:rPr lang="fr-FR" dirty="0"/>
              <a:t>Les autres « chez soi » possibles</a:t>
            </a:r>
          </a:p>
        </p:txBody>
      </p:sp>
      <p:sp>
        <p:nvSpPr>
          <p:cNvPr id="4" name="Espace réservé de la date 3">
            <a:extLst>
              <a:ext uri="{FF2B5EF4-FFF2-40B4-BE49-F238E27FC236}">
                <a16:creationId xmlns:a16="http://schemas.microsoft.com/office/drawing/2014/main" id="{905D85B6-81CE-BEB1-0027-BB2319334DC4}"/>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47A21F09-7514-5BBC-4E3C-9BE475EEB589}"/>
              </a:ext>
            </a:extLst>
          </p:cNvPr>
          <p:cNvSpPr>
            <a:spLocks noGrp="1"/>
          </p:cNvSpPr>
          <p:nvPr>
            <p:ph type="sldNum" sz="quarter" idx="12"/>
          </p:nvPr>
        </p:nvSpPr>
        <p:spPr/>
        <p:txBody>
          <a:bodyPr/>
          <a:lstStyle/>
          <a:p>
            <a:fld id="{253D7FCB-E602-134A-BA75-EB600DFA7E86}" type="slidenum">
              <a:rPr lang="fr-FR" smtClean="0"/>
              <a:t>21</a:t>
            </a:fld>
            <a:endParaRPr lang="fr-FR"/>
          </a:p>
        </p:txBody>
      </p:sp>
      <p:cxnSp>
        <p:nvCxnSpPr>
          <p:cNvPr id="8" name="Connecteur droit avec flèche 7">
            <a:extLst>
              <a:ext uri="{FF2B5EF4-FFF2-40B4-BE49-F238E27FC236}">
                <a16:creationId xmlns:a16="http://schemas.microsoft.com/office/drawing/2014/main" id="{B70F567F-2774-9948-23CA-BF49A362116E}"/>
              </a:ext>
            </a:extLst>
          </p:cNvPr>
          <p:cNvCxnSpPr/>
          <p:nvPr/>
        </p:nvCxnSpPr>
        <p:spPr>
          <a:xfrm>
            <a:off x="773226" y="5520690"/>
            <a:ext cx="8543925" cy="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265F9631-B7B5-B4FE-E867-891B2A1C6ACF}"/>
              </a:ext>
            </a:extLst>
          </p:cNvPr>
          <p:cNvCxnSpPr>
            <a:cxnSpLocks/>
          </p:cNvCxnSpPr>
          <p:nvPr/>
        </p:nvCxnSpPr>
        <p:spPr>
          <a:xfrm flipH="1" flipV="1">
            <a:off x="1841556" y="1314450"/>
            <a:ext cx="10104" cy="4690110"/>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CF2B15D3-B943-3263-D1D8-C8C8CCCA9361}"/>
              </a:ext>
            </a:extLst>
          </p:cNvPr>
          <p:cNvSpPr txBox="1"/>
          <p:nvPr/>
        </p:nvSpPr>
        <p:spPr>
          <a:xfrm>
            <a:off x="7625502" y="4995083"/>
            <a:ext cx="1974515" cy="307777"/>
          </a:xfrm>
          <a:prstGeom prst="rect">
            <a:avLst/>
          </a:prstGeom>
          <a:solidFill>
            <a:schemeClr val="accent1">
              <a:lumMod val="60000"/>
              <a:lumOff val="40000"/>
            </a:schemeClr>
          </a:solidFill>
        </p:spPr>
        <p:txBody>
          <a:bodyPr wrap="none" rtlCol="0">
            <a:spAutoFit/>
          </a:bodyPr>
          <a:lstStyle/>
          <a:p>
            <a:r>
              <a:rPr lang="fr-FR" sz="1400" i="1" dirty="0">
                <a:solidFill>
                  <a:schemeClr val="bg1"/>
                </a:solidFill>
              </a:rPr>
              <a:t>Classification par espace</a:t>
            </a:r>
          </a:p>
        </p:txBody>
      </p:sp>
      <p:sp>
        <p:nvSpPr>
          <p:cNvPr id="15" name="ZoneTexte 14">
            <a:extLst>
              <a:ext uri="{FF2B5EF4-FFF2-40B4-BE49-F238E27FC236}">
                <a16:creationId xmlns:a16="http://schemas.microsoft.com/office/drawing/2014/main" id="{78303DA9-021D-8DAC-C8CC-B5C73E704DCE}"/>
              </a:ext>
            </a:extLst>
          </p:cNvPr>
          <p:cNvSpPr txBox="1"/>
          <p:nvPr/>
        </p:nvSpPr>
        <p:spPr>
          <a:xfrm>
            <a:off x="167824" y="988784"/>
            <a:ext cx="2171877" cy="338554"/>
          </a:xfrm>
          <a:prstGeom prst="rect">
            <a:avLst/>
          </a:prstGeom>
          <a:solidFill>
            <a:schemeClr val="accent1">
              <a:lumMod val="60000"/>
              <a:lumOff val="40000"/>
            </a:schemeClr>
          </a:solidFill>
        </p:spPr>
        <p:txBody>
          <a:bodyPr wrap="none" rtlCol="0">
            <a:spAutoFit/>
          </a:bodyPr>
          <a:lstStyle/>
          <a:p>
            <a:r>
              <a:rPr lang="fr-FR" sz="1400" i="1" dirty="0">
                <a:solidFill>
                  <a:schemeClr val="bg1"/>
                </a:solidFill>
              </a:rPr>
              <a:t>Classification</a:t>
            </a:r>
            <a:r>
              <a:rPr lang="fr-FR" sz="1600" i="1" dirty="0">
                <a:solidFill>
                  <a:schemeClr val="bg1"/>
                </a:solidFill>
              </a:rPr>
              <a:t> par services</a:t>
            </a:r>
          </a:p>
        </p:txBody>
      </p:sp>
      <p:sp>
        <p:nvSpPr>
          <p:cNvPr id="17" name="ZoneTexte 16">
            <a:extLst>
              <a:ext uri="{FF2B5EF4-FFF2-40B4-BE49-F238E27FC236}">
                <a16:creationId xmlns:a16="http://schemas.microsoft.com/office/drawing/2014/main" id="{876DF916-9AA5-836D-48D5-BD205C90B1AC}"/>
              </a:ext>
            </a:extLst>
          </p:cNvPr>
          <p:cNvSpPr txBox="1"/>
          <p:nvPr/>
        </p:nvSpPr>
        <p:spPr>
          <a:xfrm>
            <a:off x="2142813" y="5594496"/>
            <a:ext cx="1933543" cy="523220"/>
          </a:xfrm>
          <a:prstGeom prst="rect">
            <a:avLst/>
          </a:prstGeom>
          <a:noFill/>
        </p:spPr>
        <p:txBody>
          <a:bodyPr wrap="none" rtlCol="0">
            <a:spAutoFit/>
          </a:bodyPr>
          <a:lstStyle/>
          <a:p>
            <a:pPr algn="ctr"/>
            <a:r>
              <a:rPr lang="fr-FR" sz="1400" dirty="0"/>
              <a:t>Logement indépendant,</a:t>
            </a:r>
          </a:p>
          <a:p>
            <a:pPr algn="ctr"/>
            <a:r>
              <a:rPr lang="fr-FR" sz="1400" dirty="0"/>
              <a:t>Pas d’espace partagé</a:t>
            </a:r>
          </a:p>
        </p:txBody>
      </p:sp>
      <p:sp>
        <p:nvSpPr>
          <p:cNvPr id="18" name="ZoneTexte 17">
            <a:extLst>
              <a:ext uri="{FF2B5EF4-FFF2-40B4-BE49-F238E27FC236}">
                <a16:creationId xmlns:a16="http://schemas.microsoft.com/office/drawing/2014/main" id="{CDA36DE7-D2F2-C9B1-CFCF-FA149AF867AA}"/>
              </a:ext>
            </a:extLst>
          </p:cNvPr>
          <p:cNvSpPr txBox="1"/>
          <p:nvPr/>
        </p:nvSpPr>
        <p:spPr>
          <a:xfrm>
            <a:off x="4722153" y="5632794"/>
            <a:ext cx="1933543" cy="523220"/>
          </a:xfrm>
          <a:prstGeom prst="rect">
            <a:avLst/>
          </a:prstGeom>
          <a:noFill/>
        </p:spPr>
        <p:txBody>
          <a:bodyPr wrap="none" rtlCol="0">
            <a:spAutoFit/>
          </a:bodyPr>
          <a:lstStyle/>
          <a:p>
            <a:pPr algn="ctr"/>
            <a:r>
              <a:rPr lang="fr-FR" sz="1400" dirty="0"/>
              <a:t>Logement indépendant,</a:t>
            </a:r>
          </a:p>
          <a:p>
            <a:pPr algn="ctr"/>
            <a:r>
              <a:rPr lang="fr-FR" sz="1400" dirty="0"/>
              <a:t>Espaces communs</a:t>
            </a:r>
          </a:p>
        </p:txBody>
      </p:sp>
      <p:sp>
        <p:nvSpPr>
          <p:cNvPr id="19" name="ZoneTexte 18">
            <a:extLst>
              <a:ext uri="{FF2B5EF4-FFF2-40B4-BE49-F238E27FC236}">
                <a16:creationId xmlns:a16="http://schemas.microsoft.com/office/drawing/2014/main" id="{8E9663BE-BEA2-CAAC-25DB-AB1A9BD2E55C}"/>
              </a:ext>
            </a:extLst>
          </p:cNvPr>
          <p:cNvSpPr txBox="1"/>
          <p:nvPr/>
        </p:nvSpPr>
        <p:spPr>
          <a:xfrm>
            <a:off x="6996113" y="5602401"/>
            <a:ext cx="2106691" cy="523220"/>
          </a:xfrm>
          <a:prstGeom prst="rect">
            <a:avLst/>
          </a:prstGeom>
          <a:noFill/>
        </p:spPr>
        <p:txBody>
          <a:bodyPr wrap="square" rtlCol="0">
            <a:spAutoFit/>
          </a:bodyPr>
          <a:lstStyle/>
          <a:p>
            <a:pPr algn="ctr"/>
            <a:r>
              <a:rPr lang="fr-FR" sz="1400" dirty="0"/>
              <a:t>Seule la chambre est un espace privatif</a:t>
            </a:r>
          </a:p>
        </p:txBody>
      </p:sp>
      <p:sp>
        <p:nvSpPr>
          <p:cNvPr id="20" name="Rectangle 19">
            <a:extLst>
              <a:ext uri="{FF2B5EF4-FFF2-40B4-BE49-F238E27FC236}">
                <a16:creationId xmlns:a16="http://schemas.microsoft.com/office/drawing/2014/main" id="{F9E87AD2-117A-8720-69B0-A70929C651FC}"/>
              </a:ext>
            </a:extLst>
          </p:cNvPr>
          <p:cNvSpPr/>
          <p:nvPr/>
        </p:nvSpPr>
        <p:spPr>
          <a:xfrm>
            <a:off x="2909887" y="5392948"/>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21" name="Rectangle 20">
            <a:extLst>
              <a:ext uri="{FF2B5EF4-FFF2-40B4-BE49-F238E27FC236}">
                <a16:creationId xmlns:a16="http://schemas.microsoft.com/office/drawing/2014/main" id="{DE1F3926-D70D-3471-C7CD-EECA634ADAFF}"/>
              </a:ext>
            </a:extLst>
          </p:cNvPr>
          <p:cNvSpPr/>
          <p:nvPr/>
        </p:nvSpPr>
        <p:spPr>
          <a:xfrm>
            <a:off x="5413664" y="5392948"/>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2" name="Rectangle 21">
            <a:extLst>
              <a:ext uri="{FF2B5EF4-FFF2-40B4-BE49-F238E27FC236}">
                <a16:creationId xmlns:a16="http://schemas.microsoft.com/office/drawing/2014/main" id="{53DA538E-C572-702B-3E72-63F5B4FF48D0}"/>
              </a:ext>
            </a:extLst>
          </p:cNvPr>
          <p:cNvSpPr/>
          <p:nvPr/>
        </p:nvSpPr>
        <p:spPr>
          <a:xfrm>
            <a:off x="7860708" y="5392948"/>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3" name="Rectangle 22">
            <a:extLst>
              <a:ext uri="{FF2B5EF4-FFF2-40B4-BE49-F238E27FC236}">
                <a16:creationId xmlns:a16="http://schemas.microsoft.com/office/drawing/2014/main" id="{7CED9C41-832D-E3E7-D50A-6E82BD08D26A}"/>
              </a:ext>
            </a:extLst>
          </p:cNvPr>
          <p:cNvSpPr/>
          <p:nvPr/>
        </p:nvSpPr>
        <p:spPr>
          <a:xfrm rot="5400000">
            <a:off x="1632108" y="4909079"/>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4" name="Rectangle 23">
            <a:extLst>
              <a:ext uri="{FF2B5EF4-FFF2-40B4-BE49-F238E27FC236}">
                <a16:creationId xmlns:a16="http://schemas.microsoft.com/office/drawing/2014/main" id="{DDADF8D9-7171-0E1B-B49A-E631E33D4B4F}"/>
              </a:ext>
            </a:extLst>
          </p:cNvPr>
          <p:cNvSpPr/>
          <p:nvPr/>
        </p:nvSpPr>
        <p:spPr>
          <a:xfrm rot="5400000">
            <a:off x="1632107" y="4043526"/>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5" name="Rectangle 24">
            <a:extLst>
              <a:ext uri="{FF2B5EF4-FFF2-40B4-BE49-F238E27FC236}">
                <a16:creationId xmlns:a16="http://schemas.microsoft.com/office/drawing/2014/main" id="{EDB8C7EE-99CF-0168-B380-7B035FA6B04F}"/>
              </a:ext>
            </a:extLst>
          </p:cNvPr>
          <p:cNvSpPr/>
          <p:nvPr/>
        </p:nvSpPr>
        <p:spPr>
          <a:xfrm rot="5400000">
            <a:off x="1632105" y="3252632"/>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6" name="Rectangle 25">
            <a:extLst>
              <a:ext uri="{FF2B5EF4-FFF2-40B4-BE49-F238E27FC236}">
                <a16:creationId xmlns:a16="http://schemas.microsoft.com/office/drawing/2014/main" id="{19888597-1663-08AC-BF61-5351E2997D12}"/>
              </a:ext>
            </a:extLst>
          </p:cNvPr>
          <p:cNvSpPr/>
          <p:nvPr/>
        </p:nvSpPr>
        <p:spPr>
          <a:xfrm rot="5400000">
            <a:off x="1632105" y="2500750"/>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7" name="ZoneTexte 26">
            <a:extLst>
              <a:ext uri="{FF2B5EF4-FFF2-40B4-BE49-F238E27FC236}">
                <a16:creationId xmlns:a16="http://schemas.microsoft.com/office/drawing/2014/main" id="{4905067C-8455-E970-2E4D-9B25B618721B}"/>
              </a:ext>
            </a:extLst>
          </p:cNvPr>
          <p:cNvSpPr txBox="1"/>
          <p:nvPr/>
        </p:nvSpPr>
        <p:spPr>
          <a:xfrm>
            <a:off x="194083" y="4825806"/>
            <a:ext cx="1208408" cy="307777"/>
          </a:xfrm>
          <a:prstGeom prst="rect">
            <a:avLst/>
          </a:prstGeom>
          <a:noFill/>
        </p:spPr>
        <p:txBody>
          <a:bodyPr wrap="none" rtlCol="0">
            <a:spAutoFit/>
          </a:bodyPr>
          <a:lstStyle/>
          <a:p>
            <a:pPr algn="ctr"/>
            <a:r>
              <a:rPr lang="fr-FR" sz="1400" dirty="0"/>
              <a:t>Pas de service</a:t>
            </a:r>
          </a:p>
        </p:txBody>
      </p:sp>
      <p:sp>
        <p:nvSpPr>
          <p:cNvPr id="28" name="ZoneTexte 27">
            <a:extLst>
              <a:ext uri="{FF2B5EF4-FFF2-40B4-BE49-F238E27FC236}">
                <a16:creationId xmlns:a16="http://schemas.microsoft.com/office/drawing/2014/main" id="{CD9477BB-7362-995B-18FB-3D242A633AF5}"/>
              </a:ext>
            </a:extLst>
          </p:cNvPr>
          <p:cNvSpPr txBox="1"/>
          <p:nvPr/>
        </p:nvSpPr>
        <p:spPr>
          <a:xfrm>
            <a:off x="0" y="3821284"/>
            <a:ext cx="1723908" cy="738664"/>
          </a:xfrm>
          <a:prstGeom prst="rect">
            <a:avLst/>
          </a:prstGeom>
          <a:noFill/>
        </p:spPr>
        <p:txBody>
          <a:bodyPr wrap="square" rtlCol="0">
            <a:spAutoFit/>
          </a:bodyPr>
          <a:lstStyle/>
          <a:p>
            <a:pPr algn="ctr"/>
            <a:r>
              <a:rPr lang="fr-FR" sz="1400" dirty="0"/>
              <a:t>Services ponctuels</a:t>
            </a:r>
          </a:p>
          <a:p>
            <a:pPr algn="ctr"/>
            <a:r>
              <a:rPr lang="fr-FR" sz="1400" dirty="0"/>
              <a:t>Veille et soutien à la convivialité</a:t>
            </a:r>
          </a:p>
        </p:txBody>
      </p:sp>
      <p:sp>
        <p:nvSpPr>
          <p:cNvPr id="29" name="ZoneTexte 28">
            <a:extLst>
              <a:ext uri="{FF2B5EF4-FFF2-40B4-BE49-F238E27FC236}">
                <a16:creationId xmlns:a16="http://schemas.microsoft.com/office/drawing/2014/main" id="{B1CB1894-6645-D6EF-D2AF-49E606300905}"/>
              </a:ext>
            </a:extLst>
          </p:cNvPr>
          <p:cNvSpPr txBox="1"/>
          <p:nvPr/>
        </p:nvSpPr>
        <p:spPr>
          <a:xfrm>
            <a:off x="72057" y="3023284"/>
            <a:ext cx="1613006" cy="523220"/>
          </a:xfrm>
          <a:prstGeom prst="rect">
            <a:avLst/>
          </a:prstGeom>
          <a:noFill/>
        </p:spPr>
        <p:txBody>
          <a:bodyPr wrap="none" rtlCol="0">
            <a:spAutoFit/>
          </a:bodyPr>
          <a:lstStyle/>
          <a:p>
            <a:pPr algn="ctr"/>
            <a:r>
              <a:rPr lang="fr-FR" sz="1400" dirty="0"/>
              <a:t>Services en journée</a:t>
            </a:r>
          </a:p>
          <a:p>
            <a:pPr algn="ctr"/>
            <a:r>
              <a:rPr lang="fr-FR" sz="1400" dirty="0"/>
              <a:t>Permanence 24/24</a:t>
            </a:r>
          </a:p>
        </p:txBody>
      </p:sp>
      <p:sp>
        <p:nvSpPr>
          <p:cNvPr id="31" name="Rectangle 30">
            <a:extLst>
              <a:ext uri="{FF2B5EF4-FFF2-40B4-BE49-F238E27FC236}">
                <a16:creationId xmlns:a16="http://schemas.microsoft.com/office/drawing/2014/main" id="{F2760C98-1013-E166-885F-60DF0DB79C85}"/>
              </a:ext>
            </a:extLst>
          </p:cNvPr>
          <p:cNvSpPr/>
          <p:nvPr/>
        </p:nvSpPr>
        <p:spPr>
          <a:xfrm rot="5400000">
            <a:off x="1622004" y="1749117"/>
            <a:ext cx="439103" cy="25548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32" name="ZoneTexte 31">
            <a:extLst>
              <a:ext uri="{FF2B5EF4-FFF2-40B4-BE49-F238E27FC236}">
                <a16:creationId xmlns:a16="http://schemas.microsoft.com/office/drawing/2014/main" id="{9B66601B-E1C3-0797-D5E3-6936EB2080CD}"/>
              </a:ext>
            </a:extLst>
          </p:cNvPr>
          <p:cNvSpPr txBox="1"/>
          <p:nvPr/>
        </p:nvSpPr>
        <p:spPr>
          <a:xfrm>
            <a:off x="10104" y="2339894"/>
            <a:ext cx="1683492" cy="523220"/>
          </a:xfrm>
          <a:prstGeom prst="rect">
            <a:avLst/>
          </a:prstGeom>
          <a:noFill/>
        </p:spPr>
        <p:txBody>
          <a:bodyPr wrap="square" rtlCol="0">
            <a:spAutoFit/>
          </a:bodyPr>
          <a:lstStyle/>
          <a:p>
            <a:pPr algn="ctr"/>
            <a:r>
              <a:rPr lang="fr-FR" sz="1400" dirty="0"/>
              <a:t>Aide et soin non médicalisés 24/24</a:t>
            </a:r>
          </a:p>
        </p:txBody>
      </p:sp>
      <p:sp>
        <p:nvSpPr>
          <p:cNvPr id="33" name="ZoneTexte 32">
            <a:extLst>
              <a:ext uri="{FF2B5EF4-FFF2-40B4-BE49-F238E27FC236}">
                <a16:creationId xmlns:a16="http://schemas.microsoft.com/office/drawing/2014/main" id="{76D52745-F2A8-201E-420B-90ECDF95CD0C}"/>
              </a:ext>
            </a:extLst>
          </p:cNvPr>
          <p:cNvSpPr txBox="1"/>
          <p:nvPr/>
        </p:nvSpPr>
        <p:spPr>
          <a:xfrm>
            <a:off x="40416" y="1622917"/>
            <a:ext cx="1683492" cy="523220"/>
          </a:xfrm>
          <a:prstGeom prst="rect">
            <a:avLst/>
          </a:prstGeom>
          <a:noFill/>
        </p:spPr>
        <p:txBody>
          <a:bodyPr wrap="square" rtlCol="0">
            <a:spAutoFit/>
          </a:bodyPr>
          <a:lstStyle/>
          <a:p>
            <a:pPr algn="ctr"/>
            <a:r>
              <a:rPr lang="fr-FR" sz="1400" dirty="0"/>
              <a:t>Accompagnement médicalisé 24/24</a:t>
            </a:r>
          </a:p>
        </p:txBody>
      </p:sp>
      <p:sp>
        <p:nvSpPr>
          <p:cNvPr id="34" name="Rectangle 33">
            <a:extLst>
              <a:ext uri="{FF2B5EF4-FFF2-40B4-BE49-F238E27FC236}">
                <a16:creationId xmlns:a16="http://schemas.microsoft.com/office/drawing/2014/main" id="{48D30FC9-858A-142F-727A-75102A387775}"/>
              </a:ext>
            </a:extLst>
          </p:cNvPr>
          <p:cNvSpPr/>
          <p:nvPr/>
        </p:nvSpPr>
        <p:spPr>
          <a:xfrm>
            <a:off x="2367354" y="4685030"/>
            <a:ext cx="1524168" cy="58968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Domicile actuel</a:t>
            </a:r>
          </a:p>
        </p:txBody>
      </p:sp>
      <p:sp>
        <p:nvSpPr>
          <p:cNvPr id="35" name="Rectangle 34">
            <a:extLst>
              <a:ext uri="{FF2B5EF4-FFF2-40B4-BE49-F238E27FC236}">
                <a16:creationId xmlns:a16="http://schemas.microsoft.com/office/drawing/2014/main" id="{A6BBD0F9-64AC-C795-7F2F-ECA8AFD5B337}"/>
              </a:ext>
            </a:extLst>
          </p:cNvPr>
          <p:cNvSpPr/>
          <p:nvPr/>
        </p:nvSpPr>
        <p:spPr>
          <a:xfrm>
            <a:off x="7716437" y="1545211"/>
            <a:ext cx="1125906" cy="551200"/>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EHPAD</a:t>
            </a:r>
          </a:p>
        </p:txBody>
      </p:sp>
      <p:sp>
        <p:nvSpPr>
          <p:cNvPr id="36" name="Rectangle 35">
            <a:extLst>
              <a:ext uri="{FF2B5EF4-FFF2-40B4-BE49-F238E27FC236}">
                <a16:creationId xmlns:a16="http://schemas.microsoft.com/office/drawing/2014/main" id="{D3C98B9A-E9A1-0150-41A9-0A7FB77E3FD4}"/>
              </a:ext>
            </a:extLst>
          </p:cNvPr>
          <p:cNvSpPr/>
          <p:nvPr/>
        </p:nvSpPr>
        <p:spPr>
          <a:xfrm>
            <a:off x="4519827" y="2320717"/>
            <a:ext cx="1243762" cy="58968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Résidence Autonomie</a:t>
            </a:r>
          </a:p>
        </p:txBody>
      </p:sp>
      <p:sp>
        <p:nvSpPr>
          <p:cNvPr id="37" name="Rectangle 36">
            <a:extLst>
              <a:ext uri="{FF2B5EF4-FFF2-40B4-BE49-F238E27FC236}">
                <a16:creationId xmlns:a16="http://schemas.microsoft.com/office/drawing/2014/main" id="{7540D24C-3C12-F788-8359-211440C17BBF}"/>
              </a:ext>
            </a:extLst>
          </p:cNvPr>
          <p:cNvSpPr/>
          <p:nvPr/>
        </p:nvSpPr>
        <p:spPr>
          <a:xfrm>
            <a:off x="5700474" y="2320717"/>
            <a:ext cx="1049920" cy="58968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Résidence Senior</a:t>
            </a:r>
          </a:p>
        </p:txBody>
      </p:sp>
      <p:sp>
        <p:nvSpPr>
          <p:cNvPr id="38" name="Rectangle 37">
            <a:extLst>
              <a:ext uri="{FF2B5EF4-FFF2-40B4-BE49-F238E27FC236}">
                <a16:creationId xmlns:a16="http://schemas.microsoft.com/office/drawing/2014/main" id="{A534D032-0C86-C49B-690A-0D3D172B2915}"/>
              </a:ext>
            </a:extLst>
          </p:cNvPr>
          <p:cNvSpPr/>
          <p:nvPr/>
        </p:nvSpPr>
        <p:spPr>
          <a:xfrm>
            <a:off x="4938390" y="3273805"/>
            <a:ext cx="1524168" cy="58968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Habitat partagé :</a:t>
            </a:r>
          </a:p>
        </p:txBody>
      </p:sp>
      <p:sp>
        <p:nvSpPr>
          <p:cNvPr id="40" name="Rectangle 39">
            <a:extLst>
              <a:ext uri="{FF2B5EF4-FFF2-40B4-BE49-F238E27FC236}">
                <a16:creationId xmlns:a16="http://schemas.microsoft.com/office/drawing/2014/main" id="{B253B196-2ADB-FFC7-3AD9-2EBB72F488AE}"/>
              </a:ext>
            </a:extLst>
          </p:cNvPr>
          <p:cNvSpPr/>
          <p:nvPr/>
        </p:nvSpPr>
        <p:spPr>
          <a:xfrm>
            <a:off x="7716435" y="2370303"/>
            <a:ext cx="1125907" cy="477741"/>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Accueil familial</a:t>
            </a:r>
          </a:p>
        </p:txBody>
      </p:sp>
      <p:sp>
        <p:nvSpPr>
          <p:cNvPr id="41" name="Rectangle 40">
            <a:extLst>
              <a:ext uri="{FF2B5EF4-FFF2-40B4-BE49-F238E27FC236}">
                <a16:creationId xmlns:a16="http://schemas.microsoft.com/office/drawing/2014/main" id="{E390D131-2573-FD72-1D11-382790111CF1}"/>
              </a:ext>
            </a:extLst>
          </p:cNvPr>
          <p:cNvSpPr/>
          <p:nvPr/>
        </p:nvSpPr>
        <p:spPr>
          <a:xfrm>
            <a:off x="4577708" y="3863493"/>
            <a:ext cx="2230567" cy="998166"/>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Co location</a:t>
            </a:r>
          </a:p>
          <a:p>
            <a:pPr algn="ctr"/>
            <a:r>
              <a:rPr lang="fr-FR" sz="1400" dirty="0"/>
              <a:t>Habitat inclusif</a:t>
            </a:r>
          </a:p>
          <a:p>
            <a:pPr algn="ctr"/>
            <a:r>
              <a:rPr lang="fr-FR" sz="1400" dirty="0"/>
              <a:t>Projet partagé</a:t>
            </a:r>
          </a:p>
          <a:p>
            <a:pPr algn="ctr"/>
            <a:r>
              <a:rPr lang="fr-FR" sz="1400" dirty="0"/>
              <a:t>Béguinage …</a:t>
            </a:r>
          </a:p>
        </p:txBody>
      </p:sp>
      <p:sp>
        <p:nvSpPr>
          <p:cNvPr id="42" name="Rectangle : coins arrondis 41">
            <a:extLst>
              <a:ext uri="{FF2B5EF4-FFF2-40B4-BE49-F238E27FC236}">
                <a16:creationId xmlns:a16="http://schemas.microsoft.com/office/drawing/2014/main" id="{3D51E268-B9D5-D9E7-753C-3338252D861C}"/>
              </a:ext>
            </a:extLst>
          </p:cNvPr>
          <p:cNvSpPr/>
          <p:nvPr/>
        </p:nvSpPr>
        <p:spPr>
          <a:xfrm>
            <a:off x="3992562" y="3141135"/>
            <a:ext cx="3392727" cy="1853948"/>
          </a:xfrm>
          <a:prstGeom prst="roundRect">
            <a:avLst/>
          </a:prstGeom>
          <a:noFill/>
          <a:ln w="3810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6794CD17-B340-59FE-D38E-24610FBAE180}"/>
              </a:ext>
            </a:extLst>
          </p:cNvPr>
          <p:cNvSpPr txBox="1"/>
          <p:nvPr/>
        </p:nvSpPr>
        <p:spPr>
          <a:xfrm>
            <a:off x="729525" y="2039608"/>
            <a:ext cx="300082" cy="369332"/>
          </a:xfrm>
          <a:prstGeom prst="rect">
            <a:avLst/>
          </a:prstGeom>
          <a:noFill/>
        </p:spPr>
        <p:txBody>
          <a:bodyPr wrap="none" rtlCol="0">
            <a:spAutoFit/>
          </a:bodyPr>
          <a:lstStyle/>
          <a:p>
            <a:r>
              <a:rPr lang="fr-FR" b="1" dirty="0">
                <a:solidFill>
                  <a:schemeClr val="accent1">
                    <a:lumMod val="60000"/>
                    <a:lumOff val="40000"/>
                  </a:schemeClr>
                </a:solidFill>
              </a:rPr>
              <a:t>+</a:t>
            </a:r>
          </a:p>
        </p:txBody>
      </p:sp>
      <p:sp>
        <p:nvSpPr>
          <p:cNvPr id="44" name="ZoneTexte 43">
            <a:extLst>
              <a:ext uri="{FF2B5EF4-FFF2-40B4-BE49-F238E27FC236}">
                <a16:creationId xmlns:a16="http://schemas.microsoft.com/office/drawing/2014/main" id="{6F452CC4-C348-E79A-9480-EA2223F50C2E}"/>
              </a:ext>
            </a:extLst>
          </p:cNvPr>
          <p:cNvSpPr txBox="1"/>
          <p:nvPr/>
        </p:nvSpPr>
        <p:spPr>
          <a:xfrm>
            <a:off x="725474" y="2803980"/>
            <a:ext cx="300082" cy="369332"/>
          </a:xfrm>
          <a:prstGeom prst="rect">
            <a:avLst/>
          </a:prstGeom>
          <a:noFill/>
        </p:spPr>
        <p:txBody>
          <a:bodyPr wrap="none" rtlCol="0">
            <a:spAutoFit/>
          </a:bodyPr>
          <a:lstStyle/>
          <a:p>
            <a:r>
              <a:rPr lang="fr-FR" b="1" dirty="0">
                <a:solidFill>
                  <a:schemeClr val="accent1">
                    <a:lumMod val="60000"/>
                    <a:lumOff val="40000"/>
                  </a:schemeClr>
                </a:solidFill>
              </a:rPr>
              <a:t>+</a:t>
            </a:r>
          </a:p>
        </p:txBody>
      </p:sp>
      <p:sp>
        <p:nvSpPr>
          <p:cNvPr id="45" name="ZoneTexte 44">
            <a:extLst>
              <a:ext uri="{FF2B5EF4-FFF2-40B4-BE49-F238E27FC236}">
                <a16:creationId xmlns:a16="http://schemas.microsoft.com/office/drawing/2014/main" id="{F17F8AAF-1C5A-3398-5DBF-672527D60738}"/>
              </a:ext>
            </a:extLst>
          </p:cNvPr>
          <p:cNvSpPr txBox="1"/>
          <p:nvPr/>
        </p:nvSpPr>
        <p:spPr>
          <a:xfrm>
            <a:off x="739626" y="3535757"/>
            <a:ext cx="300082" cy="369332"/>
          </a:xfrm>
          <a:prstGeom prst="rect">
            <a:avLst/>
          </a:prstGeom>
          <a:noFill/>
        </p:spPr>
        <p:txBody>
          <a:bodyPr wrap="none" rtlCol="0">
            <a:spAutoFit/>
          </a:bodyPr>
          <a:lstStyle/>
          <a:p>
            <a:r>
              <a:rPr lang="fr-FR" b="1" dirty="0">
                <a:solidFill>
                  <a:schemeClr val="accent1">
                    <a:lumMod val="60000"/>
                    <a:lumOff val="40000"/>
                  </a:schemeClr>
                </a:solidFill>
              </a:rPr>
              <a:t>+</a:t>
            </a:r>
          </a:p>
        </p:txBody>
      </p:sp>
      <p:sp>
        <p:nvSpPr>
          <p:cNvPr id="3" name="ZoneTexte 2">
            <a:extLst>
              <a:ext uri="{FF2B5EF4-FFF2-40B4-BE49-F238E27FC236}">
                <a16:creationId xmlns:a16="http://schemas.microsoft.com/office/drawing/2014/main" id="{1D1C3E8C-66AC-19C2-B4CF-E340E5579988}"/>
              </a:ext>
            </a:extLst>
          </p:cNvPr>
          <p:cNvSpPr txBox="1"/>
          <p:nvPr/>
        </p:nvSpPr>
        <p:spPr>
          <a:xfrm>
            <a:off x="1568778" y="6605631"/>
            <a:ext cx="1540806" cy="215444"/>
          </a:xfrm>
          <a:prstGeom prst="rect">
            <a:avLst/>
          </a:prstGeom>
          <a:noFill/>
        </p:spPr>
        <p:txBody>
          <a:bodyPr wrap="none" rtlCol="0">
            <a:spAutoFit/>
          </a:bodyPr>
          <a:lstStyle/>
          <a:p>
            <a:r>
              <a:rPr lang="fr-FR" sz="800" dirty="0"/>
              <a:t>Source : CD38 / cellule logement</a:t>
            </a:r>
          </a:p>
        </p:txBody>
      </p:sp>
    </p:spTree>
    <p:extLst>
      <p:ext uri="{BB962C8B-B14F-4D97-AF65-F5344CB8AC3E}">
        <p14:creationId xmlns:p14="http://schemas.microsoft.com/office/powerpoint/2010/main" val="184694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291DDF-2180-C1FE-E320-8FA0F022C0A0}"/>
              </a:ext>
            </a:extLst>
          </p:cNvPr>
          <p:cNvSpPr>
            <a:spLocks noGrp="1"/>
          </p:cNvSpPr>
          <p:nvPr>
            <p:ph type="title"/>
          </p:nvPr>
        </p:nvSpPr>
        <p:spPr/>
        <p:txBody>
          <a:bodyPr/>
          <a:lstStyle/>
          <a:p>
            <a:r>
              <a:rPr lang="fr-FR" dirty="0"/>
              <a:t>Les autres « chez soi » possible</a:t>
            </a:r>
          </a:p>
        </p:txBody>
      </p:sp>
      <p:sp>
        <p:nvSpPr>
          <p:cNvPr id="4" name="Espace réservé de la date 3">
            <a:extLst>
              <a:ext uri="{FF2B5EF4-FFF2-40B4-BE49-F238E27FC236}">
                <a16:creationId xmlns:a16="http://schemas.microsoft.com/office/drawing/2014/main" id="{DA27B53C-8E11-0319-6432-B94B74D5E1E5}"/>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A92F6927-92D5-C208-09BA-B5A012BDE7F3}"/>
              </a:ext>
            </a:extLst>
          </p:cNvPr>
          <p:cNvSpPr>
            <a:spLocks noGrp="1"/>
          </p:cNvSpPr>
          <p:nvPr>
            <p:ph type="sldNum" sz="quarter" idx="12"/>
          </p:nvPr>
        </p:nvSpPr>
        <p:spPr/>
        <p:txBody>
          <a:bodyPr/>
          <a:lstStyle/>
          <a:p>
            <a:fld id="{253D7FCB-E602-134A-BA75-EB600DFA7E86}" type="slidenum">
              <a:rPr lang="fr-FR" smtClean="0"/>
              <a:t>22</a:t>
            </a:fld>
            <a:endParaRPr lang="fr-FR"/>
          </a:p>
        </p:txBody>
      </p:sp>
      <p:sp>
        <p:nvSpPr>
          <p:cNvPr id="6" name="Rectangle 5">
            <a:extLst>
              <a:ext uri="{FF2B5EF4-FFF2-40B4-BE49-F238E27FC236}">
                <a16:creationId xmlns:a16="http://schemas.microsoft.com/office/drawing/2014/main" id="{5E538A6C-8145-659F-3AFE-60415C3397D5}"/>
              </a:ext>
            </a:extLst>
          </p:cNvPr>
          <p:cNvSpPr/>
          <p:nvPr/>
        </p:nvSpPr>
        <p:spPr>
          <a:xfrm>
            <a:off x="167296" y="1318437"/>
            <a:ext cx="1524168" cy="58968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Habitat partagé</a:t>
            </a:r>
          </a:p>
        </p:txBody>
      </p:sp>
      <p:sp>
        <p:nvSpPr>
          <p:cNvPr id="8" name="Espace réservé du numéro de diapositive 1">
            <a:extLst>
              <a:ext uri="{FF2B5EF4-FFF2-40B4-BE49-F238E27FC236}">
                <a16:creationId xmlns:a16="http://schemas.microsoft.com/office/drawing/2014/main" id="{6FF4B43A-9C32-C201-C327-D15197A5BA71}"/>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975" kern="1200">
                <a:solidFill>
                  <a:schemeClr val="accent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350D1-1D13-413C-8182-3E75439BEF48}" type="slidenum">
              <a:rPr lang="fr-FR" smtClean="0"/>
              <a:pPr/>
              <a:t>22</a:t>
            </a:fld>
            <a:endParaRPr lang="fr-FR" dirty="0"/>
          </a:p>
        </p:txBody>
      </p:sp>
      <p:sp>
        <p:nvSpPr>
          <p:cNvPr id="9" name="ZoneTexte 8">
            <a:extLst>
              <a:ext uri="{FF2B5EF4-FFF2-40B4-BE49-F238E27FC236}">
                <a16:creationId xmlns:a16="http://schemas.microsoft.com/office/drawing/2014/main" id="{9FC0AFDE-E0FE-3443-49F7-F44117DF5A1B}"/>
              </a:ext>
            </a:extLst>
          </p:cNvPr>
          <p:cNvSpPr txBox="1"/>
          <p:nvPr/>
        </p:nvSpPr>
        <p:spPr>
          <a:xfrm>
            <a:off x="3605148" y="1506085"/>
            <a:ext cx="6188809" cy="1384995"/>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r-FR" sz="1200" dirty="0"/>
              <a:t>On appelle « habitat regroupé » </a:t>
            </a:r>
            <a:r>
              <a:rPr lang="fr-FR" sz="1200" b="1" dirty="0"/>
              <a:t>de petits ensembles de logements indépendants destinés aux personnes âgées.</a:t>
            </a:r>
            <a:r>
              <a:rPr lang="fr-FR" sz="1200" dirty="0"/>
              <a:t> Ils sont conçus pour répondre aux besoins du vieillissement. Des espaces communs utilisables par tous (lingerie, salle commune que l’on peut réserver pour des fêtes familiales ...) permettent aux habitants de l’immeuble de se rencontrer. Les habitants âgés y trouvent un environnement plus sécurisant et vivant.</a:t>
            </a:r>
          </a:p>
          <a:p>
            <a:pPr algn="just"/>
            <a:r>
              <a:rPr lang="fr-FR" sz="1200" dirty="0"/>
              <a:t>Il n’y a aucun statut juridique à la notion « d’habitat regroupé ». D’ailleurs ce terme est utilisé depuis de nombreuses années (bien avant la loi ELAN).</a:t>
            </a:r>
          </a:p>
        </p:txBody>
      </p:sp>
      <p:pic>
        <p:nvPicPr>
          <p:cNvPr id="10" name="Image 9">
            <a:extLst>
              <a:ext uri="{FF2B5EF4-FFF2-40B4-BE49-F238E27FC236}">
                <a16:creationId xmlns:a16="http://schemas.microsoft.com/office/drawing/2014/main" id="{E68E4B0E-7FE1-557E-5224-EA908B95F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256082">
            <a:off x="2868231" y="1937085"/>
            <a:ext cx="715366" cy="715366"/>
          </a:xfrm>
          <a:prstGeom prst="rect">
            <a:avLst/>
          </a:prstGeom>
        </p:spPr>
      </p:pic>
      <p:pic>
        <p:nvPicPr>
          <p:cNvPr id="11" name="Image 10">
            <a:extLst>
              <a:ext uri="{FF2B5EF4-FFF2-40B4-BE49-F238E27FC236}">
                <a16:creationId xmlns:a16="http://schemas.microsoft.com/office/drawing/2014/main" id="{A9142E4E-B86C-62A6-4B99-4EC585B36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406809">
            <a:off x="2969636" y="3112438"/>
            <a:ext cx="765155" cy="748225"/>
          </a:xfrm>
          <a:prstGeom prst="rect">
            <a:avLst/>
          </a:prstGeom>
        </p:spPr>
      </p:pic>
      <p:pic>
        <p:nvPicPr>
          <p:cNvPr id="12" name="Image 11">
            <a:extLst>
              <a:ext uri="{FF2B5EF4-FFF2-40B4-BE49-F238E27FC236}">
                <a16:creationId xmlns:a16="http://schemas.microsoft.com/office/drawing/2014/main" id="{7296E5BE-516C-0BDA-BFE3-C23E59772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401494">
            <a:off x="3054838" y="4229483"/>
            <a:ext cx="620514" cy="792597"/>
          </a:xfrm>
          <a:prstGeom prst="rect">
            <a:avLst/>
          </a:prstGeom>
        </p:spPr>
      </p:pic>
      <p:sp>
        <p:nvSpPr>
          <p:cNvPr id="13" name="ZoneTexte 12">
            <a:extLst>
              <a:ext uri="{FF2B5EF4-FFF2-40B4-BE49-F238E27FC236}">
                <a16:creationId xmlns:a16="http://schemas.microsoft.com/office/drawing/2014/main" id="{E14877AC-8A65-BCB4-6AF6-25E1BA04E53C}"/>
              </a:ext>
            </a:extLst>
          </p:cNvPr>
          <p:cNvSpPr txBox="1"/>
          <p:nvPr/>
        </p:nvSpPr>
        <p:spPr>
          <a:xfrm>
            <a:off x="3893626" y="4204520"/>
            <a:ext cx="5900331" cy="1015663"/>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fr-FR" sz="1200" b="1" dirty="0"/>
              <a:t>Il existe 2 formes de colocation :</a:t>
            </a:r>
          </a:p>
          <a:p>
            <a:pPr marL="285750" indent="-285750" algn="just">
              <a:buFontTx/>
              <a:buChar char="-"/>
            </a:pPr>
            <a:r>
              <a:rPr lang="fr-FR" sz="1200" b="1" dirty="0"/>
              <a:t>Colocation intergénérationnelle </a:t>
            </a:r>
            <a:r>
              <a:rPr lang="fr-FR" sz="1200" dirty="0"/>
              <a:t>prévue par la Loi Elan avec la mise en place d’un contrat de cohabitation intergénérationnel solidaire – ex sur l’Isère, contactez  </a:t>
            </a:r>
            <a:r>
              <a:rPr lang="fr-FR" sz="1200" dirty="0">
                <a:solidFill>
                  <a:schemeClr val="bg1"/>
                </a:solidFill>
                <a:highlight>
                  <a:srgbClr val="F28F24"/>
                </a:highlight>
              </a:rPr>
              <a:t>DIGI</a:t>
            </a:r>
          </a:p>
          <a:p>
            <a:pPr marL="285750" indent="-285750" algn="just">
              <a:buFontTx/>
              <a:buChar char="-"/>
            </a:pPr>
            <a:r>
              <a:rPr lang="fr-FR" sz="1200" b="1" dirty="0"/>
              <a:t>Colocation séniors </a:t>
            </a:r>
            <a:r>
              <a:rPr lang="fr-FR" sz="1200" dirty="0"/>
              <a:t>qui entre dans le champ de </a:t>
            </a:r>
            <a:r>
              <a:rPr lang="fr-FR" sz="1200" dirty="0">
                <a:solidFill>
                  <a:schemeClr val="bg1"/>
                </a:solidFill>
                <a:highlight>
                  <a:srgbClr val="F28F24"/>
                </a:highlight>
              </a:rPr>
              <a:t>l’Habitat inclusif </a:t>
            </a:r>
            <a:r>
              <a:rPr lang="fr-FR" sz="1200" dirty="0"/>
              <a:t>si un projet de vie sociale et partagée est mis en œuvre.</a:t>
            </a:r>
          </a:p>
        </p:txBody>
      </p:sp>
      <p:sp>
        <p:nvSpPr>
          <p:cNvPr id="14" name="ZoneTexte 13">
            <a:extLst>
              <a:ext uri="{FF2B5EF4-FFF2-40B4-BE49-F238E27FC236}">
                <a16:creationId xmlns:a16="http://schemas.microsoft.com/office/drawing/2014/main" id="{099A5619-3E15-A72C-09B4-46A9262DEFE7}"/>
              </a:ext>
            </a:extLst>
          </p:cNvPr>
          <p:cNvSpPr txBox="1"/>
          <p:nvPr/>
        </p:nvSpPr>
        <p:spPr>
          <a:xfrm>
            <a:off x="3552264" y="5403688"/>
            <a:ext cx="6241693" cy="1015663"/>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r-FR" sz="1200" b="1" i="0" dirty="0">
                <a:solidFill>
                  <a:srgbClr val="000000"/>
                </a:solidFill>
                <a:effectLst/>
              </a:rPr>
              <a:t>Pas de statut juridique particulier</a:t>
            </a:r>
            <a:r>
              <a:rPr lang="fr-FR" sz="1200" b="0" i="0" dirty="0">
                <a:solidFill>
                  <a:srgbClr val="000000"/>
                </a:solidFill>
                <a:effectLst/>
              </a:rPr>
              <a:t>. Les logements répondent aux besoins particuliers de ces différentes générations. Les logements destinés aux personnes âgées sont par exemple équipés de volets électriques, de barres d’appui installées dans la douche…</a:t>
            </a:r>
          </a:p>
          <a:p>
            <a:pPr algn="just"/>
            <a:r>
              <a:rPr lang="fr-FR" sz="1200" b="0" i="0" dirty="0">
                <a:solidFill>
                  <a:srgbClr val="000000"/>
                </a:solidFill>
                <a:effectLst/>
              </a:rPr>
              <a:t>Des espaces communs utilisables par tous (lingerie, salle commune que l’on peut réserver pour une fête de famille…) permettent aux habitants de l’immeuble de se rencontrer.</a:t>
            </a:r>
          </a:p>
        </p:txBody>
      </p:sp>
      <p:pic>
        <p:nvPicPr>
          <p:cNvPr id="15" name="Image 14">
            <a:extLst>
              <a:ext uri="{FF2B5EF4-FFF2-40B4-BE49-F238E27FC236}">
                <a16:creationId xmlns:a16="http://schemas.microsoft.com/office/drawing/2014/main" id="{08EE0F96-2D83-9466-13F4-ED53C835E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3528877">
            <a:off x="2914373" y="5108012"/>
            <a:ext cx="560081" cy="848682"/>
          </a:xfrm>
          <a:prstGeom prst="rect">
            <a:avLst/>
          </a:prstGeom>
        </p:spPr>
      </p:pic>
      <p:sp>
        <p:nvSpPr>
          <p:cNvPr id="16" name="ZoneTexte 15">
            <a:extLst>
              <a:ext uri="{FF2B5EF4-FFF2-40B4-BE49-F238E27FC236}">
                <a16:creationId xmlns:a16="http://schemas.microsoft.com/office/drawing/2014/main" id="{56C8FC68-5AF0-1ADD-3403-DB87C3B92846}"/>
              </a:ext>
            </a:extLst>
          </p:cNvPr>
          <p:cNvSpPr txBox="1"/>
          <p:nvPr/>
        </p:nvSpPr>
        <p:spPr>
          <a:xfrm>
            <a:off x="3867863" y="3032736"/>
            <a:ext cx="5926095" cy="1015663"/>
          </a:xfrm>
          <a:prstGeom prst="rect">
            <a:avLst/>
          </a:prstGeom>
          <a:noFill/>
          <a:ln>
            <a:solidFill>
              <a:schemeClr val="accent2"/>
            </a:solidFill>
            <a:prstDash val="dash"/>
          </a:ln>
        </p:spPr>
        <p:txBody>
          <a:bodyPr wrap="square">
            <a:spAutoFit/>
          </a:bodyPr>
          <a:lstStyle/>
          <a:p>
            <a:pPr algn="just"/>
            <a:r>
              <a:rPr lang="fr-FR" sz="1200" b="0" i="0" dirty="0">
                <a:solidFill>
                  <a:srgbClr val="000000"/>
                </a:solidFill>
                <a:effectLst/>
                <a:latin typeface="open_sansregular"/>
              </a:rPr>
              <a:t>Le béguinage est une forme « d’habitat regroupé » dont la conception architecturale est inspirée des béguinages que l’on trouvait dans le nord de la France et de l’Europe et qui hébergeaient des communautés religieuses. Aujourd’hui il s’agit d’ensembles immobiliers spécialement conçus pour accueillir des habitants âgés. Ce sont souvent de petits </a:t>
            </a:r>
            <a:r>
              <a:rPr lang="fr-FR" sz="1200" b="1" i="0" dirty="0">
                <a:solidFill>
                  <a:srgbClr val="000000"/>
                </a:solidFill>
                <a:effectLst/>
                <a:latin typeface="open_sansregular"/>
              </a:rPr>
              <a:t>ensembles pavillonnaires de type maisonnées en rez-de-chaussée</a:t>
            </a:r>
            <a:r>
              <a:rPr lang="fr-FR" sz="1200" b="0" i="0" dirty="0">
                <a:solidFill>
                  <a:srgbClr val="000000"/>
                </a:solidFill>
                <a:effectLst/>
                <a:latin typeface="open_sansregular"/>
              </a:rPr>
              <a:t>.</a:t>
            </a:r>
            <a:endParaRPr lang="fr-FR" sz="1200" dirty="0"/>
          </a:p>
        </p:txBody>
      </p:sp>
      <p:sp>
        <p:nvSpPr>
          <p:cNvPr id="17" name="ZoneTexte 16">
            <a:extLst>
              <a:ext uri="{FF2B5EF4-FFF2-40B4-BE49-F238E27FC236}">
                <a16:creationId xmlns:a16="http://schemas.microsoft.com/office/drawing/2014/main" id="{0F74D2A8-2008-84C6-0B43-999732F43DF7}"/>
              </a:ext>
            </a:extLst>
          </p:cNvPr>
          <p:cNvSpPr txBox="1"/>
          <p:nvPr/>
        </p:nvSpPr>
        <p:spPr>
          <a:xfrm>
            <a:off x="346228" y="2083795"/>
            <a:ext cx="2470114" cy="369332"/>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Habitats regroupés</a:t>
            </a:r>
          </a:p>
        </p:txBody>
      </p:sp>
      <p:sp>
        <p:nvSpPr>
          <p:cNvPr id="18" name="ZoneTexte 17">
            <a:extLst>
              <a:ext uri="{FF2B5EF4-FFF2-40B4-BE49-F238E27FC236}">
                <a16:creationId xmlns:a16="http://schemas.microsoft.com/office/drawing/2014/main" id="{7E78A4E2-BEEF-A257-46AF-2BCEEAAC2556}"/>
              </a:ext>
            </a:extLst>
          </p:cNvPr>
          <p:cNvSpPr txBox="1"/>
          <p:nvPr/>
        </p:nvSpPr>
        <p:spPr>
          <a:xfrm>
            <a:off x="366450" y="3271809"/>
            <a:ext cx="2470114" cy="369332"/>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Béguinage</a:t>
            </a:r>
          </a:p>
        </p:txBody>
      </p:sp>
      <p:sp>
        <p:nvSpPr>
          <p:cNvPr id="19" name="ZoneTexte 18">
            <a:extLst>
              <a:ext uri="{FF2B5EF4-FFF2-40B4-BE49-F238E27FC236}">
                <a16:creationId xmlns:a16="http://schemas.microsoft.com/office/drawing/2014/main" id="{D34E2194-1EA0-F29B-636D-E511E7030BBB}"/>
              </a:ext>
            </a:extLst>
          </p:cNvPr>
          <p:cNvSpPr txBox="1"/>
          <p:nvPr/>
        </p:nvSpPr>
        <p:spPr>
          <a:xfrm>
            <a:off x="366449" y="4995869"/>
            <a:ext cx="2470114" cy="923330"/>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Habitats intergénérationnels – projet partagé</a:t>
            </a:r>
          </a:p>
        </p:txBody>
      </p:sp>
      <p:sp>
        <p:nvSpPr>
          <p:cNvPr id="20" name="ZoneTexte 19">
            <a:extLst>
              <a:ext uri="{FF2B5EF4-FFF2-40B4-BE49-F238E27FC236}">
                <a16:creationId xmlns:a16="http://schemas.microsoft.com/office/drawing/2014/main" id="{7970D494-A5C5-AF57-EE46-D83B3E245C05}"/>
              </a:ext>
            </a:extLst>
          </p:cNvPr>
          <p:cNvSpPr txBox="1"/>
          <p:nvPr/>
        </p:nvSpPr>
        <p:spPr>
          <a:xfrm>
            <a:off x="366450" y="4369489"/>
            <a:ext cx="2470114" cy="369332"/>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Colocation</a:t>
            </a:r>
          </a:p>
        </p:txBody>
      </p:sp>
      <p:sp>
        <p:nvSpPr>
          <p:cNvPr id="21" name="ZoneTexte 20">
            <a:extLst>
              <a:ext uri="{FF2B5EF4-FFF2-40B4-BE49-F238E27FC236}">
                <a16:creationId xmlns:a16="http://schemas.microsoft.com/office/drawing/2014/main" id="{C98ABBC3-6AE4-A437-995C-5AA394E76922}"/>
              </a:ext>
            </a:extLst>
          </p:cNvPr>
          <p:cNvSpPr txBox="1"/>
          <p:nvPr/>
        </p:nvSpPr>
        <p:spPr>
          <a:xfrm>
            <a:off x="5416895" y="6526430"/>
            <a:ext cx="1043876" cy="215444"/>
          </a:xfrm>
          <a:prstGeom prst="rect">
            <a:avLst/>
          </a:prstGeom>
          <a:noFill/>
        </p:spPr>
        <p:txBody>
          <a:bodyPr wrap="none" rtlCol="0">
            <a:spAutoFit/>
          </a:bodyPr>
          <a:lstStyle/>
          <a:p>
            <a:r>
              <a:rPr lang="fr-FR" sz="800" dirty="0"/>
              <a:t>Source : VAA Conseil</a:t>
            </a:r>
          </a:p>
        </p:txBody>
      </p:sp>
    </p:spTree>
    <p:extLst>
      <p:ext uri="{BB962C8B-B14F-4D97-AF65-F5344CB8AC3E}">
        <p14:creationId xmlns:p14="http://schemas.microsoft.com/office/powerpoint/2010/main" val="322875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291DDF-2180-C1FE-E320-8FA0F022C0A0}"/>
              </a:ext>
            </a:extLst>
          </p:cNvPr>
          <p:cNvSpPr>
            <a:spLocks noGrp="1"/>
          </p:cNvSpPr>
          <p:nvPr>
            <p:ph type="title"/>
          </p:nvPr>
        </p:nvSpPr>
        <p:spPr/>
        <p:txBody>
          <a:bodyPr/>
          <a:lstStyle/>
          <a:p>
            <a:r>
              <a:rPr lang="fr-FR" dirty="0"/>
              <a:t>Les autres « chez soi » possible</a:t>
            </a:r>
          </a:p>
        </p:txBody>
      </p:sp>
      <p:sp>
        <p:nvSpPr>
          <p:cNvPr id="4" name="Espace réservé de la date 3">
            <a:extLst>
              <a:ext uri="{FF2B5EF4-FFF2-40B4-BE49-F238E27FC236}">
                <a16:creationId xmlns:a16="http://schemas.microsoft.com/office/drawing/2014/main" id="{DA27B53C-8E11-0319-6432-B94B74D5E1E5}"/>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A92F6927-92D5-C208-09BA-B5A012BDE7F3}"/>
              </a:ext>
            </a:extLst>
          </p:cNvPr>
          <p:cNvSpPr>
            <a:spLocks noGrp="1"/>
          </p:cNvSpPr>
          <p:nvPr>
            <p:ph type="sldNum" sz="quarter" idx="12"/>
          </p:nvPr>
        </p:nvSpPr>
        <p:spPr/>
        <p:txBody>
          <a:bodyPr/>
          <a:lstStyle/>
          <a:p>
            <a:fld id="{253D7FCB-E602-134A-BA75-EB600DFA7E86}" type="slidenum">
              <a:rPr lang="fr-FR" smtClean="0"/>
              <a:t>23</a:t>
            </a:fld>
            <a:endParaRPr lang="fr-FR"/>
          </a:p>
        </p:txBody>
      </p:sp>
      <p:sp>
        <p:nvSpPr>
          <p:cNvPr id="6" name="Rectangle 5">
            <a:extLst>
              <a:ext uri="{FF2B5EF4-FFF2-40B4-BE49-F238E27FC236}">
                <a16:creationId xmlns:a16="http://schemas.microsoft.com/office/drawing/2014/main" id="{5E538A6C-8145-659F-3AFE-60415C3397D5}"/>
              </a:ext>
            </a:extLst>
          </p:cNvPr>
          <p:cNvSpPr/>
          <p:nvPr/>
        </p:nvSpPr>
        <p:spPr>
          <a:xfrm>
            <a:off x="167296" y="1318437"/>
            <a:ext cx="1524168" cy="58968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Résidence</a:t>
            </a:r>
          </a:p>
        </p:txBody>
      </p:sp>
      <p:sp>
        <p:nvSpPr>
          <p:cNvPr id="8" name="Espace réservé du numéro de diapositive 1">
            <a:extLst>
              <a:ext uri="{FF2B5EF4-FFF2-40B4-BE49-F238E27FC236}">
                <a16:creationId xmlns:a16="http://schemas.microsoft.com/office/drawing/2014/main" id="{6FF4B43A-9C32-C201-C327-D15197A5BA71}"/>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975" kern="1200">
                <a:solidFill>
                  <a:schemeClr val="accent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350D1-1D13-413C-8182-3E75439BEF48}" type="slidenum">
              <a:rPr lang="fr-FR" smtClean="0"/>
              <a:pPr/>
              <a:t>23</a:t>
            </a:fld>
            <a:endParaRPr lang="fr-FR" dirty="0"/>
          </a:p>
        </p:txBody>
      </p:sp>
      <p:sp>
        <p:nvSpPr>
          <p:cNvPr id="9" name="ZoneTexte 8">
            <a:extLst>
              <a:ext uri="{FF2B5EF4-FFF2-40B4-BE49-F238E27FC236}">
                <a16:creationId xmlns:a16="http://schemas.microsoft.com/office/drawing/2014/main" id="{9FC0AFDE-E0FE-3443-49F7-F44117DF5A1B}"/>
              </a:ext>
            </a:extLst>
          </p:cNvPr>
          <p:cNvSpPr txBox="1"/>
          <p:nvPr/>
        </p:nvSpPr>
        <p:spPr>
          <a:xfrm>
            <a:off x="2913763" y="1515506"/>
            <a:ext cx="6931934" cy="2608343"/>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07000"/>
              </a:lnSpc>
              <a:spcAft>
                <a:spcPts val="800"/>
              </a:spcAft>
            </a:pPr>
            <a:r>
              <a:rPr lang="fr-FR" sz="1200" dirty="0">
                <a:effectLst/>
              </a:rPr>
              <a:t>Créée par la loi d’adaptation de la société au vieillissement du 28 décembre 2015, en remplacement des logements-foyers. Il s’agit d’un ensemble de logements pour les personnes âgées associé à des services collectifs. Les résidences autonomie sont composées d’appartements privatifs et d’espaces communs partagés par les résidents (salle d’animation, salle de restaurant…).</a:t>
            </a:r>
          </a:p>
          <a:p>
            <a:pPr algn="just"/>
            <a:r>
              <a:rPr lang="fr-FR" sz="1200" dirty="0">
                <a:solidFill>
                  <a:srgbClr val="000000"/>
                </a:solidFill>
                <a:effectLst/>
                <a:ea typeface="Times New Roman" panose="02020603050405020304" pitchFamily="18" charset="0"/>
              </a:rPr>
              <a:t>La résidence autonomie est un établissement social qui doit être obligatoirement autorisé par le conseil départemental. Elle doit :</a:t>
            </a:r>
          </a:p>
          <a:p>
            <a:pPr marL="342900" lvl="0" indent="-342900" algn="just">
              <a:spcAft>
                <a:spcPts val="800"/>
              </a:spcAft>
              <a:buFont typeface="Calibri" panose="020F0502020204030204" pitchFamily="34" charset="0"/>
              <a:buChar char="-"/>
            </a:pPr>
            <a:r>
              <a:rPr lang="fr-FR" sz="1200" dirty="0">
                <a:effectLst/>
                <a:ea typeface="Calibri" panose="020F0502020204030204" pitchFamily="34" charset="0"/>
                <a:cs typeface="Times New Roman" panose="02020603050405020304" pitchFamily="18" charset="0"/>
              </a:rPr>
              <a:t>Maintenir un nombre de personnes âgées dépendantes accueillies ne dépassant pas 15% de GIR 1 à 3 et 10% de GIR 1 et 2 par rapport à la capacité totale autorisée ;</a:t>
            </a:r>
          </a:p>
          <a:p>
            <a:pPr marL="342900" lvl="0" indent="-342900" algn="just">
              <a:lnSpc>
                <a:spcPct val="107000"/>
              </a:lnSpc>
              <a:buFont typeface="Calibri" panose="020F0502020204030204" pitchFamily="34" charset="0"/>
              <a:buChar char="-"/>
            </a:pPr>
            <a:r>
              <a:rPr lang="fr-FR" sz="1200" dirty="0">
                <a:effectLst/>
                <a:ea typeface="Calibri" panose="020F0502020204030204" pitchFamily="34" charset="0"/>
                <a:cs typeface="Times New Roman" panose="02020603050405020304" pitchFamily="18" charset="0"/>
              </a:rPr>
              <a:t>Apporter une réponse sociale au travers de sa mission de prévention de la perte d’autonomie et des différents outils de la loi 2002-2 qu’elle utilise (notamment le projet personnalisé) ;</a:t>
            </a:r>
            <a:endParaRPr lang="fr-FR" sz="1200" dirty="0">
              <a:effectLst/>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Font typeface="Calibri" panose="020F0502020204030204" pitchFamily="34" charset="0"/>
              <a:buChar char="-"/>
            </a:pPr>
            <a:r>
              <a:rPr lang="fr-FR" sz="1200" dirty="0">
                <a:effectLst/>
                <a:ea typeface="Calibri" panose="020F0502020204030204" pitchFamily="34" charset="0"/>
                <a:cs typeface="Times New Roman" panose="02020603050405020304" pitchFamily="18" charset="0"/>
              </a:rPr>
              <a:t>Proposer d’ici le 1</a:t>
            </a:r>
            <a:r>
              <a:rPr lang="fr-FR" sz="1200" baseline="30000" dirty="0">
                <a:effectLst/>
                <a:ea typeface="Calibri" panose="020F0502020204030204" pitchFamily="34" charset="0"/>
                <a:cs typeface="Times New Roman" panose="02020603050405020304" pitchFamily="18" charset="0"/>
              </a:rPr>
              <a:t>er</a:t>
            </a:r>
            <a:r>
              <a:rPr lang="fr-FR" sz="1200" dirty="0">
                <a:effectLst/>
                <a:ea typeface="Calibri" panose="020F0502020204030204" pitchFamily="34" charset="0"/>
                <a:cs typeface="Times New Roman" panose="02020603050405020304" pitchFamily="18" charset="0"/>
              </a:rPr>
              <a:t> janvier 2021 un ensemble de prestations de base définies dans le décret du 27 mai 2016 </a:t>
            </a:r>
          </a:p>
        </p:txBody>
      </p:sp>
      <p:pic>
        <p:nvPicPr>
          <p:cNvPr id="11" name="Image 10">
            <a:extLst>
              <a:ext uri="{FF2B5EF4-FFF2-40B4-BE49-F238E27FC236}">
                <a16:creationId xmlns:a16="http://schemas.microsoft.com/office/drawing/2014/main" id="{A9142E4E-B86C-62A6-4B99-4EC585B36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0942" flipH="1">
            <a:off x="1038242" y="4204778"/>
            <a:ext cx="765155" cy="748225"/>
          </a:xfrm>
          <a:prstGeom prst="rect">
            <a:avLst/>
          </a:prstGeom>
        </p:spPr>
      </p:pic>
      <p:sp>
        <p:nvSpPr>
          <p:cNvPr id="16" name="ZoneTexte 15">
            <a:extLst>
              <a:ext uri="{FF2B5EF4-FFF2-40B4-BE49-F238E27FC236}">
                <a16:creationId xmlns:a16="http://schemas.microsoft.com/office/drawing/2014/main" id="{56C8FC68-5AF0-1ADD-3403-DB87C3B92846}"/>
              </a:ext>
            </a:extLst>
          </p:cNvPr>
          <p:cNvSpPr txBox="1"/>
          <p:nvPr/>
        </p:nvSpPr>
        <p:spPr>
          <a:xfrm>
            <a:off x="2031968" y="4230588"/>
            <a:ext cx="7813729" cy="2308324"/>
          </a:xfrm>
          <a:prstGeom prst="rect">
            <a:avLst/>
          </a:prstGeom>
          <a:noFill/>
          <a:ln>
            <a:solidFill>
              <a:schemeClr val="accent2"/>
            </a:solidFill>
            <a:prstDash val="dash"/>
          </a:ln>
        </p:spPr>
        <p:txBody>
          <a:bodyPr wrap="square">
            <a:spAutoFit/>
          </a:bodyPr>
          <a:lstStyle/>
          <a:p>
            <a:pPr algn="just"/>
            <a:r>
              <a:rPr lang="fr-FR" sz="1200" dirty="0">
                <a:solidFill>
                  <a:srgbClr val="000000"/>
                </a:solidFill>
                <a:effectLst/>
                <a:ea typeface="Times New Roman" panose="02020603050405020304" pitchFamily="18" charset="0"/>
              </a:rPr>
              <a:t>La résidence services se définit ainsi comme un ensemble d'habitations constitué de logements autonomes permettant à ses occupants, pour la plupart des personnes âgées, de bénéficier de services spécifiques non individualisables limitativement par décret, </a:t>
            </a:r>
            <a:r>
              <a:rPr lang="fr-FR" sz="1200" dirty="0">
                <a:effectLst/>
              </a:rPr>
              <a:t>et les services « à la carte » individualisables</a:t>
            </a:r>
            <a:endParaRPr lang="fr-FR" sz="1200" dirty="0">
              <a:solidFill>
                <a:srgbClr val="000000"/>
              </a:solidFill>
              <a:effectLst/>
              <a:ea typeface="Times New Roman" panose="02020603050405020304" pitchFamily="18" charset="0"/>
            </a:endParaRPr>
          </a:p>
          <a:p>
            <a:pPr algn="just"/>
            <a:r>
              <a:rPr lang="fr-FR" sz="1200" dirty="0">
                <a:solidFill>
                  <a:srgbClr val="000000"/>
                </a:solidFill>
                <a:effectLst/>
                <a:ea typeface="Times New Roman" panose="02020603050405020304" pitchFamily="18" charset="0"/>
              </a:rPr>
              <a:t>Depuis le début des années 2000, l’offre se développe considérablement en visant plutôt une clientèle issue des classes moyennes et en privilégiant la location plutôt que l’achat. </a:t>
            </a:r>
          </a:p>
          <a:p>
            <a:pPr algn="just"/>
            <a:r>
              <a:rPr lang="fr-FR" sz="1200" b="1" u="none" strike="noStrike" baseline="0" dirty="0"/>
              <a:t>6 critères de services :</a:t>
            </a:r>
          </a:p>
          <a:p>
            <a:pPr marL="171450" indent="-171450" algn="just">
              <a:buFontTx/>
              <a:buChar char="-"/>
            </a:pPr>
            <a:r>
              <a:rPr lang="fr-FR" sz="1200" b="0" u="none" strike="noStrike" baseline="0" dirty="0"/>
              <a:t>Les résidents ont un accès à un service de blanchisserie du linge plat et du linge personnel</a:t>
            </a:r>
          </a:p>
          <a:p>
            <a:pPr marL="171450" indent="-171450" algn="just">
              <a:buFontTx/>
              <a:buChar char="-"/>
            </a:pPr>
            <a:r>
              <a:rPr lang="fr-FR" sz="1200" b="0" u="none" strike="noStrike" baseline="0" dirty="0"/>
              <a:t>Un entretien ménager du logement du résident est proposé 5 jours sur 7 au moins</a:t>
            </a:r>
          </a:p>
          <a:p>
            <a:pPr marL="171450" indent="-171450" algn="just">
              <a:buFontTx/>
              <a:buChar char="-"/>
            </a:pPr>
            <a:r>
              <a:rPr lang="fr-FR" sz="1200" b="0" u="none" strike="noStrike" baseline="0" dirty="0"/>
              <a:t>L’offre comprend un service de restauration en salle et un service de livraison à domicile</a:t>
            </a:r>
          </a:p>
          <a:p>
            <a:pPr marL="171450" indent="-171450" algn="just">
              <a:buFontTx/>
              <a:buChar char="-"/>
            </a:pPr>
            <a:r>
              <a:rPr lang="fr-FR" sz="1200" b="0" u="none" strike="noStrike" baseline="0" dirty="0"/>
              <a:t>La résidence emploie au moins 6 personnes et respecte un ratio minimal d’un salarié(1ETP) pour 12 résidents</a:t>
            </a:r>
          </a:p>
          <a:p>
            <a:pPr marL="171450" indent="-171450" algn="just">
              <a:buFontTx/>
              <a:buChar char="-"/>
            </a:pPr>
            <a:r>
              <a:rPr lang="fr-FR" sz="1200" b="0" u="none" strike="noStrike" baseline="0" dirty="0"/>
              <a:t>Une présence sur site est assurée 24h/24 et 7j/7</a:t>
            </a:r>
          </a:p>
          <a:p>
            <a:pPr marL="171450" indent="-171450" algn="just">
              <a:buFontTx/>
              <a:buChar char="-"/>
            </a:pPr>
            <a:r>
              <a:rPr lang="fr-FR" sz="1200" b="0" u="none" strike="noStrike" baseline="0" dirty="0"/>
              <a:t>Un accueil est disponible 6j/7 au moins avec 7h de présence quotidienne au minimum</a:t>
            </a:r>
            <a:endParaRPr lang="fr-FR" sz="1200" dirty="0">
              <a:solidFill>
                <a:srgbClr val="000000"/>
              </a:solidFill>
              <a:effectLst/>
              <a:ea typeface="Times New Roman" panose="02020603050405020304" pitchFamily="18" charset="0"/>
            </a:endParaRPr>
          </a:p>
        </p:txBody>
      </p:sp>
      <p:sp>
        <p:nvSpPr>
          <p:cNvPr id="17" name="ZoneTexte 16">
            <a:extLst>
              <a:ext uri="{FF2B5EF4-FFF2-40B4-BE49-F238E27FC236}">
                <a16:creationId xmlns:a16="http://schemas.microsoft.com/office/drawing/2014/main" id="{0F74D2A8-2008-84C6-0B43-999732F43DF7}"/>
              </a:ext>
            </a:extLst>
          </p:cNvPr>
          <p:cNvSpPr txBox="1"/>
          <p:nvPr/>
        </p:nvSpPr>
        <p:spPr>
          <a:xfrm>
            <a:off x="346228" y="2083795"/>
            <a:ext cx="2470114" cy="369332"/>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Résidence Autonomie</a:t>
            </a:r>
          </a:p>
        </p:txBody>
      </p:sp>
      <p:sp>
        <p:nvSpPr>
          <p:cNvPr id="18" name="ZoneTexte 17">
            <a:extLst>
              <a:ext uri="{FF2B5EF4-FFF2-40B4-BE49-F238E27FC236}">
                <a16:creationId xmlns:a16="http://schemas.microsoft.com/office/drawing/2014/main" id="{7E78A4E2-BEEF-A257-46AF-2BCEEAAC2556}"/>
              </a:ext>
            </a:extLst>
          </p:cNvPr>
          <p:cNvSpPr txBox="1"/>
          <p:nvPr/>
        </p:nvSpPr>
        <p:spPr>
          <a:xfrm>
            <a:off x="185762" y="3807887"/>
            <a:ext cx="2470114" cy="369332"/>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Résidence senior</a:t>
            </a:r>
          </a:p>
        </p:txBody>
      </p:sp>
      <p:sp>
        <p:nvSpPr>
          <p:cNvPr id="21" name="ZoneTexte 20">
            <a:extLst>
              <a:ext uri="{FF2B5EF4-FFF2-40B4-BE49-F238E27FC236}">
                <a16:creationId xmlns:a16="http://schemas.microsoft.com/office/drawing/2014/main" id="{C98ABBC3-6AE4-A437-995C-5AA394E76922}"/>
              </a:ext>
            </a:extLst>
          </p:cNvPr>
          <p:cNvSpPr txBox="1"/>
          <p:nvPr/>
        </p:nvSpPr>
        <p:spPr>
          <a:xfrm>
            <a:off x="5416895" y="6526430"/>
            <a:ext cx="1043876" cy="215444"/>
          </a:xfrm>
          <a:prstGeom prst="rect">
            <a:avLst/>
          </a:prstGeom>
          <a:noFill/>
        </p:spPr>
        <p:txBody>
          <a:bodyPr wrap="none" rtlCol="0">
            <a:spAutoFit/>
          </a:bodyPr>
          <a:lstStyle/>
          <a:p>
            <a:r>
              <a:rPr lang="fr-FR" sz="800" dirty="0"/>
              <a:t>Source : VAA Conseil</a:t>
            </a:r>
          </a:p>
        </p:txBody>
      </p:sp>
      <p:pic>
        <p:nvPicPr>
          <p:cNvPr id="3" name="Image 2">
            <a:extLst>
              <a:ext uri="{FF2B5EF4-FFF2-40B4-BE49-F238E27FC236}">
                <a16:creationId xmlns:a16="http://schemas.microsoft.com/office/drawing/2014/main" id="{6B21C8BC-C9CD-BB30-1F61-5A1DEDB985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0942" flipH="1">
            <a:off x="1981301" y="2445642"/>
            <a:ext cx="765155" cy="748225"/>
          </a:xfrm>
          <a:prstGeom prst="rect">
            <a:avLst/>
          </a:prstGeom>
        </p:spPr>
      </p:pic>
    </p:spTree>
    <p:extLst>
      <p:ext uri="{BB962C8B-B14F-4D97-AF65-F5344CB8AC3E}">
        <p14:creationId xmlns:p14="http://schemas.microsoft.com/office/powerpoint/2010/main" val="2773908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291DDF-2180-C1FE-E320-8FA0F022C0A0}"/>
              </a:ext>
            </a:extLst>
          </p:cNvPr>
          <p:cNvSpPr>
            <a:spLocks noGrp="1"/>
          </p:cNvSpPr>
          <p:nvPr>
            <p:ph type="title"/>
          </p:nvPr>
        </p:nvSpPr>
        <p:spPr/>
        <p:txBody>
          <a:bodyPr/>
          <a:lstStyle/>
          <a:p>
            <a:r>
              <a:rPr lang="fr-FR" dirty="0"/>
              <a:t>Les autres « chez soi » possible</a:t>
            </a:r>
          </a:p>
        </p:txBody>
      </p:sp>
      <p:sp>
        <p:nvSpPr>
          <p:cNvPr id="4" name="Espace réservé de la date 3">
            <a:extLst>
              <a:ext uri="{FF2B5EF4-FFF2-40B4-BE49-F238E27FC236}">
                <a16:creationId xmlns:a16="http://schemas.microsoft.com/office/drawing/2014/main" id="{DA27B53C-8E11-0319-6432-B94B74D5E1E5}"/>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A92F6927-92D5-C208-09BA-B5A012BDE7F3}"/>
              </a:ext>
            </a:extLst>
          </p:cNvPr>
          <p:cNvSpPr>
            <a:spLocks noGrp="1"/>
          </p:cNvSpPr>
          <p:nvPr>
            <p:ph type="sldNum" sz="quarter" idx="12"/>
          </p:nvPr>
        </p:nvSpPr>
        <p:spPr/>
        <p:txBody>
          <a:bodyPr/>
          <a:lstStyle/>
          <a:p>
            <a:fld id="{253D7FCB-E602-134A-BA75-EB600DFA7E86}" type="slidenum">
              <a:rPr lang="fr-FR" smtClean="0"/>
              <a:t>24</a:t>
            </a:fld>
            <a:endParaRPr lang="fr-FR"/>
          </a:p>
        </p:txBody>
      </p:sp>
      <p:sp>
        <p:nvSpPr>
          <p:cNvPr id="6" name="Rectangle 5">
            <a:extLst>
              <a:ext uri="{FF2B5EF4-FFF2-40B4-BE49-F238E27FC236}">
                <a16:creationId xmlns:a16="http://schemas.microsoft.com/office/drawing/2014/main" id="{5E538A6C-8145-659F-3AFE-60415C3397D5}"/>
              </a:ext>
            </a:extLst>
          </p:cNvPr>
          <p:cNvSpPr/>
          <p:nvPr/>
        </p:nvSpPr>
        <p:spPr>
          <a:xfrm>
            <a:off x="167296" y="1318437"/>
            <a:ext cx="1524168" cy="58968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Accueil familial et EHPAD</a:t>
            </a:r>
          </a:p>
        </p:txBody>
      </p:sp>
      <p:sp>
        <p:nvSpPr>
          <p:cNvPr id="8" name="Espace réservé du numéro de diapositive 1">
            <a:extLst>
              <a:ext uri="{FF2B5EF4-FFF2-40B4-BE49-F238E27FC236}">
                <a16:creationId xmlns:a16="http://schemas.microsoft.com/office/drawing/2014/main" id="{6FF4B43A-9C32-C201-C327-D15197A5BA71}"/>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975" kern="1200">
                <a:solidFill>
                  <a:schemeClr val="accent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350D1-1D13-413C-8182-3E75439BEF48}" type="slidenum">
              <a:rPr lang="fr-FR" smtClean="0"/>
              <a:pPr/>
              <a:t>24</a:t>
            </a:fld>
            <a:endParaRPr lang="fr-FR" dirty="0"/>
          </a:p>
        </p:txBody>
      </p:sp>
      <p:sp>
        <p:nvSpPr>
          <p:cNvPr id="9" name="ZoneTexte 8">
            <a:extLst>
              <a:ext uri="{FF2B5EF4-FFF2-40B4-BE49-F238E27FC236}">
                <a16:creationId xmlns:a16="http://schemas.microsoft.com/office/drawing/2014/main" id="{9FC0AFDE-E0FE-3443-49F7-F44117DF5A1B}"/>
              </a:ext>
            </a:extLst>
          </p:cNvPr>
          <p:cNvSpPr txBox="1"/>
          <p:nvPr/>
        </p:nvSpPr>
        <p:spPr>
          <a:xfrm>
            <a:off x="3053248" y="1391298"/>
            <a:ext cx="6685456" cy="2123658"/>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wrap="square">
            <a:spAutoFit/>
          </a:bodyPr>
          <a:lstStyle/>
          <a:p>
            <a:r>
              <a:rPr lang="fr-FR" sz="1200" dirty="0"/>
              <a:t>L'accueillant familial (une personne seule ou un couple) héberge à son domicile une personne âgée ou un adulte handicapé. En échange, la personne hébergée rémunère l'accueillant familial. Elle peut obtenir des aides financières, sous certaines conditions. </a:t>
            </a:r>
          </a:p>
          <a:p>
            <a:endParaRPr lang="fr-FR" sz="1200" dirty="0"/>
          </a:p>
          <a:p>
            <a:r>
              <a:rPr lang="fr-FR" sz="1200" dirty="0"/>
              <a:t>L'accueillant familial doit avoir reçu un </a:t>
            </a:r>
            <a:r>
              <a:rPr lang="fr-FR" sz="1200" dirty="0">
                <a:hlinkClick r:id="rId2"/>
              </a:rPr>
              <a:t>agrément</a:t>
            </a:r>
            <a:r>
              <a:rPr lang="fr-FR" sz="1200" dirty="0"/>
              <a:t> délivré par les services du département. Ces services organisent le contrôle de l'accueillant et le suivi de la personne hébergée.</a:t>
            </a:r>
          </a:p>
          <a:p>
            <a:r>
              <a:rPr lang="fr-FR" sz="1200" dirty="0"/>
              <a:t>L'accueil familial peut être temporaire ou par séquences, ou à temps partiel ou complet, ou permanent.</a:t>
            </a:r>
          </a:p>
          <a:p>
            <a:endParaRPr lang="fr-FR" sz="1200" dirty="0"/>
          </a:p>
          <a:p>
            <a:r>
              <a:rPr lang="fr-FR" sz="1200" dirty="0"/>
              <a:t>L'accueillant familial et la personne hébergée ne doivent pas avoir de lien de parenté. La personne hébergée doit être valide, ou avoir une perte d'autonomie compatible avec l'accueil familial, c'est-à-dire ne pas être lourdement dépendante (par exemple : ne pas avoir besoin de soins constants).</a:t>
            </a:r>
          </a:p>
        </p:txBody>
      </p:sp>
      <p:pic>
        <p:nvPicPr>
          <p:cNvPr id="11" name="Image 10">
            <a:extLst>
              <a:ext uri="{FF2B5EF4-FFF2-40B4-BE49-F238E27FC236}">
                <a16:creationId xmlns:a16="http://schemas.microsoft.com/office/drawing/2014/main" id="{A9142E4E-B86C-62A6-4B99-4EC585B36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30942" flipH="1">
            <a:off x="1038242" y="4204778"/>
            <a:ext cx="765155" cy="748225"/>
          </a:xfrm>
          <a:prstGeom prst="rect">
            <a:avLst/>
          </a:prstGeom>
        </p:spPr>
      </p:pic>
      <p:sp>
        <p:nvSpPr>
          <p:cNvPr id="16" name="ZoneTexte 15">
            <a:extLst>
              <a:ext uri="{FF2B5EF4-FFF2-40B4-BE49-F238E27FC236}">
                <a16:creationId xmlns:a16="http://schemas.microsoft.com/office/drawing/2014/main" id="{56C8FC68-5AF0-1ADD-3403-DB87C3B92846}"/>
              </a:ext>
            </a:extLst>
          </p:cNvPr>
          <p:cNvSpPr txBox="1"/>
          <p:nvPr/>
        </p:nvSpPr>
        <p:spPr>
          <a:xfrm>
            <a:off x="2085870" y="4325025"/>
            <a:ext cx="7813729" cy="1938992"/>
          </a:xfrm>
          <a:prstGeom prst="rect">
            <a:avLst/>
          </a:prstGeom>
          <a:noFill/>
          <a:ln>
            <a:solidFill>
              <a:schemeClr val="accent2"/>
            </a:solidFill>
            <a:prstDash val="dash"/>
          </a:ln>
        </p:spPr>
        <p:txBody>
          <a:bodyPr wrap="square">
            <a:spAutoFit/>
          </a:bodyPr>
          <a:lstStyle/>
          <a:p>
            <a:pPr algn="just"/>
            <a:r>
              <a:rPr lang="fr-FR" sz="1200" dirty="0"/>
              <a:t>Les EHPAD (établissements d’hébergement pour personnes âgées dépendantes) sont des maisons de retraite médicalisées qui proposent un accueil en chambre. Ils s’adressent à des personnes généralement âgées de plus de 60 ans qui ont besoin d’aide et de soins au quotidien.</a:t>
            </a:r>
          </a:p>
          <a:p>
            <a:r>
              <a:rPr lang="fr-FR" sz="1200" dirty="0"/>
              <a:t>Les EHPAD accueillent en moyenne entre 50 et 120 résidents.</a:t>
            </a:r>
          </a:p>
          <a:p>
            <a:r>
              <a:rPr lang="fr-FR" sz="1200" dirty="0"/>
              <a:t>L’accompagnement est global en EHPAD. Les résidents et leurs proches sont déchargés de toute l’intendance quotidienne. Les EHPAD proposent :</a:t>
            </a:r>
          </a:p>
          <a:p>
            <a:pPr>
              <a:buFont typeface="Arial" panose="020B0604020202020204" pitchFamily="34" charset="0"/>
              <a:buChar char="•"/>
            </a:pPr>
            <a:r>
              <a:rPr lang="fr-FR" sz="1200" dirty="0"/>
              <a:t>des prestations hôtelières,</a:t>
            </a:r>
          </a:p>
          <a:p>
            <a:pPr>
              <a:buFont typeface="Arial" panose="020B0604020202020204" pitchFamily="34" charset="0"/>
              <a:buChar char="•"/>
            </a:pPr>
            <a:r>
              <a:rPr lang="fr-FR" sz="1200" dirty="0"/>
              <a:t>des animations et des activités,</a:t>
            </a:r>
          </a:p>
          <a:p>
            <a:pPr>
              <a:buFont typeface="Arial" panose="020B0604020202020204" pitchFamily="34" charset="0"/>
              <a:buChar char="•"/>
            </a:pPr>
            <a:r>
              <a:rPr lang="fr-FR" sz="1200" dirty="0"/>
              <a:t>un accompagnement de la perte d'autonomie,</a:t>
            </a:r>
          </a:p>
          <a:p>
            <a:pPr>
              <a:buFont typeface="Arial" panose="020B0604020202020204" pitchFamily="34" charset="0"/>
              <a:buChar char="•"/>
            </a:pPr>
            <a:r>
              <a:rPr lang="fr-FR" sz="1200" dirty="0"/>
              <a:t>et une prise en charge des soins médicaux et paramédicaux au quotidien.</a:t>
            </a:r>
          </a:p>
        </p:txBody>
      </p:sp>
      <p:sp>
        <p:nvSpPr>
          <p:cNvPr id="17" name="ZoneTexte 16">
            <a:extLst>
              <a:ext uri="{FF2B5EF4-FFF2-40B4-BE49-F238E27FC236}">
                <a16:creationId xmlns:a16="http://schemas.microsoft.com/office/drawing/2014/main" id="{0F74D2A8-2008-84C6-0B43-999732F43DF7}"/>
              </a:ext>
            </a:extLst>
          </p:cNvPr>
          <p:cNvSpPr txBox="1"/>
          <p:nvPr/>
        </p:nvSpPr>
        <p:spPr>
          <a:xfrm>
            <a:off x="346228" y="2083795"/>
            <a:ext cx="2470114" cy="369332"/>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Accueil Familial</a:t>
            </a:r>
          </a:p>
        </p:txBody>
      </p:sp>
      <p:sp>
        <p:nvSpPr>
          <p:cNvPr id="18" name="ZoneTexte 17">
            <a:extLst>
              <a:ext uri="{FF2B5EF4-FFF2-40B4-BE49-F238E27FC236}">
                <a16:creationId xmlns:a16="http://schemas.microsoft.com/office/drawing/2014/main" id="{7E78A4E2-BEEF-A257-46AF-2BCEEAAC2556}"/>
              </a:ext>
            </a:extLst>
          </p:cNvPr>
          <p:cNvSpPr txBox="1"/>
          <p:nvPr/>
        </p:nvSpPr>
        <p:spPr>
          <a:xfrm>
            <a:off x="185762" y="3807887"/>
            <a:ext cx="2470114" cy="369332"/>
          </a:xfrm>
          <a:prstGeom prst="rect">
            <a:avLst/>
          </a:prstGeom>
          <a:noFill/>
          <a:ln w="28575">
            <a:solidFill>
              <a:schemeClr val="accent2">
                <a:lumMod val="75000"/>
              </a:schemeClr>
            </a:solidFill>
            <a:prstDash val="dash"/>
          </a:ln>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fr-FR" dirty="0">
                <a:solidFill>
                  <a:schemeClr val="accent2"/>
                </a:solidFill>
              </a:rPr>
              <a:t>EHPAD</a:t>
            </a:r>
          </a:p>
        </p:txBody>
      </p:sp>
      <p:sp>
        <p:nvSpPr>
          <p:cNvPr id="21" name="ZoneTexte 20">
            <a:extLst>
              <a:ext uri="{FF2B5EF4-FFF2-40B4-BE49-F238E27FC236}">
                <a16:creationId xmlns:a16="http://schemas.microsoft.com/office/drawing/2014/main" id="{C98ABBC3-6AE4-A437-995C-5AA394E76922}"/>
              </a:ext>
            </a:extLst>
          </p:cNvPr>
          <p:cNvSpPr txBox="1"/>
          <p:nvPr/>
        </p:nvSpPr>
        <p:spPr>
          <a:xfrm>
            <a:off x="2519823" y="6491788"/>
            <a:ext cx="5303055" cy="338554"/>
          </a:xfrm>
          <a:prstGeom prst="rect">
            <a:avLst/>
          </a:prstGeom>
          <a:noFill/>
        </p:spPr>
        <p:txBody>
          <a:bodyPr wrap="none" rtlCol="0">
            <a:spAutoFit/>
          </a:bodyPr>
          <a:lstStyle/>
          <a:p>
            <a:r>
              <a:rPr lang="fr-FR" sz="800" dirty="0"/>
              <a:t>Source : </a:t>
            </a:r>
            <a:r>
              <a:rPr lang="fr-FR" sz="800" dirty="0">
                <a:hlinkClick r:id="rId4"/>
              </a:rPr>
              <a:t>https://www.service-public.fr/particuliers/vosdroits/F15240</a:t>
            </a:r>
            <a:endParaRPr lang="fr-FR" sz="800" dirty="0"/>
          </a:p>
          <a:p>
            <a:r>
              <a:rPr lang="fr-FR" sz="800" dirty="0">
                <a:hlinkClick r:id="rId5"/>
              </a:rPr>
              <a:t>https://www.pour-les-personnes-agees.gouv.fr/vivre-dans-un-ehpad/les-differents-etablissements-medicalises/les-ehpad</a:t>
            </a:r>
            <a:r>
              <a:rPr lang="fr-FR" sz="800" dirty="0"/>
              <a:t> </a:t>
            </a:r>
          </a:p>
        </p:txBody>
      </p:sp>
      <p:pic>
        <p:nvPicPr>
          <p:cNvPr id="3" name="Image 2">
            <a:extLst>
              <a:ext uri="{FF2B5EF4-FFF2-40B4-BE49-F238E27FC236}">
                <a16:creationId xmlns:a16="http://schemas.microsoft.com/office/drawing/2014/main" id="{6B21C8BC-C9CD-BB30-1F61-5A1DEDB98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30942" flipH="1">
            <a:off x="1981301" y="2445642"/>
            <a:ext cx="765155" cy="748225"/>
          </a:xfrm>
          <a:prstGeom prst="rect">
            <a:avLst/>
          </a:prstGeom>
        </p:spPr>
      </p:pic>
    </p:spTree>
    <p:extLst>
      <p:ext uri="{BB962C8B-B14F-4D97-AF65-F5344CB8AC3E}">
        <p14:creationId xmlns:p14="http://schemas.microsoft.com/office/powerpoint/2010/main" val="3115021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291DDF-2180-C1FE-E320-8FA0F022C0A0}"/>
              </a:ext>
            </a:extLst>
          </p:cNvPr>
          <p:cNvSpPr>
            <a:spLocks noGrp="1"/>
          </p:cNvSpPr>
          <p:nvPr>
            <p:ph type="title"/>
          </p:nvPr>
        </p:nvSpPr>
        <p:spPr/>
        <p:txBody>
          <a:bodyPr/>
          <a:lstStyle/>
          <a:p>
            <a:r>
              <a:rPr lang="fr-FR" dirty="0"/>
              <a:t>Les autres « chez soi » possible</a:t>
            </a:r>
          </a:p>
        </p:txBody>
      </p:sp>
      <p:sp>
        <p:nvSpPr>
          <p:cNvPr id="3" name="Espace réservé du contenu 2">
            <a:extLst>
              <a:ext uri="{FF2B5EF4-FFF2-40B4-BE49-F238E27FC236}">
                <a16:creationId xmlns:a16="http://schemas.microsoft.com/office/drawing/2014/main" id="{393090A2-D0A7-D11A-430A-430E415DD5C2}"/>
              </a:ext>
            </a:extLst>
          </p:cNvPr>
          <p:cNvSpPr>
            <a:spLocks noGrp="1"/>
          </p:cNvSpPr>
          <p:nvPr>
            <p:ph idx="1"/>
          </p:nvPr>
        </p:nvSpPr>
        <p:spPr/>
        <p:txBody>
          <a:bodyPr>
            <a:normAutofit/>
          </a:bodyPr>
          <a:lstStyle/>
          <a:p>
            <a:pPr marL="0" indent="0">
              <a:buNone/>
            </a:pPr>
            <a:r>
              <a:rPr lang="fr-FR" sz="2800" dirty="0"/>
              <a:t>Auto questionnaire …</a:t>
            </a:r>
          </a:p>
          <a:p>
            <a:endParaRPr lang="fr-FR" sz="2800" dirty="0"/>
          </a:p>
          <a:p>
            <a:pPr marL="0" indent="0" algn="ctr">
              <a:buNone/>
            </a:pPr>
            <a:r>
              <a:rPr lang="fr-FR" sz="2800" dirty="0"/>
              <a:t>« Mon logement idéal »</a:t>
            </a:r>
          </a:p>
          <a:p>
            <a:pPr marL="0" indent="0" algn="ctr">
              <a:buNone/>
            </a:pPr>
            <a:endParaRPr lang="fr-FR" sz="2800" dirty="0"/>
          </a:p>
          <a:p>
            <a:pPr marL="0" indent="0" algn="ctr">
              <a:buNone/>
            </a:pPr>
            <a:r>
              <a:rPr lang="fr-FR" sz="2400" dirty="0">
                <a:effectLst/>
                <a:latin typeface="Calibri" panose="020F0502020204030204" pitchFamily="34" charset="0"/>
                <a:ea typeface="Calibri" panose="020F0502020204030204" pitchFamily="34" charset="0"/>
                <a:cs typeface="Times New Roman" panose="02020603050405020304" pitchFamily="18" charset="0"/>
              </a:rPr>
              <a:t>Ce questionnaire est fait pour vous permettre de continuer à réfléchir au logement de demain, qui vous conviendrait le mieux personnellement … </a:t>
            </a:r>
          </a:p>
          <a:p>
            <a:pPr marL="0" indent="0" algn="ctr">
              <a:buNone/>
            </a:pPr>
            <a:r>
              <a:rPr lang="fr-FR" sz="2400" dirty="0">
                <a:effectLst/>
                <a:latin typeface="Calibri" panose="020F0502020204030204" pitchFamily="34" charset="0"/>
                <a:ea typeface="Calibri" panose="020F0502020204030204" pitchFamily="34" charset="0"/>
                <a:cs typeface="Times New Roman" panose="02020603050405020304" pitchFamily="18" charset="0"/>
              </a:rPr>
              <a:t>« A chacun sa solution ! »</a:t>
            </a:r>
          </a:p>
          <a:p>
            <a:endParaRPr lang="fr-FR" sz="2800" dirty="0"/>
          </a:p>
        </p:txBody>
      </p:sp>
      <p:sp>
        <p:nvSpPr>
          <p:cNvPr id="4" name="Espace réservé de la date 3">
            <a:extLst>
              <a:ext uri="{FF2B5EF4-FFF2-40B4-BE49-F238E27FC236}">
                <a16:creationId xmlns:a16="http://schemas.microsoft.com/office/drawing/2014/main" id="{DA27B53C-8E11-0319-6432-B94B74D5E1E5}"/>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A92F6927-92D5-C208-09BA-B5A012BDE7F3}"/>
              </a:ext>
            </a:extLst>
          </p:cNvPr>
          <p:cNvSpPr>
            <a:spLocks noGrp="1"/>
          </p:cNvSpPr>
          <p:nvPr>
            <p:ph type="sldNum" sz="quarter" idx="12"/>
          </p:nvPr>
        </p:nvSpPr>
        <p:spPr/>
        <p:txBody>
          <a:bodyPr/>
          <a:lstStyle/>
          <a:p>
            <a:fld id="{253D7FCB-E602-134A-BA75-EB600DFA7E86}" type="slidenum">
              <a:rPr lang="fr-FR" smtClean="0"/>
              <a:t>25</a:t>
            </a:fld>
            <a:endParaRPr lang="fr-FR"/>
          </a:p>
        </p:txBody>
      </p:sp>
      <p:sp>
        <p:nvSpPr>
          <p:cNvPr id="6" name="ZoneTexte 5">
            <a:extLst>
              <a:ext uri="{FF2B5EF4-FFF2-40B4-BE49-F238E27FC236}">
                <a16:creationId xmlns:a16="http://schemas.microsoft.com/office/drawing/2014/main" id="{E1CD5289-7937-358D-411B-38E3C898B5CD}"/>
              </a:ext>
            </a:extLst>
          </p:cNvPr>
          <p:cNvSpPr txBox="1"/>
          <p:nvPr/>
        </p:nvSpPr>
        <p:spPr>
          <a:xfrm>
            <a:off x="1808520" y="6625329"/>
            <a:ext cx="819455" cy="215444"/>
          </a:xfrm>
          <a:prstGeom prst="rect">
            <a:avLst/>
          </a:prstGeom>
          <a:noFill/>
        </p:spPr>
        <p:txBody>
          <a:bodyPr wrap="none" rtlCol="0">
            <a:spAutoFit/>
          </a:bodyPr>
          <a:lstStyle/>
          <a:p>
            <a:r>
              <a:rPr lang="fr-FR" sz="800" dirty="0"/>
              <a:t>Source : TASDA</a:t>
            </a:r>
          </a:p>
        </p:txBody>
      </p:sp>
    </p:spTree>
    <p:extLst>
      <p:ext uri="{BB962C8B-B14F-4D97-AF65-F5344CB8AC3E}">
        <p14:creationId xmlns:p14="http://schemas.microsoft.com/office/powerpoint/2010/main" val="2222238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D8AF07-D3B8-80B1-5BFE-73A0AB68D038}"/>
              </a:ext>
            </a:extLst>
          </p:cNvPr>
          <p:cNvSpPr>
            <a:spLocks noGrp="1"/>
          </p:cNvSpPr>
          <p:nvPr>
            <p:ph type="title"/>
          </p:nvPr>
        </p:nvSpPr>
        <p:spPr/>
        <p:txBody>
          <a:bodyPr>
            <a:normAutofit fontScale="90000"/>
          </a:bodyPr>
          <a:lstStyle/>
          <a:p>
            <a:r>
              <a:rPr lang="fr-FR" dirty="0"/>
              <a:t>Partage d’expérience d’un choix de logement</a:t>
            </a:r>
          </a:p>
        </p:txBody>
      </p:sp>
      <p:sp>
        <p:nvSpPr>
          <p:cNvPr id="3" name="Espace réservé du contenu 2">
            <a:extLst>
              <a:ext uri="{FF2B5EF4-FFF2-40B4-BE49-F238E27FC236}">
                <a16:creationId xmlns:a16="http://schemas.microsoft.com/office/drawing/2014/main" id="{7A9AACE2-587C-C873-7859-F15FFF6E73A9}"/>
              </a:ext>
            </a:extLst>
          </p:cNvPr>
          <p:cNvSpPr>
            <a:spLocks noGrp="1"/>
          </p:cNvSpPr>
          <p:nvPr>
            <p:ph idx="1"/>
          </p:nvPr>
        </p:nvSpPr>
        <p:spPr>
          <a:xfrm>
            <a:off x="3870009" y="5427631"/>
            <a:ext cx="2873692" cy="538829"/>
          </a:xfrm>
        </p:spPr>
        <p:txBody>
          <a:bodyPr/>
          <a:lstStyle/>
          <a:p>
            <a:pPr marL="0" indent="0">
              <a:buNone/>
            </a:pPr>
            <a:r>
              <a:rPr lang="fr-FR" dirty="0">
                <a:effectLst/>
                <a:latin typeface="Helvetica" pitchFamily="2" charset="0"/>
              </a:rPr>
              <a:t>Marie Claire PIN</a:t>
            </a:r>
          </a:p>
        </p:txBody>
      </p:sp>
      <p:sp>
        <p:nvSpPr>
          <p:cNvPr id="4" name="Espace réservé de la date 3">
            <a:extLst>
              <a:ext uri="{FF2B5EF4-FFF2-40B4-BE49-F238E27FC236}">
                <a16:creationId xmlns:a16="http://schemas.microsoft.com/office/drawing/2014/main" id="{905D85B6-81CE-BEB1-0027-BB2319334DC4}"/>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47A21F09-7514-5BBC-4E3C-9BE475EEB589}"/>
              </a:ext>
            </a:extLst>
          </p:cNvPr>
          <p:cNvSpPr>
            <a:spLocks noGrp="1"/>
          </p:cNvSpPr>
          <p:nvPr>
            <p:ph type="sldNum" sz="quarter" idx="12"/>
          </p:nvPr>
        </p:nvSpPr>
        <p:spPr/>
        <p:txBody>
          <a:bodyPr/>
          <a:lstStyle/>
          <a:p>
            <a:fld id="{253D7FCB-E602-134A-BA75-EB600DFA7E86}" type="slidenum">
              <a:rPr lang="fr-FR" smtClean="0"/>
              <a:t>26</a:t>
            </a:fld>
            <a:endParaRPr lang="fr-FR"/>
          </a:p>
        </p:txBody>
      </p:sp>
      <p:pic>
        <p:nvPicPr>
          <p:cNvPr id="1026" name="Picture 2" descr="Espaces d’échanges et de partage d’expérience – CAPPS Bretagne">
            <a:extLst>
              <a:ext uri="{FF2B5EF4-FFF2-40B4-BE49-F238E27FC236}">
                <a16:creationId xmlns:a16="http://schemas.microsoft.com/office/drawing/2014/main" id="{40A5D995-B7D9-F952-F531-2354CE8D49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7328" y="1585131"/>
            <a:ext cx="4634991" cy="3741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926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7D16B7-938D-3F36-F712-7FF36F3CAFA6}"/>
              </a:ext>
            </a:extLst>
          </p:cNvPr>
          <p:cNvSpPr>
            <a:spLocks noGrp="1"/>
          </p:cNvSpPr>
          <p:nvPr>
            <p:ph type="title"/>
          </p:nvPr>
        </p:nvSpPr>
        <p:spPr/>
        <p:txBody>
          <a:bodyPr/>
          <a:lstStyle/>
          <a:p>
            <a:r>
              <a:rPr lang="fr-FR" dirty="0"/>
              <a:t>Conclusion</a:t>
            </a:r>
          </a:p>
        </p:txBody>
      </p:sp>
      <p:sp>
        <p:nvSpPr>
          <p:cNvPr id="3" name="Espace réservé du contenu 2">
            <a:extLst>
              <a:ext uri="{FF2B5EF4-FFF2-40B4-BE49-F238E27FC236}">
                <a16:creationId xmlns:a16="http://schemas.microsoft.com/office/drawing/2014/main" id="{27CB79EF-A88D-8B73-34BA-437638167FD5}"/>
              </a:ext>
            </a:extLst>
          </p:cNvPr>
          <p:cNvSpPr>
            <a:spLocks noGrp="1"/>
          </p:cNvSpPr>
          <p:nvPr>
            <p:ph idx="1"/>
          </p:nvPr>
        </p:nvSpPr>
        <p:spPr/>
        <p:txBody>
          <a:bodyPr>
            <a:normAutofit/>
          </a:bodyPr>
          <a:lstStyle/>
          <a:p>
            <a:pPr marL="0" indent="0">
              <a:buNone/>
            </a:pPr>
            <a:r>
              <a:rPr lang="fr-FR" sz="3200" dirty="0"/>
              <a:t>Les choix décisifs</a:t>
            </a:r>
          </a:p>
          <a:p>
            <a:endParaRPr lang="fr-FR" sz="3200" dirty="0">
              <a:effectLst/>
            </a:endParaRPr>
          </a:p>
          <a:p>
            <a:pPr marL="742950" lvl="1" indent="-285750">
              <a:buFont typeface="Arial" panose="020B0604020202020204" pitchFamily="34" charset="0"/>
              <a:buChar char="•"/>
            </a:pPr>
            <a:r>
              <a:rPr lang="fr-FR" sz="2800" b="1" dirty="0">
                <a:solidFill>
                  <a:srgbClr val="42464C"/>
                </a:solidFill>
                <a:effectLst/>
              </a:rPr>
              <a:t>LE MOMENT :  quand rejoindre un EPHAD</a:t>
            </a:r>
            <a:endParaRPr lang="fr-FR" sz="2800" dirty="0">
              <a:solidFill>
                <a:srgbClr val="42464C"/>
              </a:solidFill>
              <a:effectLst/>
            </a:endParaRPr>
          </a:p>
          <a:p>
            <a:pPr marL="2971800" lvl="6" indent="-228600">
              <a:buFont typeface="Arial" panose="020B0604020202020204" pitchFamily="34" charset="0"/>
              <a:buChar char="•"/>
            </a:pPr>
            <a:r>
              <a:rPr lang="fr-FR" sz="2000" b="1" dirty="0">
                <a:solidFill>
                  <a:srgbClr val="42464C"/>
                </a:solidFill>
                <a:effectLst/>
              </a:rPr>
              <a:t>Le dernier moment</a:t>
            </a:r>
            <a:endParaRPr lang="fr-FR" sz="2000" dirty="0">
              <a:solidFill>
                <a:srgbClr val="42464C"/>
              </a:solidFill>
              <a:effectLst/>
            </a:endParaRPr>
          </a:p>
          <a:p>
            <a:pPr marL="2971800" lvl="6" indent="-228600">
              <a:buFont typeface="Arial" panose="020B0604020202020204" pitchFamily="34" charset="0"/>
              <a:buChar char="•"/>
            </a:pPr>
            <a:r>
              <a:rPr lang="fr-FR" sz="2000" b="1" dirty="0">
                <a:solidFill>
                  <a:srgbClr val="42464C"/>
                </a:solidFill>
                <a:effectLst/>
              </a:rPr>
              <a:t>Prévoyance / Organisation</a:t>
            </a:r>
            <a:endParaRPr lang="fr-FR" sz="2000" dirty="0">
              <a:solidFill>
                <a:srgbClr val="42464C"/>
              </a:solidFill>
              <a:effectLst/>
            </a:endParaRPr>
          </a:p>
          <a:p>
            <a:pPr marL="742950" lvl="1" indent="-285750">
              <a:buFont typeface="Arial" panose="020B0604020202020204" pitchFamily="34" charset="0"/>
              <a:buChar char="•"/>
            </a:pPr>
            <a:r>
              <a:rPr lang="fr-FR" sz="2800" b="1" dirty="0">
                <a:solidFill>
                  <a:srgbClr val="42464C"/>
                </a:solidFill>
                <a:effectLst/>
              </a:rPr>
              <a:t>QUI DECIDE : </a:t>
            </a:r>
            <a:endParaRPr lang="fr-FR" sz="2800" dirty="0">
              <a:solidFill>
                <a:srgbClr val="42464C"/>
              </a:solidFill>
              <a:effectLst/>
            </a:endParaRPr>
          </a:p>
          <a:p>
            <a:pPr marL="2971800" lvl="6" indent="-228600">
              <a:buFont typeface="Arial" panose="020B0604020202020204" pitchFamily="34" charset="0"/>
              <a:buChar char="•"/>
            </a:pPr>
            <a:r>
              <a:rPr lang="fr-FR" sz="2000" b="1" dirty="0">
                <a:solidFill>
                  <a:srgbClr val="42464C"/>
                </a:solidFill>
                <a:effectLst/>
              </a:rPr>
              <a:t>La famille</a:t>
            </a:r>
            <a:endParaRPr lang="fr-FR" sz="2000" dirty="0">
              <a:solidFill>
                <a:srgbClr val="42464C"/>
              </a:solidFill>
              <a:effectLst/>
            </a:endParaRPr>
          </a:p>
          <a:p>
            <a:pPr marL="2971800" lvl="6" indent="-228600">
              <a:buFont typeface="Arial" panose="020B0604020202020204" pitchFamily="34" charset="0"/>
              <a:buChar char="•"/>
            </a:pPr>
            <a:r>
              <a:rPr lang="fr-FR" sz="2000" b="1" dirty="0">
                <a:solidFill>
                  <a:srgbClr val="42464C"/>
                </a:solidFill>
                <a:effectLst/>
              </a:rPr>
              <a:t>Le résident</a:t>
            </a:r>
            <a:endParaRPr lang="fr-FR" sz="2000" dirty="0">
              <a:solidFill>
                <a:srgbClr val="42464C"/>
              </a:solidFill>
              <a:effectLst/>
            </a:endParaRPr>
          </a:p>
          <a:p>
            <a:pPr marL="2971800" lvl="6" indent="-228600">
              <a:buFont typeface="Arial" panose="020B0604020202020204" pitchFamily="34" charset="0"/>
              <a:buChar char="•"/>
            </a:pPr>
            <a:r>
              <a:rPr lang="fr-FR" sz="2000" b="1" dirty="0">
                <a:solidFill>
                  <a:srgbClr val="42464C"/>
                </a:solidFill>
                <a:effectLst/>
              </a:rPr>
              <a:t>Les services sociaux</a:t>
            </a:r>
            <a:endParaRPr lang="fr-FR" sz="2000" dirty="0">
              <a:solidFill>
                <a:srgbClr val="42464C"/>
              </a:solidFill>
              <a:effectLst/>
            </a:endParaRPr>
          </a:p>
          <a:p>
            <a:pPr marL="742950" lvl="1" indent="-285750">
              <a:buFont typeface="Arial" panose="020B0604020202020204" pitchFamily="34" charset="0"/>
              <a:buChar char="•"/>
            </a:pPr>
            <a:r>
              <a:rPr lang="fr-FR" sz="2800" b="1" dirty="0">
                <a:solidFill>
                  <a:srgbClr val="42464C"/>
                </a:solidFill>
                <a:effectLst/>
              </a:rPr>
              <a:t>LE LIEU :            </a:t>
            </a:r>
            <a:endParaRPr lang="fr-FR" sz="2800" dirty="0">
              <a:solidFill>
                <a:srgbClr val="42464C"/>
              </a:solidFill>
              <a:effectLst/>
            </a:endParaRPr>
          </a:p>
          <a:p>
            <a:pPr marL="2971800" lvl="6" indent="-228600">
              <a:buFont typeface="Arial" panose="020B0604020202020204" pitchFamily="34" charset="0"/>
              <a:buChar char="•"/>
            </a:pPr>
            <a:r>
              <a:rPr lang="fr-FR" sz="2000" b="1" dirty="0">
                <a:solidFill>
                  <a:srgbClr val="42464C"/>
                </a:solidFill>
                <a:effectLst/>
              </a:rPr>
              <a:t>Proximité familiale</a:t>
            </a:r>
            <a:endParaRPr lang="fr-FR" sz="2000" dirty="0">
              <a:solidFill>
                <a:srgbClr val="42464C"/>
              </a:solidFill>
              <a:effectLst/>
            </a:endParaRPr>
          </a:p>
          <a:p>
            <a:pPr marL="2971800" lvl="6" indent="-228600">
              <a:buFont typeface="Arial" panose="020B0604020202020204" pitchFamily="34" charset="0"/>
              <a:buChar char="•"/>
            </a:pPr>
            <a:r>
              <a:rPr lang="fr-FR" sz="2000" b="1" dirty="0">
                <a:solidFill>
                  <a:srgbClr val="42464C"/>
                </a:solidFill>
                <a:effectLst/>
              </a:rPr>
              <a:t>Proximité amicale</a:t>
            </a:r>
            <a:endParaRPr lang="fr-FR" sz="2000" dirty="0">
              <a:solidFill>
                <a:srgbClr val="42464C"/>
              </a:solidFill>
              <a:effectLst/>
            </a:endParaRPr>
          </a:p>
        </p:txBody>
      </p:sp>
      <p:sp>
        <p:nvSpPr>
          <p:cNvPr id="4" name="Espace réservé de la date 3">
            <a:extLst>
              <a:ext uri="{FF2B5EF4-FFF2-40B4-BE49-F238E27FC236}">
                <a16:creationId xmlns:a16="http://schemas.microsoft.com/office/drawing/2014/main" id="{5626BD85-A1C5-E148-71B3-9A728C45A518}"/>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150B2F75-0B2E-F619-00B7-200C37B77DB9}"/>
              </a:ext>
            </a:extLst>
          </p:cNvPr>
          <p:cNvSpPr>
            <a:spLocks noGrp="1"/>
          </p:cNvSpPr>
          <p:nvPr>
            <p:ph type="sldNum" sz="quarter" idx="12"/>
          </p:nvPr>
        </p:nvSpPr>
        <p:spPr/>
        <p:txBody>
          <a:bodyPr/>
          <a:lstStyle/>
          <a:p>
            <a:fld id="{253D7FCB-E602-134A-BA75-EB600DFA7E86}" type="slidenum">
              <a:rPr lang="fr-FR" smtClean="0"/>
              <a:t>27</a:t>
            </a:fld>
            <a:endParaRPr lang="fr-FR"/>
          </a:p>
        </p:txBody>
      </p:sp>
    </p:spTree>
    <p:extLst>
      <p:ext uri="{BB962C8B-B14F-4D97-AF65-F5344CB8AC3E}">
        <p14:creationId xmlns:p14="http://schemas.microsoft.com/office/powerpoint/2010/main" val="153499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191977-4876-087D-6A6E-FBDF9B985418}"/>
              </a:ext>
            </a:extLst>
          </p:cNvPr>
          <p:cNvSpPr>
            <a:spLocks noGrp="1"/>
          </p:cNvSpPr>
          <p:nvPr>
            <p:ph type="title"/>
          </p:nvPr>
        </p:nvSpPr>
        <p:spPr/>
        <p:txBody>
          <a:bodyPr/>
          <a:lstStyle/>
          <a:p>
            <a:r>
              <a:rPr lang="fr-FR" dirty="0"/>
              <a:t>Au programme …</a:t>
            </a:r>
          </a:p>
        </p:txBody>
      </p:sp>
      <p:sp>
        <p:nvSpPr>
          <p:cNvPr id="3" name="Espace réservé du contenu 2">
            <a:extLst>
              <a:ext uri="{FF2B5EF4-FFF2-40B4-BE49-F238E27FC236}">
                <a16:creationId xmlns:a16="http://schemas.microsoft.com/office/drawing/2014/main" id="{FF85D4B9-1909-3083-D0E9-A5804BB8DF09}"/>
              </a:ext>
            </a:extLst>
          </p:cNvPr>
          <p:cNvSpPr>
            <a:spLocks noGrp="1"/>
          </p:cNvSpPr>
          <p:nvPr>
            <p:ph idx="1"/>
          </p:nvPr>
        </p:nvSpPr>
        <p:spPr>
          <a:xfrm>
            <a:off x="681039" y="1318437"/>
            <a:ext cx="6464628" cy="4654660"/>
          </a:xfrm>
        </p:spPr>
        <p:txBody>
          <a:bodyPr>
            <a:normAutofit lnSpcReduction="10000"/>
          </a:bodyPr>
          <a:lstStyle/>
          <a:p>
            <a:r>
              <a:rPr lang="fr-FR" dirty="0"/>
              <a:t>Ce matin : conférence</a:t>
            </a:r>
          </a:p>
          <a:p>
            <a:r>
              <a:rPr lang="fr-FR" dirty="0"/>
              <a:t>Cet après midi : visite de unapparté avec Thérèse RONDEAU (ergo)</a:t>
            </a:r>
          </a:p>
          <a:p>
            <a:pPr marL="0" indent="0">
              <a:buNone/>
            </a:pPr>
            <a:endParaRPr lang="fr-FR" dirty="0"/>
          </a:p>
          <a:p>
            <a:pPr marL="371475" lvl="1" indent="0">
              <a:buNone/>
            </a:pPr>
            <a:r>
              <a:rPr lang="fr-FR" sz="2400" dirty="0"/>
              <a:t>Une session à 15h </a:t>
            </a:r>
          </a:p>
          <a:p>
            <a:pPr marL="371475" lvl="1" indent="0">
              <a:buNone/>
            </a:pPr>
            <a:r>
              <a:rPr lang="fr-FR" sz="2400" dirty="0"/>
              <a:t>Une autre session à 16h30</a:t>
            </a:r>
          </a:p>
          <a:p>
            <a:pPr marL="371475" lvl="1" indent="0">
              <a:buNone/>
            </a:pPr>
            <a:endParaRPr lang="fr-FR" sz="2400" dirty="0"/>
          </a:p>
          <a:p>
            <a:pPr marL="371475" lvl="1" indent="0">
              <a:buNone/>
            </a:pPr>
            <a:r>
              <a:rPr lang="fr-FR" sz="2400" dirty="0"/>
              <a:t>Lieu : </a:t>
            </a:r>
          </a:p>
          <a:p>
            <a:pPr marL="371475" lvl="1" indent="0">
              <a:buNone/>
            </a:pPr>
            <a:r>
              <a:rPr lang="fr-FR" sz="2400" dirty="0"/>
              <a:t>48 av Felix ESCLANGON, 38000 GRENOBLE</a:t>
            </a:r>
          </a:p>
          <a:p>
            <a:pPr marL="371475" lvl="1" indent="0">
              <a:buNone/>
            </a:pPr>
            <a:r>
              <a:rPr lang="fr-FR" sz="2400" dirty="0"/>
              <a:t>(derrière le tribunal – quartier </a:t>
            </a:r>
            <a:r>
              <a:rPr lang="fr-FR" sz="2400" dirty="0" err="1"/>
              <a:t>Europôle</a:t>
            </a:r>
            <a:r>
              <a:rPr lang="fr-FR" sz="2400" dirty="0"/>
              <a:t>)</a:t>
            </a:r>
            <a:endParaRPr lang="fr-FR" sz="2400" dirty="0">
              <a:solidFill>
                <a:srgbClr val="FF0000"/>
              </a:solidFill>
            </a:endParaRPr>
          </a:p>
          <a:p>
            <a:pPr marL="371475" lvl="1" indent="0">
              <a:buNone/>
            </a:pPr>
            <a:endParaRPr lang="fr-FR" sz="2400" dirty="0"/>
          </a:p>
          <a:p>
            <a:pPr marL="371475" lvl="1" indent="0">
              <a:buNone/>
            </a:pPr>
            <a:r>
              <a:rPr lang="fr-FR" sz="2400" dirty="0"/>
              <a:t>Sur inscription sur la liste qui circule dans les tables</a:t>
            </a:r>
          </a:p>
        </p:txBody>
      </p:sp>
      <p:sp>
        <p:nvSpPr>
          <p:cNvPr id="4" name="Espace réservé de la date 3">
            <a:extLst>
              <a:ext uri="{FF2B5EF4-FFF2-40B4-BE49-F238E27FC236}">
                <a16:creationId xmlns:a16="http://schemas.microsoft.com/office/drawing/2014/main" id="{DE1E32AE-C42B-7297-9206-077815B41F31}"/>
              </a:ext>
            </a:extLst>
          </p:cNvPr>
          <p:cNvSpPr>
            <a:spLocks noGrp="1"/>
          </p:cNvSpPr>
          <p:nvPr>
            <p:ph type="dt" sz="half" idx="10"/>
          </p:nvPr>
        </p:nvSpPr>
        <p:spPr/>
        <p:txBody>
          <a:bodyPr/>
          <a:lstStyle/>
          <a:p>
            <a:r>
              <a:rPr lang="fr-FR"/>
              <a:t>13/06/2024</a:t>
            </a:r>
          </a:p>
        </p:txBody>
      </p:sp>
      <p:sp>
        <p:nvSpPr>
          <p:cNvPr id="5" name="Espace réservé du numéro de diapositive 4">
            <a:extLst>
              <a:ext uri="{FF2B5EF4-FFF2-40B4-BE49-F238E27FC236}">
                <a16:creationId xmlns:a16="http://schemas.microsoft.com/office/drawing/2014/main" id="{62E1F02E-C64B-435F-FEC3-AF2E095F6EEE}"/>
              </a:ext>
            </a:extLst>
          </p:cNvPr>
          <p:cNvSpPr>
            <a:spLocks noGrp="1"/>
          </p:cNvSpPr>
          <p:nvPr>
            <p:ph type="sldNum" sz="quarter" idx="12"/>
          </p:nvPr>
        </p:nvSpPr>
        <p:spPr/>
        <p:txBody>
          <a:bodyPr/>
          <a:lstStyle/>
          <a:p>
            <a:fld id="{253D7FCB-E602-134A-BA75-EB600DFA7E86}" type="slidenum">
              <a:rPr lang="fr-FR" smtClean="0"/>
              <a:t>28</a:t>
            </a:fld>
            <a:endParaRPr lang="fr-FR"/>
          </a:p>
        </p:txBody>
      </p:sp>
      <p:pic>
        <p:nvPicPr>
          <p:cNvPr id="9" name="Image 8">
            <a:extLst>
              <a:ext uri="{FF2B5EF4-FFF2-40B4-BE49-F238E27FC236}">
                <a16:creationId xmlns:a16="http://schemas.microsoft.com/office/drawing/2014/main" id="{7A74B6BE-4CB5-1CA3-60B1-09C7CD7CEEBC}"/>
              </a:ext>
            </a:extLst>
          </p:cNvPr>
          <p:cNvPicPr>
            <a:picLocks noChangeAspect="1"/>
          </p:cNvPicPr>
          <p:nvPr/>
        </p:nvPicPr>
        <p:blipFill>
          <a:blip r:embed="rId2"/>
          <a:stretch>
            <a:fillRect/>
          </a:stretch>
        </p:blipFill>
        <p:spPr>
          <a:xfrm>
            <a:off x="7145666" y="2482645"/>
            <a:ext cx="2614091" cy="3337137"/>
          </a:xfrm>
          <a:prstGeom prst="rect">
            <a:avLst/>
          </a:prstGeom>
        </p:spPr>
      </p:pic>
    </p:spTree>
    <p:extLst>
      <p:ext uri="{BB962C8B-B14F-4D97-AF65-F5344CB8AC3E}">
        <p14:creationId xmlns:p14="http://schemas.microsoft.com/office/powerpoint/2010/main" val="5180460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633</TotalTime>
  <Words>2386</Words>
  <Application>Microsoft Macintosh PowerPoint</Application>
  <PresentationFormat>Format A4 (210 x 297 mm)</PresentationFormat>
  <Paragraphs>378</Paragraphs>
  <Slides>28</Slides>
  <Notes>6</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28</vt:i4>
      </vt:variant>
    </vt:vector>
  </HeadingPairs>
  <TitlesOfParts>
    <vt:vector size="43" baseType="lpstr">
      <vt:lpstr>APPLE CHANCERY</vt:lpstr>
      <vt:lpstr>Arial</vt:lpstr>
      <vt:lpstr>Arial Black</vt:lpstr>
      <vt:lpstr>Calibri</vt:lpstr>
      <vt:lpstr>Calibri Light</vt:lpstr>
      <vt:lpstr>Carlito</vt:lpstr>
      <vt:lpstr>Euphemia UCAS</vt:lpstr>
      <vt:lpstr>Helvetica</vt:lpstr>
      <vt:lpstr>Liberation Sans Narrow</vt:lpstr>
      <vt:lpstr>open_sansregular</vt:lpstr>
      <vt:lpstr>Tahoma</vt:lpstr>
      <vt:lpstr>Times</vt:lpstr>
      <vt:lpstr>Times New Roman</vt:lpstr>
      <vt:lpstr>Wingdings</vt:lpstr>
      <vt:lpstr>Thème Office</vt:lpstr>
      <vt:lpstr>Présentation PowerPoint</vt:lpstr>
      <vt:lpstr>Au programme …</vt:lpstr>
      <vt:lpstr>Présentation PowerPoint</vt:lpstr>
      <vt:lpstr>Sommaire de la conférence</vt:lpstr>
      <vt:lpstr>Introduction</vt:lpstr>
      <vt:lpstr>Bien vieillir, c’est quoi ?  </vt:lpstr>
      <vt:lpstr>Les clés du bien vieillir</vt:lpstr>
      <vt:lpstr>Évaluer la dépendance</vt:lpstr>
      <vt:lpstr>Évaluer la dépendance  </vt:lpstr>
      <vt:lpstr>Évaluer la dépendance </vt:lpstr>
      <vt:lpstr>Évaluer la dépendance</vt:lpstr>
      <vt:lpstr>Les aides pour rester chez soi</vt:lpstr>
      <vt:lpstr>Les aides pour rester chez soi</vt:lpstr>
      <vt:lpstr>Les aides pour rester chez soi</vt:lpstr>
      <vt:lpstr>Les aides pour rester chez soi</vt:lpstr>
      <vt:lpstr>Les aides pour rester chez soi</vt:lpstr>
      <vt:lpstr>Les aides pour rester chez soi</vt:lpstr>
      <vt:lpstr>Les aides pour rester chez soi</vt:lpstr>
      <vt:lpstr>Les aides pour rester chez soi</vt:lpstr>
      <vt:lpstr>Les aides pour rester chez soi</vt:lpstr>
      <vt:lpstr>Les autres « chez soi » possibles</vt:lpstr>
      <vt:lpstr>Les autres « chez soi » possible</vt:lpstr>
      <vt:lpstr>Les autres « chez soi » possible</vt:lpstr>
      <vt:lpstr>Les autres « chez soi » possible</vt:lpstr>
      <vt:lpstr>Les autres « chez soi » possible</vt:lpstr>
      <vt:lpstr>Partage d’expérience d’un choix de logement</vt:lpstr>
      <vt:lpstr>Conclusion</vt:lpstr>
      <vt:lpstr>Au programme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Véronique Chirié</dc:creator>
  <cp:lastModifiedBy>Véronique Chirié</cp:lastModifiedBy>
  <cp:revision>33</cp:revision>
  <dcterms:created xsi:type="dcterms:W3CDTF">2024-05-07T09:19:33Z</dcterms:created>
  <dcterms:modified xsi:type="dcterms:W3CDTF">2024-06-07T15:11:50Z</dcterms:modified>
</cp:coreProperties>
</file>