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6.xml" ContentType="application/vnd.openxmlformats-officedocument.theme+xml"/>
  <Override PartName="/ppt/theme/themeOverride1.xml" ContentType="application/vnd.openxmlformats-officedocument.themeOverride+xml"/>
  <Override PartName="/ppt/theme/theme7.xml" ContentType="application/vnd.openxmlformats-officedocument.theme+xml"/>
  <Override PartName="/ppt/theme/theme8.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tags/tag15.xml" ContentType="application/vnd.openxmlformats-officedocument.presentationml.tags+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tags/tag1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9.xml" ContentType="application/vnd.openxmlformats-officedocument.presentationml.tags+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2.xml" ContentType="application/vnd.openxmlformats-officedocument.presentationml.tags+xml"/>
  <Override PartName="/ppt/notesSlides/notesSlide28.xml" ContentType="application/vnd.openxmlformats-officedocument.presentationml.notesSlide+xml"/>
  <Override PartName="/ppt/tags/tag23.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4.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5.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26.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7.xml" ContentType="application/vnd.openxmlformats-officedocument.presentationml.tags+xml"/>
  <Override PartName="/ppt/notesSlides/notesSlide39.xml" ContentType="application/vnd.openxmlformats-officedocument.presentationml.notesSlide+xml"/>
  <Override PartName="/ppt/tags/tag28.xml" ContentType="application/vnd.openxmlformats-officedocument.presentationml.tags+xml"/>
  <Override PartName="/ppt/notesSlides/notesSlide40.xml" ContentType="application/vnd.openxmlformats-officedocument.presentationml.notesSlide+xml"/>
  <Override PartName="/ppt/tags/tag29.xml" ContentType="application/vnd.openxmlformats-officedocument.presentationml.tags+xml"/>
  <Override PartName="/ppt/notesSlides/notesSlide41.xml" ContentType="application/vnd.openxmlformats-officedocument.presentationml.notesSlide+xml"/>
  <Override PartName="/ppt/tags/tag30.xml" ContentType="application/vnd.openxmlformats-officedocument.presentationml.tags+xml"/>
  <Override PartName="/ppt/notesSlides/notesSlide42.xml" ContentType="application/vnd.openxmlformats-officedocument.presentationml.notesSlide+xml"/>
  <Override PartName="/ppt/tags/tag31.xml" ContentType="application/vnd.openxmlformats-officedocument.presentationml.tags+xml"/>
  <Override PartName="/ppt/notesSlides/notesSlide43.xml" ContentType="application/vnd.openxmlformats-officedocument.presentationml.notesSlide+xml"/>
  <Override PartName="/ppt/tags/tag32.xml" ContentType="application/vnd.openxmlformats-officedocument.presentationml.tags+xml"/>
  <Override PartName="/ppt/notesSlides/notesSlide44.xml" ContentType="application/vnd.openxmlformats-officedocument.presentationml.notesSlide+xml"/>
  <Override PartName="/ppt/tags/tag33.xml" ContentType="application/vnd.openxmlformats-officedocument.presentationml.tags+xml"/>
  <Override PartName="/ppt/notesSlides/notesSlide45.xml" ContentType="application/vnd.openxmlformats-officedocument.presentationml.notesSlide+xml"/>
  <Override PartName="/ppt/tags/tag34.xml" ContentType="application/vnd.openxmlformats-officedocument.presentationml.tags+xml"/>
  <Override PartName="/ppt/notesSlides/notesSlide46.xml" ContentType="application/vnd.openxmlformats-officedocument.presentationml.notesSlide+xml"/>
  <Override PartName="/ppt/tags/tag35.xml" ContentType="application/vnd.openxmlformats-officedocument.presentationml.tags+xml"/>
  <Override PartName="/ppt/notesSlides/notesSlide47.xml" ContentType="application/vnd.openxmlformats-officedocument.presentationml.notesSlide+xml"/>
  <Override PartName="/ppt/tags/tag36.xml" ContentType="application/vnd.openxmlformats-officedocument.presentationml.tags+xml"/>
  <Override PartName="/ppt/notesSlides/notesSlide48.xml" ContentType="application/vnd.openxmlformats-officedocument.presentationml.notesSlide+xml"/>
  <Override PartName="/ppt/tags/tag37.xml" ContentType="application/vnd.openxmlformats-officedocument.presentationml.tags+xml"/>
  <Override PartName="/ppt/notesSlides/notesSlide49.xml" ContentType="application/vnd.openxmlformats-officedocument.presentationml.notesSlide+xml"/>
  <Override PartName="/ppt/charts/chart1.xml" ContentType="application/vnd.openxmlformats-officedocument.drawingml.chart+xml"/>
  <Override PartName="/ppt/tags/tag38.xml" ContentType="application/vnd.openxmlformats-officedocument.presentationml.tags+xml"/>
  <Override PartName="/ppt/notesSlides/notesSlide50.xml" ContentType="application/vnd.openxmlformats-officedocument.presentationml.notesSlide+xml"/>
  <Override PartName="/ppt/charts/chart2.xml" ContentType="application/vnd.openxmlformats-officedocument.drawingml.chart+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7" r:id="rId1"/>
    <p:sldMasterId id="2147484012" r:id="rId2"/>
    <p:sldMasterId id="2147484016" r:id="rId3"/>
    <p:sldMasterId id="2147484020" r:id="rId4"/>
    <p:sldMasterId id="2147484024" r:id="rId5"/>
    <p:sldMasterId id="2147484028" r:id="rId6"/>
  </p:sldMasterIdLst>
  <p:notesMasterIdLst>
    <p:notesMasterId r:id="rId59"/>
  </p:notesMasterIdLst>
  <p:handoutMasterIdLst>
    <p:handoutMasterId r:id="rId60"/>
  </p:handoutMasterIdLst>
  <p:sldIdLst>
    <p:sldId id="732" r:id="rId7"/>
    <p:sldId id="733" r:id="rId8"/>
    <p:sldId id="734" r:id="rId9"/>
    <p:sldId id="735" r:id="rId10"/>
    <p:sldId id="736" r:id="rId11"/>
    <p:sldId id="799" r:id="rId12"/>
    <p:sldId id="800" r:id="rId13"/>
    <p:sldId id="737" r:id="rId14"/>
    <p:sldId id="738" r:id="rId15"/>
    <p:sldId id="790" r:id="rId16"/>
    <p:sldId id="791" r:id="rId17"/>
    <p:sldId id="792" r:id="rId18"/>
    <p:sldId id="793" r:id="rId19"/>
    <p:sldId id="794" r:id="rId20"/>
    <p:sldId id="795" r:id="rId21"/>
    <p:sldId id="796" r:id="rId22"/>
    <p:sldId id="797" r:id="rId23"/>
    <p:sldId id="747" r:id="rId24"/>
    <p:sldId id="748" r:id="rId25"/>
    <p:sldId id="749" r:id="rId26"/>
    <p:sldId id="750" r:id="rId27"/>
    <p:sldId id="751" r:id="rId28"/>
    <p:sldId id="752" r:id="rId29"/>
    <p:sldId id="753" r:id="rId30"/>
    <p:sldId id="754" r:id="rId31"/>
    <p:sldId id="755" r:id="rId32"/>
    <p:sldId id="756" r:id="rId33"/>
    <p:sldId id="757" r:id="rId34"/>
    <p:sldId id="758" r:id="rId35"/>
    <p:sldId id="759" r:id="rId36"/>
    <p:sldId id="760" r:id="rId37"/>
    <p:sldId id="761" r:id="rId38"/>
    <p:sldId id="762" r:id="rId39"/>
    <p:sldId id="763" r:id="rId40"/>
    <p:sldId id="764" r:id="rId41"/>
    <p:sldId id="765" r:id="rId42"/>
    <p:sldId id="798" r:id="rId43"/>
    <p:sldId id="767" r:id="rId44"/>
    <p:sldId id="768" r:id="rId45"/>
    <p:sldId id="769" r:id="rId46"/>
    <p:sldId id="770" r:id="rId47"/>
    <p:sldId id="771" r:id="rId48"/>
    <p:sldId id="772" r:id="rId49"/>
    <p:sldId id="773" r:id="rId50"/>
    <p:sldId id="774" r:id="rId51"/>
    <p:sldId id="783" r:id="rId52"/>
    <p:sldId id="784" r:id="rId53"/>
    <p:sldId id="785" r:id="rId54"/>
    <p:sldId id="786" r:id="rId55"/>
    <p:sldId id="787" r:id="rId56"/>
    <p:sldId id="788" r:id="rId57"/>
    <p:sldId id="789" r:id="rId58"/>
  </p:sldIdLst>
  <p:sldSz cx="9144000" cy="5143500" type="screen16x9"/>
  <p:notesSz cx="7099300" cy="10234613"/>
  <p:custDataLst>
    <p:tags r:id="rId61"/>
  </p:custDataLst>
  <p:defaultTextStyle>
    <a:defPPr>
      <a:defRPr lang="fr-FR"/>
    </a:defPPr>
    <a:lvl1pPr algn="l" rtl="0" fontAlgn="base">
      <a:spcBef>
        <a:spcPct val="0"/>
      </a:spcBef>
      <a:spcAft>
        <a:spcPct val="0"/>
      </a:spcAft>
      <a:defRPr b="1" kern="1200">
        <a:solidFill>
          <a:schemeClr val="tx1"/>
        </a:solidFill>
        <a:latin typeface="Arial Narrow" pitchFamily="34" charset="0"/>
        <a:ea typeface="+mn-ea"/>
        <a:cs typeface="Arial" pitchFamily="34" charset="0"/>
      </a:defRPr>
    </a:lvl1pPr>
    <a:lvl2pPr marL="457200" algn="l" rtl="0" fontAlgn="base">
      <a:spcBef>
        <a:spcPct val="0"/>
      </a:spcBef>
      <a:spcAft>
        <a:spcPct val="0"/>
      </a:spcAft>
      <a:defRPr b="1" kern="1200">
        <a:solidFill>
          <a:schemeClr val="tx1"/>
        </a:solidFill>
        <a:latin typeface="Arial Narrow" pitchFamily="34" charset="0"/>
        <a:ea typeface="+mn-ea"/>
        <a:cs typeface="Arial" pitchFamily="34" charset="0"/>
      </a:defRPr>
    </a:lvl2pPr>
    <a:lvl3pPr marL="914400" algn="l" rtl="0" fontAlgn="base">
      <a:spcBef>
        <a:spcPct val="0"/>
      </a:spcBef>
      <a:spcAft>
        <a:spcPct val="0"/>
      </a:spcAft>
      <a:defRPr b="1" kern="1200">
        <a:solidFill>
          <a:schemeClr val="tx1"/>
        </a:solidFill>
        <a:latin typeface="Arial Narrow" pitchFamily="34" charset="0"/>
        <a:ea typeface="+mn-ea"/>
        <a:cs typeface="Arial" pitchFamily="34" charset="0"/>
      </a:defRPr>
    </a:lvl3pPr>
    <a:lvl4pPr marL="1371600" algn="l" rtl="0" fontAlgn="base">
      <a:spcBef>
        <a:spcPct val="0"/>
      </a:spcBef>
      <a:spcAft>
        <a:spcPct val="0"/>
      </a:spcAft>
      <a:defRPr b="1" kern="1200">
        <a:solidFill>
          <a:schemeClr val="tx1"/>
        </a:solidFill>
        <a:latin typeface="Arial Narrow" pitchFamily="34" charset="0"/>
        <a:ea typeface="+mn-ea"/>
        <a:cs typeface="Arial" pitchFamily="34" charset="0"/>
      </a:defRPr>
    </a:lvl4pPr>
    <a:lvl5pPr marL="1828800" algn="l" rtl="0" fontAlgn="base">
      <a:spcBef>
        <a:spcPct val="0"/>
      </a:spcBef>
      <a:spcAft>
        <a:spcPct val="0"/>
      </a:spcAft>
      <a:defRPr b="1" kern="1200">
        <a:solidFill>
          <a:schemeClr val="tx1"/>
        </a:solidFill>
        <a:latin typeface="Arial Narrow" pitchFamily="34" charset="0"/>
        <a:ea typeface="+mn-ea"/>
        <a:cs typeface="Arial" pitchFamily="34" charset="0"/>
      </a:defRPr>
    </a:lvl5pPr>
    <a:lvl6pPr marL="2286000" algn="l" defTabSz="914400" rtl="0" eaLnBrk="1" latinLnBrk="0" hangingPunct="1">
      <a:defRPr b="1" kern="1200">
        <a:solidFill>
          <a:schemeClr val="tx1"/>
        </a:solidFill>
        <a:latin typeface="Arial Narrow" pitchFamily="34" charset="0"/>
        <a:ea typeface="+mn-ea"/>
        <a:cs typeface="Arial" pitchFamily="34" charset="0"/>
      </a:defRPr>
    </a:lvl6pPr>
    <a:lvl7pPr marL="2743200" algn="l" defTabSz="914400" rtl="0" eaLnBrk="1" latinLnBrk="0" hangingPunct="1">
      <a:defRPr b="1" kern="1200">
        <a:solidFill>
          <a:schemeClr val="tx1"/>
        </a:solidFill>
        <a:latin typeface="Arial Narrow" pitchFamily="34" charset="0"/>
        <a:ea typeface="+mn-ea"/>
        <a:cs typeface="Arial" pitchFamily="34" charset="0"/>
      </a:defRPr>
    </a:lvl7pPr>
    <a:lvl8pPr marL="3200400" algn="l" defTabSz="914400" rtl="0" eaLnBrk="1" latinLnBrk="0" hangingPunct="1">
      <a:defRPr b="1" kern="1200">
        <a:solidFill>
          <a:schemeClr val="tx1"/>
        </a:solidFill>
        <a:latin typeface="Arial Narrow" pitchFamily="34" charset="0"/>
        <a:ea typeface="+mn-ea"/>
        <a:cs typeface="Arial" pitchFamily="34" charset="0"/>
      </a:defRPr>
    </a:lvl8pPr>
    <a:lvl9pPr marL="3657600" algn="l" defTabSz="914400" rtl="0" eaLnBrk="1" latinLnBrk="0" hangingPunct="1">
      <a:defRPr b="1" kern="1200">
        <a:solidFill>
          <a:schemeClr val="tx1"/>
        </a:solidFill>
        <a:latin typeface="Arial Narrow" pitchFamily="34" charset="0"/>
        <a:ea typeface="+mn-ea"/>
        <a:cs typeface="Arial"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014699"/>
    <a:srgbClr val="FFCCFF"/>
    <a:srgbClr val="FF8001"/>
    <a:srgbClr val="FF6600"/>
    <a:srgbClr val="003366"/>
    <a:srgbClr val="660066"/>
    <a:srgbClr val="660033"/>
    <a:srgbClr val="FFED01"/>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113A9D2-9D6B-4929-AA2D-F23B5EE8CBE7}" styleName="Style à thème 2 - Accentuation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00" autoAdjust="0"/>
    <p:restoredTop sz="96866" autoAdjust="0"/>
  </p:normalViewPr>
  <p:slideViewPr>
    <p:cSldViewPr showGuides="1">
      <p:cViewPr varScale="1">
        <p:scale>
          <a:sx n="110" d="100"/>
          <a:sy n="110" d="100"/>
        </p:scale>
        <p:origin x="787" y="77"/>
      </p:cViewPr>
      <p:guideLst/>
    </p:cSldViewPr>
  </p:slideViewPr>
  <p:outlineViewPr>
    <p:cViewPr>
      <p:scale>
        <a:sx n="33" d="100"/>
        <a:sy n="33" d="100"/>
      </p:scale>
      <p:origin x="0" y="-660"/>
    </p:cViewPr>
  </p:outlineViewPr>
  <p:notesTextViewPr>
    <p:cViewPr>
      <p:scale>
        <a:sx n="150" d="100"/>
        <a:sy n="150" d="100"/>
      </p:scale>
      <p:origin x="0" y="0"/>
    </p:cViewPr>
  </p:notesTextViewPr>
  <p:sorterViewPr>
    <p:cViewPr varScale="1">
      <p:scale>
        <a:sx n="1" d="1"/>
        <a:sy n="1" d="1"/>
      </p:scale>
      <p:origin x="0" y="0"/>
    </p:cViewPr>
  </p:sorterViewPr>
  <p:notesViewPr>
    <p:cSldViewPr showGuides="1">
      <p:cViewPr>
        <p:scale>
          <a:sx n="100" d="100"/>
          <a:sy n="100" d="100"/>
        </p:scale>
        <p:origin x="3372" y="762"/>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464557875446417"/>
          <c:y val="0.1517189145712651"/>
          <c:w val="0.39847558753925794"/>
          <c:h val="0.76934126585284068"/>
        </c:manualLayout>
      </c:layout>
      <c:doughnutChart>
        <c:varyColors val="1"/>
        <c:ser>
          <c:idx val="0"/>
          <c:order val="0"/>
          <c:spPr>
            <a:solidFill>
              <a:schemeClr val="bg1">
                <a:lumMod val="85000"/>
              </a:schemeClr>
            </a:solidFill>
            <a:ln>
              <a:noFill/>
            </a:ln>
          </c:spPr>
          <c:dPt>
            <c:idx val="0"/>
            <c:bubble3D val="0"/>
            <c:spPr>
              <a:solidFill>
                <a:srgbClr val="92D050"/>
              </a:solidFill>
              <a:ln w="28575">
                <a:noFill/>
              </a:ln>
              <a:effectLst>
                <a:outerShdw blurRad="50800" dist="38100" algn="l" rotWithShape="0">
                  <a:prstClr val="black">
                    <a:alpha val="40000"/>
                  </a:prstClr>
                </a:outerShdw>
              </a:effectLst>
            </c:spPr>
            <c:extLst>
              <c:ext xmlns:c16="http://schemas.microsoft.com/office/drawing/2014/chart" uri="{C3380CC4-5D6E-409C-BE32-E72D297353CC}">
                <c16:uniqueId val="{00000001-F761-4E5C-9133-8D8EAF84BE31}"/>
              </c:ext>
            </c:extLst>
          </c:dPt>
          <c:dPt>
            <c:idx val="1"/>
            <c:bubble3D val="0"/>
            <c:explosion val="5"/>
            <c:spPr>
              <a:solidFill>
                <a:srgbClr val="F3A10D"/>
              </a:solidFill>
              <a:ln w="28575">
                <a:noFill/>
              </a:ln>
              <a:effectLst>
                <a:outerShdw blurRad="50800" dist="38100" algn="l" rotWithShape="0">
                  <a:prstClr val="black">
                    <a:alpha val="40000"/>
                  </a:prstClr>
                </a:outerShdw>
              </a:effectLst>
            </c:spPr>
            <c:extLst>
              <c:ext xmlns:c16="http://schemas.microsoft.com/office/drawing/2014/chart" uri="{C3380CC4-5D6E-409C-BE32-E72D297353CC}">
                <c16:uniqueId val="{00000003-F761-4E5C-9133-8D8EAF84BE31}"/>
              </c:ext>
            </c:extLst>
          </c:dPt>
          <c:dPt>
            <c:idx val="2"/>
            <c:bubble3D val="0"/>
            <c:spPr>
              <a:solidFill>
                <a:srgbClr val="92D050"/>
              </a:solidFill>
              <a:ln w="28575">
                <a:noFill/>
              </a:ln>
              <a:effectLst>
                <a:outerShdw blurRad="50800" dist="38100" algn="l" rotWithShape="0">
                  <a:prstClr val="black">
                    <a:alpha val="40000"/>
                  </a:prstClr>
                </a:outerShdw>
              </a:effectLst>
            </c:spPr>
            <c:extLst>
              <c:ext xmlns:c16="http://schemas.microsoft.com/office/drawing/2014/chart" uri="{C3380CC4-5D6E-409C-BE32-E72D297353CC}">
                <c16:uniqueId val="{00000005-F761-4E5C-9133-8D8EAF84BE31}"/>
              </c:ext>
            </c:extLst>
          </c:dPt>
          <c:dPt>
            <c:idx val="3"/>
            <c:bubble3D val="0"/>
            <c:spPr>
              <a:solidFill>
                <a:schemeClr val="bg1">
                  <a:lumMod val="85000"/>
                </a:schemeClr>
              </a:solidFill>
              <a:ln w="19050">
                <a:noFill/>
              </a:ln>
              <a:effectLst/>
            </c:spPr>
            <c:extLst>
              <c:ext xmlns:c16="http://schemas.microsoft.com/office/drawing/2014/chart" uri="{C3380CC4-5D6E-409C-BE32-E72D297353CC}">
                <c16:uniqueId val="{00000007-F761-4E5C-9133-8D8EAF84BE31}"/>
              </c:ext>
            </c:extLst>
          </c:dPt>
          <c:dPt>
            <c:idx val="4"/>
            <c:bubble3D val="0"/>
            <c:spPr>
              <a:solidFill>
                <a:schemeClr val="bg1">
                  <a:lumMod val="85000"/>
                </a:schemeClr>
              </a:solidFill>
              <a:ln w="19050">
                <a:noFill/>
              </a:ln>
              <a:effectLst/>
            </c:spPr>
            <c:extLst>
              <c:ext xmlns:c16="http://schemas.microsoft.com/office/drawing/2014/chart" uri="{C3380CC4-5D6E-409C-BE32-E72D297353CC}">
                <c16:uniqueId val="{00000009-F761-4E5C-9133-8D8EAF84BE31}"/>
              </c:ext>
            </c:extLst>
          </c:dPt>
          <c:dPt>
            <c:idx val="5"/>
            <c:bubble3D val="0"/>
            <c:spPr>
              <a:solidFill>
                <a:schemeClr val="bg1">
                  <a:lumMod val="85000"/>
                </a:schemeClr>
              </a:solidFill>
              <a:ln w="19050">
                <a:noFill/>
              </a:ln>
              <a:effectLst/>
            </c:spPr>
            <c:extLst>
              <c:ext xmlns:c16="http://schemas.microsoft.com/office/drawing/2014/chart" uri="{C3380CC4-5D6E-409C-BE32-E72D297353CC}">
                <c16:uniqueId val="{0000000B-F761-4E5C-9133-8D8EAF84BE31}"/>
              </c:ext>
            </c:extLst>
          </c:dPt>
          <c:dLbls>
            <c:dLbl>
              <c:idx val="0"/>
              <c:layout>
                <c:manualLayout>
                  <c:x val="-0.16948898881785518"/>
                  <c:y val="-0.4563193967257379"/>
                </c:manualLayout>
              </c:layout>
              <c:tx>
                <c:rich>
                  <a:bodyPr/>
                  <a:lstStyle/>
                  <a:p>
                    <a:fld id="{FA459115-524C-47BC-9B69-46BF95367D70}" type="CATEGORYNAME">
                      <a:rPr lang="en-US" dirty="0"/>
                      <a:pPr/>
                      <a:t>[NOM DE CATÉGORIE]</a:t>
                    </a:fld>
                    <a:r>
                      <a:rPr lang="en-US" baseline="0" dirty="0"/>
                      <a:t>
</a:t>
                    </a:r>
                    <a:fld id="{A0CFD7B0-FFB1-4EFC-8E82-1545B9F7750F}" type="VALUE">
                      <a:rPr lang="en-US" baseline="0" smtClean="0"/>
                      <a:pPr/>
                      <a:t>[VALEUR]</a:t>
                    </a:fld>
                    <a:r>
                      <a:rPr lang="en-US" baseline="0" dirty="0"/>
                      <a:t> €</a:t>
                    </a: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F761-4E5C-9133-8D8EAF84BE31}"/>
                </c:ext>
              </c:extLst>
            </c:dLbl>
            <c:dLbl>
              <c:idx val="1"/>
              <c:layout>
                <c:manualLayout>
                  <c:x val="0.22644935352382639"/>
                  <c:y val="4.9189608163247536E-2"/>
                </c:manualLayout>
              </c:layout>
              <c:tx>
                <c:rich>
                  <a:bodyPr wrap="none" lIns="38100" tIns="19050" rIns="38100" bIns="19050" anchor="ctr" anchorCtr="0">
                    <a:noAutofit/>
                  </a:bodyPr>
                  <a:lstStyle/>
                  <a:p>
                    <a:pPr algn="l">
                      <a:defRPr sz="1800" b="1">
                        <a:solidFill>
                          <a:srgbClr val="DA8200"/>
                        </a:solidFill>
                      </a:defRPr>
                    </a:pPr>
                    <a:fld id="{1C917F40-CA48-4B88-AFD5-A96FDA5A9762}" type="CATEGORYNAME">
                      <a:rPr lang="en-US"/>
                      <a:pPr algn="l">
                        <a:defRPr sz="1800" b="1">
                          <a:solidFill>
                            <a:srgbClr val="DA8200"/>
                          </a:solidFill>
                        </a:defRPr>
                      </a:pPr>
                      <a:t>[NOM DE CATÉGORIE]</a:t>
                    </a:fld>
                    <a:r>
                      <a:rPr lang="en-US" baseline="0" dirty="0"/>
                      <a:t>
</a:t>
                    </a:r>
                    <a:fld id="{20FEBFE2-9492-4266-9F9A-3D95A006F1A2}" type="VALUE">
                      <a:rPr lang="en-US" baseline="0" smtClean="0"/>
                      <a:pPr algn="l">
                        <a:defRPr sz="1800" b="1">
                          <a:solidFill>
                            <a:srgbClr val="DA8200"/>
                          </a:solidFill>
                        </a:defRPr>
                      </a:pPr>
                      <a:t>[VALEUR]</a:t>
                    </a:fld>
                    <a:r>
                      <a:rPr lang="en-US" baseline="0" dirty="0"/>
                      <a:t> €</a:t>
                    </a:r>
                  </a:p>
                </c:rich>
              </c:tx>
              <c:spPr>
                <a:noFill/>
                <a:ln>
                  <a:noFill/>
                </a:ln>
                <a:effectLst/>
              </c:spPr>
              <c:showLegendKey val="0"/>
              <c:showVal val="1"/>
              <c:showCatName val="1"/>
              <c:showSerName val="0"/>
              <c:showPercent val="0"/>
              <c:showBubbleSize val="0"/>
              <c:separator>
</c:separator>
              <c:extLst>
                <c:ext xmlns:c15="http://schemas.microsoft.com/office/drawing/2012/chart" uri="{CE6537A1-D6FC-4f65-9D91-7224C49458BB}">
                  <c15:spPr xmlns:c15="http://schemas.microsoft.com/office/drawing/2012/chart">
                    <a:prstGeom prst="borderCallout2">
                      <a:avLst/>
                    </a:prstGeom>
                  </c15:spPr>
                  <c15:layout>
                    <c:manualLayout>
                      <c:w val="0.26100160931417543"/>
                      <c:h val="0.39006775460655796"/>
                    </c:manualLayout>
                  </c15:layout>
                  <c15:dlblFieldTable/>
                  <c15:showDataLabelsRange val="0"/>
                </c:ext>
                <c:ext xmlns:c16="http://schemas.microsoft.com/office/drawing/2014/chart" uri="{C3380CC4-5D6E-409C-BE32-E72D297353CC}">
                  <c16:uniqueId val="{00000003-F761-4E5C-9133-8D8EAF84BE31}"/>
                </c:ext>
              </c:extLst>
            </c:dLbl>
            <c:dLbl>
              <c:idx val="2"/>
              <c:delete val="1"/>
              <c:extLst>
                <c:ext xmlns:c15="http://schemas.microsoft.com/office/drawing/2012/chart" uri="{CE6537A1-D6FC-4f65-9D91-7224C49458BB}"/>
                <c:ext xmlns:c16="http://schemas.microsoft.com/office/drawing/2014/chart" uri="{C3380CC4-5D6E-409C-BE32-E72D297353CC}">
                  <c16:uniqueId val="{00000005-F761-4E5C-9133-8D8EAF84BE31}"/>
                </c:ext>
              </c:extLst>
            </c:dLbl>
            <c:spPr>
              <a:noFill/>
              <a:ln>
                <a:noFill/>
              </a:ln>
              <a:effectLst/>
            </c:spPr>
            <c:txPr>
              <a:bodyPr wrap="none" lIns="38100" tIns="19050" rIns="38100" bIns="19050" anchor="ctr" anchorCtr="0">
                <a:spAutoFit/>
              </a:bodyPr>
              <a:lstStyle/>
              <a:p>
                <a:pPr algn="r">
                  <a:defRPr sz="1800" b="1">
                    <a:solidFill>
                      <a:srgbClr val="339933"/>
                    </a:solidFill>
                  </a:defRPr>
                </a:pPr>
                <a:endParaRPr lang="fr-FR"/>
              </a:p>
            </c:txPr>
            <c:showLegendKey val="0"/>
            <c:showVal val="1"/>
            <c:showCatName val="1"/>
            <c:showSerName val="0"/>
            <c:showPercent val="0"/>
            <c:showBubbleSize val="0"/>
            <c:separator>
</c:separator>
            <c:showLeaderLines val="1"/>
            <c:extLst>
              <c:ext xmlns:c15="http://schemas.microsoft.com/office/drawing/2012/chart" uri="{CE6537A1-D6FC-4f65-9D91-7224C49458BB}">
                <c15:spPr xmlns:c15="http://schemas.microsoft.com/office/drawing/2012/chart">
                  <a:prstGeom prst="borderCallout2">
                    <a:avLst/>
                  </a:prstGeom>
                </c15:spPr>
              </c:ext>
            </c:extLst>
          </c:dLbls>
          <c:cat>
            <c:strRef>
              <c:f>Feuil1!$A$4:$A$5</c:f>
              <c:strCache>
                <c:ptCount val="2"/>
                <c:pt idx="0">
                  <c:v>DONS</c:v>
                </c:pt>
                <c:pt idx="1">
                  <c:v>AVANCES 
REMBOURSABLES</c:v>
                </c:pt>
              </c:strCache>
            </c:strRef>
          </c:cat>
          <c:val>
            <c:numRef>
              <c:f>Feuil1!$B$4:$B$5</c:f>
              <c:numCache>
                <c:formatCode>#,##0.00</c:formatCode>
                <c:ptCount val="2"/>
                <c:pt idx="0">
                  <c:v>1498282.67</c:v>
                </c:pt>
                <c:pt idx="1">
                  <c:v>499018.71</c:v>
                </c:pt>
              </c:numCache>
            </c:numRef>
          </c:val>
          <c:extLst>
            <c:ext xmlns:c16="http://schemas.microsoft.com/office/drawing/2014/chart" uri="{C3380CC4-5D6E-409C-BE32-E72D297353CC}">
              <c16:uniqueId val="{0000000C-F761-4E5C-9133-8D8EAF84BE31}"/>
            </c:ext>
          </c:extLst>
        </c:ser>
        <c:dLbls>
          <c:showLegendKey val="0"/>
          <c:showVal val="0"/>
          <c:showCatName val="0"/>
          <c:showSerName val="0"/>
          <c:showPercent val="0"/>
          <c:showBubbleSize val="0"/>
          <c:showLeaderLines val="1"/>
        </c:dLbls>
        <c:firstSliceAng val="150"/>
        <c:holeSize val="50"/>
      </c:doughnutChart>
      <c:spPr>
        <a:noFill/>
        <a:ln>
          <a:noFill/>
        </a:ln>
        <a:effectLst/>
      </c:spPr>
    </c:plotArea>
    <c:plotVisOnly val="1"/>
    <c:dispBlanksAs val="gap"/>
    <c:showDLblsOverMax val="0"/>
  </c:chart>
  <c:spPr>
    <a:noFill/>
    <a:ln>
      <a:noFill/>
    </a:ln>
    <a:effectLst/>
  </c:spPr>
  <c:txPr>
    <a:bodyPr/>
    <a:lstStyle/>
    <a:p>
      <a:pPr>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20698940678651"/>
          <c:y val="0.14777192359247038"/>
          <c:w val="0.39847558753925794"/>
          <c:h val="0.76934126585284068"/>
        </c:manualLayout>
      </c:layout>
      <c:doughnutChart>
        <c:varyColors val="1"/>
        <c:ser>
          <c:idx val="0"/>
          <c:order val="0"/>
          <c:spPr>
            <a:solidFill>
              <a:srgbClr val="00B0F0"/>
            </a:solidFill>
            <a:ln>
              <a:noFill/>
            </a:ln>
          </c:spPr>
          <c:dPt>
            <c:idx val="0"/>
            <c:bubble3D val="0"/>
            <c:explosion val="6"/>
            <c:spPr>
              <a:solidFill>
                <a:srgbClr val="00B0F0"/>
              </a:solidFill>
              <a:ln w="28575">
                <a:noFill/>
              </a:ln>
              <a:effectLst>
                <a:outerShdw blurRad="50800" dist="38100" algn="l" rotWithShape="0">
                  <a:prstClr val="black">
                    <a:alpha val="40000"/>
                  </a:prstClr>
                </a:outerShdw>
              </a:effectLst>
            </c:spPr>
            <c:extLst>
              <c:ext xmlns:c16="http://schemas.microsoft.com/office/drawing/2014/chart" uri="{C3380CC4-5D6E-409C-BE32-E72D297353CC}">
                <c16:uniqueId val="{00000001-939B-44BC-ABDC-968913F73117}"/>
              </c:ext>
            </c:extLst>
          </c:dPt>
          <c:dPt>
            <c:idx val="1"/>
            <c:bubble3D val="0"/>
            <c:spPr>
              <a:solidFill>
                <a:srgbClr val="C00000"/>
              </a:solidFill>
              <a:ln w="28575">
                <a:noFill/>
              </a:ln>
              <a:effectLst>
                <a:outerShdw blurRad="50800" dist="38100" algn="l" rotWithShape="0">
                  <a:prstClr val="black">
                    <a:alpha val="40000"/>
                  </a:prstClr>
                </a:outerShdw>
              </a:effectLst>
            </c:spPr>
            <c:extLst>
              <c:ext xmlns:c16="http://schemas.microsoft.com/office/drawing/2014/chart" uri="{C3380CC4-5D6E-409C-BE32-E72D297353CC}">
                <c16:uniqueId val="{00000003-939B-44BC-ABDC-968913F73117}"/>
              </c:ext>
            </c:extLst>
          </c:dPt>
          <c:dPt>
            <c:idx val="2"/>
            <c:bubble3D val="0"/>
            <c:spPr>
              <a:solidFill>
                <a:srgbClr val="00B0F0"/>
              </a:solidFill>
              <a:ln w="28575">
                <a:noFill/>
              </a:ln>
              <a:effectLst>
                <a:outerShdw blurRad="50800" dist="38100" algn="l" rotWithShape="0">
                  <a:prstClr val="black">
                    <a:alpha val="40000"/>
                  </a:prstClr>
                </a:outerShdw>
              </a:effectLst>
            </c:spPr>
            <c:extLst>
              <c:ext xmlns:c16="http://schemas.microsoft.com/office/drawing/2014/chart" uri="{C3380CC4-5D6E-409C-BE32-E72D297353CC}">
                <c16:uniqueId val="{00000005-939B-44BC-ABDC-968913F73117}"/>
              </c:ext>
            </c:extLst>
          </c:dPt>
          <c:dPt>
            <c:idx val="3"/>
            <c:bubble3D val="0"/>
            <c:spPr>
              <a:solidFill>
                <a:srgbClr val="00B0F0"/>
              </a:solidFill>
              <a:ln w="19050">
                <a:noFill/>
              </a:ln>
              <a:effectLst/>
            </c:spPr>
            <c:extLst>
              <c:ext xmlns:c16="http://schemas.microsoft.com/office/drawing/2014/chart" uri="{C3380CC4-5D6E-409C-BE32-E72D297353CC}">
                <c16:uniqueId val="{00000007-939B-44BC-ABDC-968913F73117}"/>
              </c:ext>
            </c:extLst>
          </c:dPt>
          <c:dPt>
            <c:idx val="4"/>
            <c:bubble3D val="0"/>
            <c:spPr>
              <a:solidFill>
                <a:srgbClr val="00B0F0"/>
              </a:solidFill>
              <a:ln w="19050">
                <a:noFill/>
              </a:ln>
              <a:effectLst/>
            </c:spPr>
            <c:extLst>
              <c:ext xmlns:c16="http://schemas.microsoft.com/office/drawing/2014/chart" uri="{C3380CC4-5D6E-409C-BE32-E72D297353CC}">
                <c16:uniqueId val="{00000009-939B-44BC-ABDC-968913F73117}"/>
              </c:ext>
            </c:extLst>
          </c:dPt>
          <c:dPt>
            <c:idx val="5"/>
            <c:bubble3D val="0"/>
            <c:spPr>
              <a:solidFill>
                <a:srgbClr val="00B0F0"/>
              </a:solidFill>
              <a:ln w="19050">
                <a:noFill/>
              </a:ln>
              <a:effectLst/>
            </c:spPr>
            <c:extLst>
              <c:ext xmlns:c16="http://schemas.microsoft.com/office/drawing/2014/chart" uri="{C3380CC4-5D6E-409C-BE32-E72D297353CC}">
                <c16:uniqueId val="{0000000B-939B-44BC-ABDC-968913F73117}"/>
              </c:ext>
            </c:extLst>
          </c:dPt>
          <c:dLbls>
            <c:dLbl>
              <c:idx val="0"/>
              <c:layout>
                <c:manualLayout>
                  <c:x val="-0.28403343533566389"/>
                  <c:y val="-0.10132050157242527"/>
                </c:manualLayout>
              </c:layout>
              <c:tx>
                <c:rich>
                  <a:bodyPr/>
                  <a:lstStyle/>
                  <a:p>
                    <a:fld id="{E60833C0-9335-4DE4-B70E-98272DBCE4C7}" type="CATEGORYNAME">
                      <a:rPr lang="fr-FR">
                        <a:solidFill>
                          <a:srgbClr val="0070C0"/>
                        </a:solidFill>
                      </a:rPr>
                      <a:pPr/>
                      <a:t>[NOM DE CATÉGORIE]</a:t>
                    </a:fld>
                    <a:r>
                      <a:rPr lang="fr-FR" baseline="0" dirty="0">
                        <a:solidFill>
                          <a:srgbClr val="0070C0"/>
                        </a:solidFill>
                      </a:rPr>
                      <a:t>
</a:t>
                    </a:r>
                    <a:fld id="{48494D4E-DB22-4249-83B7-29D53DA71E52}" type="VALUE">
                      <a:rPr lang="fr-FR" baseline="0" smtClean="0">
                        <a:solidFill>
                          <a:srgbClr val="0070C0"/>
                        </a:solidFill>
                      </a:rPr>
                      <a:pPr/>
                      <a:t>[VALEUR]</a:t>
                    </a:fld>
                    <a:endParaRPr lang="fr-FR" baseline="0" dirty="0">
                      <a:solidFill>
                        <a:srgbClr val="0070C0"/>
                      </a:solidFill>
                    </a:endParaRPr>
                  </a:p>
                </c:rich>
              </c:tx>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939B-44BC-ABDC-968913F73117}"/>
                </c:ext>
              </c:extLst>
            </c:dLbl>
            <c:dLbl>
              <c:idx val="1"/>
              <c:layout>
                <c:manualLayout>
                  <c:x val="0.2034318867482901"/>
                  <c:y val="-5.3736572849488184E-3"/>
                </c:manualLayout>
              </c:layout>
              <c:tx>
                <c:rich>
                  <a:bodyPr wrap="none" lIns="38100" tIns="19050" rIns="38100" bIns="19050" anchor="ctr" anchorCtr="0">
                    <a:noAutofit/>
                  </a:bodyPr>
                  <a:lstStyle/>
                  <a:p>
                    <a:pPr algn="l">
                      <a:defRPr sz="1800" b="1">
                        <a:solidFill>
                          <a:srgbClr val="DA8200"/>
                        </a:solidFill>
                      </a:defRPr>
                    </a:pPr>
                    <a:fld id="{457ED9A6-5D63-41A8-8078-B9846950E274}" type="CATEGORYNAME">
                      <a:rPr lang="en-US">
                        <a:solidFill>
                          <a:srgbClr val="993300"/>
                        </a:solidFill>
                      </a:rPr>
                      <a:pPr algn="l">
                        <a:defRPr sz="1800" b="1">
                          <a:solidFill>
                            <a:srgbClr val="DA8200"/>
                          </a:solidFill>
                        </a:defRPr>
                      </a:pPr>
                      <a:t>[NOM DE CATÉGORIE]</a:t>
                    </a:fld>
                    <a:r>
                      <a:rPr lang="en-US" baseline="0" dirty="0">
                        <a:solidFill>
                          <a:srgbClr val="993300"/>
                        </a:solidFill>
                      </a:rPr>
                      <a:t>
</a:t>
                    </a:r>
                    <a:fld id="{3137A39B-C8D3-4DB2-9636-312AC891875F}" type="VALUE">
                      <a:rPr lang="en-US" baseline="0" smtClean="0">
                        <a:solidFill>
                          <a:srgbClr val="993300"/>
                        </a:solidFill>
                      </a:rPr>
                      <a:pPr algn="l">
                        <a:defRPr sz="1800" b="1">
                          <a:solidFill>
                            <a:srgbClr val="DA8200"/>
                          </a:solidFill>
                        </a:defRPr>
                      </a:pPr>
                      <a:t>[VALEUR]</a:t>
                    </a:fld>
                    <a:endParaRPr lang="en-US" baseline="0" dirty="0">
                      <a:solidFill>
                        <a:srgbClr val="993300"/>
                      </a:solidFill>
                    </a:endParaRPr>
                  </a:p>
                </c:rich>
              </c:tx>
              <c:spPr>
                <a:noFill/>
                <a:ln>
                  <a:noFill/>
                </a:ln>
                <a:effectLst/>
              </c:spPr>
              <c:showLegendKey val="0"/>
              <c:showVal val="0"/>
              <c:showCatName val="1"/>
              <c:showSerName val="0"/>
              <c:showPercent val="1"/>
              <c:showBubbleSize val="0"/>
              <c:separator>
</c:separator>
              <c:extLst>
                <c:ext xmlns:c15="http://schemas.microsoft.com/office/drawing/2012/chart" uri="{CE6537A1-D6FC-4f65-9D91-7224C49458BB}">
                  <c15:spPr xmlns:c15="http://schemas.microsoft.com/office/drawing/2012/chart">
                    <a:prstGeom prst="wedgeRectCallout">
                      <a:avLst/>
                    </a:prstGeom>
                  </c15:spPr>
                  <c15:layout>
                    <c:manualLayout>
                      <c:w val="0.26100160931417543"/>
                      <c:h val="0.39006775460655796"/>
                    </c:manualLayout>
                  </c15:layout>
                  <c15:dlblFieldTable/>
                  <c15:showDataLabelsRange val="0"/>
                </c:ext>
                <c:ext xmlns:c16="http://schemas.microsoft.com/office/drawing/2014/chart" uri="{C3380CC4-5D6E-409C-BE32-E72D297353CC}">
                  <c16:uniqueId val="{00000003-939B-44BC-ABDC-968913F73117}"/>
                </c:ext>
              </c:extLst>
            </c:dLbl>
            <c:dLbl>
              <c:idx val="2"/>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39B-44BC-ABDC-968913F73117}"/>
                </c:ext>
              </c:extLst>
            </c:dLbl>
            <c:spPr>
              <a:noFill/>
              <a:ln>
                <a:noFill/>
              </a:ln>
              <a:effectLst/>
            </c:spPr>
            <c:txPr>
              <a:bodyPr wrap="none" lIns="38100" tIns="19050" rIns="38100" bIns="19050" anchor="ctr" anchorCtr="0">
                <a:spAutoFit/>
              </a:bodyPr>
              <a:lstStyle/>
              <a:p>
                <a:pPr algn="r">
                  <a:defRPr sz="1800" b="1">
                    <a:solidFill>
                      <a:srgbClr val="339933"/>
                    </a:solidFill>
                  </a:defRPr>
                </a:pPr>
                <a:endParaRPr lang="fr-FR"/>
              </a:p>
            </c:txPr>
            <c:showLegendKey val="0"/>
            <c:showVal val="0"/>
            <c:showCatName val="1"/>
            <c:showSerName val="0"/>
            <c:showPercent val="1"/>
            <c:showBubbleSize val="0"/>
            <c:separator>
</c:separator>
            <c:showLeaderLines val="1"/>
            <c:extLst>
              <c:ext xmlns:c15="http://schemas.microsoft.com/office/drawing/2012/chart" uri="{CE6537A1-D6FC-4f65-9D91-7224C49458BB}">
                <c15:spPr xmlns:c15="http://schemas.microsoft.com/office/drawing/2012/chart">
                  <a:prstGeom prst="wedgeRectCallout">
                    <a:avLst/>
                  </a:prstGeom>
                </c15:spPr>
              </c:ext>
            </c:extLst>
          </c:dLbls>
          <c:cat>
            <c:strRef>
              <c:f>Feuil1!$A$4:$A$5</c:f>
              <c:strCache>
                <c:ptCount val="2"/>
                <c:pt idx="0">
                  <c:v>ALLOCATAIRES 
OU PRESTATAIRES</c:v>
                </c:pt>
                <c:pt idx="1">
                  <c:v>COTISANTS</c:v>
                </c:pt>
              </c:strCache>
            </c:strRef>
          </c:cat>
          <c:val>
            <c:numRef>
              <c:f>Feuil1!$B$4:$B$5</c:f>
              <c:numCache>
                <c:formatCode>#,##0</c:formatCode>
                <c:ptCount val="2"/>
                <c:pt idx="0">
                  <c:v>1681</c:v>
                </c:pt>
                <c:pt idx="1">
                  <c:v>44</c:v>
                </c:pt>
              </c:numCache>
            </c:numRef>
          </c:val>
          <c:extLst>
            <c:ext xmlns:c16="http://schemas.microsoft.com/office/drawing/2014/chart" uri="{C3380CC4-5D6E-409C-BE32-E72D297353CC}">
              <c16:uniqueId val="{0000000C-939B-44BC-ABDC-968913F73117}"/>
            </c:ext>
          </c:extLst>
        </c:ser>
        <c:dLbls>
          <c:showLegendKey val="0"/>
          <c:showVal val="0"/>
          <c:showCatName val="0"/>
          <c:showSerName val="0"/>
          <c:showPercent val="0"/>
          <c:showBubbleSize val="0"/>
          <c:showLeaderLines val="1"/>
        </c:dLbls>
        <c:firstSliceAng val="100"/>
        <c:holeSize val="50"/>
      </c:doughnutChart>
      <c:spPr>
        <a:noFill/>
        <a:ln>
          <a:noFill/>
        </a:ln>
        <a:effectLst/>
      </c:spPr>
    </c:plotArea>
    <c:plotVisOnly val="1"/>
    <c:dispBlanksAs val="gap"/>
    <c:showDLblsOverMax val="0"/>
  </c:chart>
  <c:spPr>
    <a:noFill/>
    <a:ln>
      <a:noFill/>
    </a:ln>
    <a:effectLst/>
  </c:spPr>
  <c:txPr>
    <a:bodyPr/>
    <a:lstStyle/>
    <a:p>
      <a:pPr>
        <a:defRPr/>
      </a:pPr>
      <a:endParaRPr lang="fr-F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3745053" y="217337"/>
            <a:ext cx="3076786" cy="511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02" tIns="49401" rIns="98802" bIns="49401" numCol="1" anchor="t" anchorCtr="0" compatLnSpc="1">
            <a:prstTxWarp prst="textNoShape">
              <a:avLst/>
            </a:prstTxWarp>
          </a:bodyPr>
          <a:lstStyle>
            <a:lvl1pPr defTabSz="989271">
              <a:defRPr sz="1000" b="0"/>
            </a:lvl1pPr>
          </a:lstStyle>
          <a:p>
            <a:pPr>
              <a:defRPr/>
            </a:pPr>
            <a:r>
              <a:rPr lang="fr-FR" sz="900" dirty="0"/>
              <a:t>CARMF - Service Communication</a:t>
            </a:r>
          </a:p>
        </p:txBody>
      </p:sp>
    </p:spTree>
    <p:extLst>
      <p:ext uri="{BB962C8B-B14F-4D97-AF65-F5344CB8AC3E}">
        <p14:creationId xmlns:p14="http://schemas.microsoft.com/office/powerpoint/2010/main" val="32940236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4146" name="Rectangle 2"/>
          <p:cNvSpPr>
            <a:spLocks noGrp="1" noChangeArrowheads="1"/>
          </p:cNvSpPr>
          <p:nvPr>
            <p:ph type="hdr" sz="quarter"/>
          </p:nvPr>
        </p:nvSpPr>
        <p:spPr bwMode="auto">
          <a:xfrm>
            <a:off x="20" y="20"/>
            <a:ext cx="3076787" cy="511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02" tIns="49401" rIns="98802" bIns="49401" numCol="1" anchor="t" anchorCtr="0" compatLnSpc="1">
            <a:prstTxWarp prst="textNoShape">
              <a:avLst/>
            </a:prstTxWarp>
          </a:bodyPr>
          <a:lstStyle>
            <a:lvl1pPr defTabSz="989271">
              <a:defRPr sz="1300" b="0"/>
            </a:lvl1pPr>
          </a:lstStyle>
          <a:p>
            <a:pPr>
              <a:defRPr/>
            </a:pPr>
            <a:endParaRPr lang="fr-FR" dirty="0"/>
          </a:p>
        </p:txBody>
      </p:sp>
      <p:sp>
        <p:nvSpPr>
          <p:cNvPr id="134147" name="Rectangle 3"/>
          <p:cNvSpPr>
            <a:spLocks noGrp="1" noChangeArrowheads="1"/>
          </p:cNvSpPr>
          <p:nvPr>
            <p:ph type="dt" idx="1"/>
          </p:nvPr>
        </p:nvSpPr>
        <p:spPr bwMode="auto">
          <a:xfrm>
            <a:off x="4020948" y="20"/>
            <a:ext cx="3076787" cy="511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02" tIns="49401" rIns="98802" bIns="49401" numCol="1" anchor="t" anchorCtr="0" compatLnSpc="1">
            <a:prstTxWarp prst="textNoShape">
              <a:avLst/>
            </a:prstTxWarp>
          </a:bodyPr>
          <a:lstStyle>
            <a:lvl1pPr algn="r" defTabSz="989271">
              <a:defRPr sz="1300" b="0"/>
            </a:lvl1pPr>
          </a:lstStyle>
          <a:p>
            <a:pPr>
              <a:defRPr/>
            </a:pPr>
            <a:endParaRPr lang="fr-FR" dirty="0"/>
          </a:p>
        </p:txBody>
      </p:sp>
      <p:sp>
        <p:nvSpPr>
          <p:cNvPr id="126980" name="Rectangle 4"/>
          <p:cNvSpPr>
            <a:spLocks noGrp="1" noRot="1" noChangeAspect="1" noChangeArrowheads="1" noTextEdit="1"/>
          </p:cNvSpPr>
          <p:nvPr>
            <p:ph type="sldImg" idx="2"/>
          </p:nvPr>
        </p:nvSpPr>
        <p:spPr bwMode="auto">
          <a:xfrm>
            <a:off x="141288" y="769938"/>
            <a:ext cx="6819900" cy="38354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4149" name="Rectangle 5"/>
          <p:cNvSpPr>
            <a:spLocks noGrp="1" noChangeArrowheads="1"/>
          </p:cNvSpPr>
          <p:nvPr>
            <p:ph type="body" sz="quarter" idx="3"/>
          </p:nvPr>
        </p:nvSpPr>
        <p:spPr bwMode="auto">
          <a:xfrm>
            <a:off x="709323" y="4860875"/>
            <a:ext cx="5680709" cy="460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02" tIns="49401" rIns="98802" bIns="49401"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134150" name="Rectangle 6"/>
          <p:cNvSpPr>
            <a:spLocks noGrp="1" noChangeArrowheads="1"/>
          </p:cNvSpPr>
          <p:nvPr>
            <p:ph type="ftr" sz="quarter" idx="4"/>
          </p:nvPr>
        </p:nvSpPr>
        <p:spPr bwMode="auto">
          <a:xfrm>
            <a:off x="20" y="9721708"/>
            <a:ext cx="3076787" cy="511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02" tIns="49401" rIns="98802" bIns="49401" numCol="1" anchor="b" anchorCtr="0" compatLnSpc="1">
            <a:prstTxWarp prst="textNoShape">
              <a:avLst/>
            </a:prstTxWarp>
          </a:bodyPr>
          <a:lstStyle>
            <a:lvl1pPr defTabSz="989271">
              <a:defRPr sz="1300" b="0"/>
            </a:lvl1pPr>
          </a:lstStyle>
          <a:p>
            <a:pPr>
              <a:defRPr/>
            </a:pPr>
            <a:endParaRPr lang="fr-FR" dirty="0"/>
          </a:p>
        </p:txBody>
      </p:sp>
      <p:sp>
        <p:nvSpPr>
          <p:cNvPr id="134151" name="Rectangle 7"/>
          <p:cNvSpPr>
            <a:spLocks noGrp="1" noChangeArrowheads="1"/>
          </p:cNvSpPr>
          <p:nvPr>
            <p:ph type="sldNum" sz="quarter" idx="5"/>
          </p:nvPr>
        </p:nvSpPr>
        <p:spPr bwMode="auto">
          <a:xfrm>
            <a:off x="4020948" y="9721708"/>
            <a:ext cx="3076787" cy="511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02" tIns="49401" rIns="98802" bIns="49401" numCol="1" anchor="b" anchorCtr="0" compatLnSpc="1">
            <a:prstTxWarp prst="textNoShape">
              <a:avLst/>
            </a:prstTxWarp>
          </a:bodyPr>
          <a:lstStyle>
            <a:lvl1pPr algn="r" defTabSz="989271">
              <a:defRPr sz="1300" b="0"/>
            </a:lvl1pPr>
          </a:lstStyle>
          <a:p>
            <a:pPr>
              <a:defRPr/>
            </a:pPr>
            <a:fld id="{1384B590-77A4-412C-B5AD-FF29281C4DED}" type="slidenum">
              <a:rPr lang="fr-FR"/>
              <a:pPr>
                <a:defRPr/>
              </a:pPr>
              <a:t>‹N°›</a:t>
            </a:fld>
            <a:endParaRPr lang="fr-FR" dirty="0"/>
          </a:p>
        </p:txBody>
      </p:sp>
    </p:spTree>
    <p:extLst>
      <p:ext uri="{BB962C8B-B14F-4D97-AF65-F5344CB8AC3E}">
        <p14:creationId xmlns:p14="http://schemas.microsoft.com/office/powerpoint/2010/main" val="25284673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Narrow"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Narrow"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Narrow"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Narrow"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Narrow"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1</a:t>
            </a:fld>
            <a:endParaRPr lang="fr-FR"/>
          </a:p>
        </p:txBody>
      </p:sp>
    </p:spTree>
    <p:extLst>
      <p:ext uri="{BB962C8B-B14F-4D97-AF65-F5344CB8AC3E}">
        <p14:creationId xmlns:p14="http://schemas.microsoft.com/office/powerpoint/2010/main" val="766800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2</a:t>
            </a:fld>
            <a:endParaRPr lang="fr-FR"/>
          </a:p>
        </p:txBody>
      </p:sp>
    </p:spTree>
    <p:extLst>
      <p:ext uri="{BB962C8B-B14F-4D97-AF65-F5344CB8AC3E}">
        <p14:creationId xmlns:p14="http://schemas.microsoft.com/office/powerpoint/2010/main" val="1308764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3</a:t>
            </a:fld>
            <a:endParaRPr lang="fr-FR"/>
          </a:p>
        </p:txBody>
      </p:sp>
    </p:spTree>
    <p:extLst>
      <p:ext uri="{BB962C8B-B14F-4D97-AF65-F5344CB8AC3E}">
        <p14:creationId xmlns:p14="http://schemas.microsoft.com/office/powerpoint/2010/main" val="355459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r>
              <a:rPr lang="fr-FR" dirty="0"/>
              <a:t>STA050-F</a:t>
            </a:r>
          </a:p>
          <a:p>
            <a:pPr defTabSz="980678">
              <a:defRPr/>
            </a:pPr>
            <a:r>
              <a:rPr lang="fr-FR" dirty="0"/>
              <a:t>STA050-E</a:t>
            </a:r>
          </a:p>
          <a:p>
            <a:r>
              <a:rPr lang="fr-FR" dirty="0"/>
              <a:t>STA</a:t>
            </a:r>
            <a:r>
              <a:rPr lang="fr-FR" baseline="0" dirty="0"/>
              <a:t>O50-G</a:t>
            </a:r>
            <a:endParaRPr lang="fr-FR" dirty="0"/>
          </a:p>
          <a:p>
            <a:r>
              <a:rPr lang="fr-FR" dirty="0"/>
              <a:t>STA240</a:t>
            </a:r>
          </a:p>
          <a:p>
            <a:r>
              <a:rPr lang="fr-FR" dirty="0"/>
              <a:t>+ chiffres FS Orphelins</a:t>
            </a:r>
            <a:r>
              <a:rPr lang="fr-FR" baseline="0" dirty="0"/>
              <a:t> et âge moyen enfants d’invalides</a:t>
            </a:r>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4</a:t>
            </a:fld>
            <a:endParaRPr lang="fr-FR"/>
          </a:p>
        </p:txBody>
      </p:sp>
    </p:spTree>
    <p:extLst>
      <p:ext uri="{BB962C8B-B14F-4D97-AF65-F5344CB8AC3E}">
        <p14:creationId xmlns:p14="http://schemas.microsoft.com/office/powerpoint/2010/main" val="2153347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5</a:t>
            </a:fld>
            <a:endParaRPr lang="fr-FR" dirty="0"/>
          </a:p>
        </p:txBody>
      </p:sp>
    </p:spTree>
    <p:extLst>
      <p:ext uri="{BB962C8B-B14F-4D97-AF65-F5344CB8AC3E}">
        <p14:creationId xmlns:p14="http://schemas.microsoft.com/office/powerpoint/2010/main" val="3652998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600" u="sng" dirty="0"/>
              <a:t>Pyramide France entière :</a:t>
            </a:r>
          </a:p>
          <a:p>
            <a:endParaRPr lang="fr-FR" sz="1600" dirty="0"/>
          </a:p>
          <a:p>
            <a:endParaRPr lang="fr-FR" sz="1600" dirty="0"/>
          </a:p>
          <a:p>
            <a:r>
              <a:rPr lang="fr-FR" sz="1600" u="sng" dirty="0"/>
              <a:t>Pyramide Nouvelle Aquitaine :</a:t>
            </a:r>
          </a:p>
          <a:p>
            <a:endParaRPr lang="fr-FR" sz="1600" dirty="0"/>
          </a:p>
          <a:p>
            <a:endParaRPr lang="fr-FR" sz="1600" dirty="0"/>
          </a:p>
          <a:p>
            <a:endParaRPr lang="fr-FR" sz="1600"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6</a:t>
            </a:fld>
            <a:endParaRPr lang="fr-FR" dirty="0"/>
          </a:p>
        </p:txBody>
      </p:sp>
    </p:spTree>
    <p:extLst>
      <p:ext uri="{BB962C8B-B14F-4D97-AF65-F5344CB8AC3E}">
        <p14:creationId xmlns:p14="http://schemas.microsoft.com/office/powerpoint/2010/main" val="3196196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600" u="sng" dirty="0"/>
              <a:t>Pyramide France entière :</a:t>
            </a:r>
          </a:p>
          <a:p>
            <a:endParaRPr lang="fr-FR" sz="1600" dirty="0"/>
          </a:p>
          <a:p>
            <a:endParaRPr lang="fr-FR" sz="1600" dirty="0"/>
          </a:p>
          <a:p>
            <a:r>
              <a:rPr lang="fr-FR" sz="1600" u="sng" dirty="0"/>
              <a:t>Pyramide Nouvelle Aquitaine :</a:t>
            </a:r>
          </a:p>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7</a:t>
            </a:fld>
            <a:endParaRPr lang="fr-FR" dirty="0"/>
          </a:p>
        </p:txBody>
      </p:sp>
    </p:spTree>
    <p:extLst>
      <p:ext uri="{BB962C8B-B14F-4D97-AF65-F5344CB8AC3E}">
        <p14:creationId xmlns:p14="http://schemas.microsoft.com/office/powerpoint/2010/main" val="2052956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lvl1pPr defTabSz="1024562" eaLnBrk="0" hangingPunct="0">
              <a:defRPr b="1">
                <a:solidFill>
                  <a:schemeClr val="tx1"/>
                </a:solidFill>
                <a:latin typeface="Arial Narrow" pitchFamily="34" charset="0"/>
                <a:cs typeface="Arial" pitchFamily="34" charset="0"/>
              </a:defRPr>
            </a:lvl1pPr>
            <a:lvl2pPr marL="768422" indent="-295544" defTabSz="1024562" eaLnBrk="0" hangingPunct="0">
              <a:defRPr b="1">
                <a:solidFill>
                  <a:schemeClr val="tx1"/>
                </a:solidFill>
                <a:latin typeface="Arial Narrow" pitchFamily="34" charset="0"/>
                <a:cs typeface="Arial" pitchFamily="34" charset="0"/>
              </a:defRPr>
            </a:lvl2pPr>
            <a:lvl3pPr marL="1182188" indent="-236437" defTabSz="1024562" eaLnBrk="0" hangingPunct="0">
              <a:defRPr b="1">
                <a:solidFill>
                  <a:schemeClr val="tx1"/>
                </a:solidFill>
                <a:latin typeface="Arial Narrow" pitchFamily="34" charset="0"/>
                <a:cs typeface="Arial" pitchFamily="34" charset="0"/>
              </a:defRPr>
            </a:lvl3pPr>
            <a:lvl4pPr marL="1655060" indent="-236437" defTabSz="1024562" eaLnBrk="0" hangingPunct="0">
              <a:defRPr b="1">
                <a:solidFill>
                  <a:schemeClr val="tx1"/>
                </a:solidFill>
                <a:latin typeface="Arial Narrow" pitchFamily="34" charset="0"/>
                <a:cs typeface="Arial" pitchFamily="34" charset="0"/>
              </a:defRPr>
            </a:lvl4pPr>
            <a:lvl5pPr marL="2127936" indent="-236437" defTabSz="1024562" eaLnBrk="0" hangingPunct="0">
              <a:defRPr b="1">
                <a:solidFill>
                  <a:schemeClr val="tx1"/>
                </a:solidFill>
                <a:latin typeface="Arial Narrow" pitchFamily="34" charset="0"/>
                <a:cs typeface="Arial" pitchFamily="34" charset="0"/>
              </a:defRPr>
            </a:lvl5pPr>
            <a:lvl6pPr marL="2600811" indent="-236437" defTabSz="1024562" eaLnBrk="0" fontAlgn="base" hangingPunct="0">
              <a:spcBef>
                <a:spcPct val="0"/>
              </a:spcBef>
              <a:spcAft>
                <a:spcPct val="0"/>
              </a:spcAft>
              <a:defRPr b="1">
                <a:solidFill>
                  <a:schemeClr val="tx1"/>
                </a:solidFill>
                <a:latin typeface="Arial Narrow" pitchFamily="34" charset="0"/>
                <a:cs typeface="Arial" pitchFamily="34" charset="0"/>
              </a:defRPr>
            </a:lvl6pPr>
            <a:lvl7pPr marL="3073686" indent="-236437" defTabSz="1024562" eaLnBrk="0" fontAlgn="base" hangingPunct="0">
              <a:spcBef>
                <a:spcPct val="0"/>
              </a:spcBef>
              <a:spcAft>
                <a:spcPct val="0"/>
              </a:spcAft>
              <a:defRPr b="1">
                <a:solidFill>
                  <a:schemeClr val="tx1"/>
                </a:solidFill>
                <a:latin typeface="Arial Narrow" pitchFamily="34" charset="0"/>
                <a:cs typeface="Arial" pitchFamily="34" charset="0"/>
              </a:defRPr>
            </a:lvl7pPr>
            <a:lvl8pPr marL="3546561" indent="-236437" defTabSz="1024562" eaLnBrk="0" fontAlgn="base" hangingPunct="0">
              <a:spcBef>
                <a:spcPct val="0"/>
              </a:spcBef>
              <a:spcAft>
                <a:spcPct val="0"/>
              </a:spcAft>
              <a:defRPr b="1">
                <a:solidFill>
                  <a:schemeClr val="tx1"/>
                </a:solidFill>
                <a:latin typeface="Arial Narrow" pitchFamily="34" charset="0"/>
                <a:cs typeface="Arial" pitchFamily="34" charset="0"/>
              </a:defRPr>
            </a:lvl8pPr>
            <a:lvl9pPr marL="4019435" indent="-236437" defTabSz="1024562" eaLnBrk="0" fontAlgn="base" hangingPunct="0">
              <a:spcBef>
                <a:spcPct val="0"/>
              </a:spcBef>
              <a:spcAft>
                <a:spcPct val="0"/>
              </a:spcAft>
              <a:defRPr b="1">
                <a:solidFill>
                  <a:schemeClr val="tx1"/>
                </a:solidFill>
                <a:latin typeface="Arial Narrow" pitchFamily="34" charset="0"/>
                <a:cs typeface="Arial" pitchFamily="34" charset="0"/>
              </a:defRPr>
            </a:lvl9pPr>
          </a:lstStyle>
          <a:p>
            <a:pPr eaLnBrk="1" hangingPunct="1"/>
            <a:fld id="{BBEFA3E7-1DD5-4F0E-89D5-9340DC00B2F8}" type="slidenum">
              <a:rPr lang="fr-FR" b="0" smtClean="0"/>
              <a:pPr eaLnBrk="1" hangingPunct="1"/>
              <a:t>8</a:t>
            </a:fld>
            <a:endParaRPr lang="fr-FR" b="0" dirty="0"/>
          </a:p>
        </p:txBody>
      </p:sp>
      <p:sp>
        <p:nvSpPr>
          <p:cNvPr id="129027" name="Rectangle 2"/>
          <p:cNvSpPr>
            <a:spLocks noGrp="1" noRot="1" noChangeAspect="1" noChangeArrowheads="1" noTextEdit="1"/>
          </p:cNvSpPr>
          <p:nvPr>
            <p:ph type="sldImg"/>
          </p:nvPr>
        </p:nvSpPr>
        <p:spPr>
          <a:xfrm>
            <a:off x="-2562225" y="1162050"/>
            <a:ext cx="10255250" cy="5768975"/>
          </a:xfrm>
          <a:ln/>
        </p:spPr>
      </p:sp>
      <p:sp>
        <p:nvSpPr>
          <p:cNvPr id="129028" name="Rectangle 3"/>
          <p:cNvSpPr>
            <a:spLocks noGrp="1" noChangeArrowheads="1"/>
          </p:cNvSpPr>
          <p:nvPr>
            <p:ph type="body" idx="1"/>
          </p:nvPr>
        </p:nvSpPr>
        <p:spPr>
          <a:xfrm>
            <a:off x="677825" y="7313949"/>
            <a:ext cx="3723924" cy="6933819"/>
          </a:xfrm>
          <a:noFill/>
        </p:spPr>
        <p:txBody>
          <a:bodyPr/>
          <a:lstStyle/>
          <a:p>
            <a:pPr eaLnBrk="1" hangingPunct="1"/>
            <a:r>
              <a:rPr lang="fr-FR" sz="600" i="1" dirty="0"/>
              <a:t>(Source STO460)</a:t>
            </a:r>
          </a:p>
          <a:p>
            <a:pPr eaLnBrk="1" hangingPunct="1"/>
            <a:endParaRPr lang="fr-FR" dirty="0"/>
          </a:p>
        </p:txBody>
      </p:sp>
    </p:spTree>
    <p:extLst>
      <p:ext uri="{BB962C8B-B14F-4D97-AF65-F5344CB8AC3E}">
        <p14:creationId xmlns:p14="http://schemas.microsoft.com/office/powerpoint/2010/main" val="3900903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lvl1pPr defTabSz="1024562" eaLnBrk="0" hangingPunct="0">
              <a:defRPr b="1">
                <a:solidFill>
                  <a:schemeClr val="tx1"/>
                </a:solidFill>
                <a:latin typeface="Arial Narrow" pitchFamily="34" charset="0"/>
                <a:cs typeface="Arial" pitchFamily="34" charset="0"/>
              </a:defRPr>
            </a:lvl1pPr>
            <a:lvl2pPr marL="768422" indent="-295544" defTabSz="1024562" eaLnBrk="0" hangingPunct="0">
              <a:defRPr b="1">
                <a:solidFill>
                  <a:schemeClr val="tx1"/>
                </a:solidFill>
                <a:latin typeface="Arial Narrow" pitchFamily="34" charset="0"/>
                <a:cs typeface="Arial" pitchFamily="34" charset="0"/>
              </a:defRPr>
            </a:lvl2pPr>
            <a:lvl3pPr marL="1182188" indent="-236437" defTabSz="1024562" eaLnBrk="0" hangingPunct="0">
              <a:defRPr b="1">
                <a:solidFill>
                  <a:schemeClr val="tx1"/>
                </a:solidFill>
                <a:latin typeface="Arial Narrow" pitchFamily="34" charset="0"/>
                <a:cs typeface="Arial" pitchFamily="34" charset="0"/>
              </a:defRPr>
            </a:lvl3pPr>
            <a:lvl4pPr marL="1655060" indent="-236437" defTabSz="1024562" eaLnBrk="0" hangingPunct="0">
              <a:defRPr b="1">
                <a:solidFill>
                  <a:schemeClr val="tx1"/>
                </a:solidFill>
                <a:latin typeface="Arial Narrow" pitchFamily="34" charset="0"/>
                <a:cs typeface="Arial" pitchFamily="34" charset="0"/>
              </a:defRPr>
            </a:lvl4pPr>
            <a:lvl5pPr marL="2127936" indent="-236437" defTabSz="1024562" eaLnBrk="0" hangingPunct="0">
              <a:defRPr b="1">
                <a:solidFill>
                  <a:schemeClr val="tx1"/>
                </a:solidFill>
                <a:latin typeface="Arial Narrow" pitchFamily="34" charset="0"/>
                <a:cs typeface="Arial" pitchFamily="34" charset="0"/>
              </a:defRPr>
            </a:lvl5pPr>
            <a:lvl6pPr marL="2600811" indent="-236437" defTabSz="1024562" eaLnBrk="0" fontAlgn="base" hangingPunct="0">
              <a:spcBef>
                <a:spcPct val="0"/>
              </a:spcBef>
              <a:spcAft>
                <a:spcPct val="0"/>
              </a:spcAft>
              <a:defRPr b="1">
                <a:solidFill>
                  <a:schemeClr val="tx1"/>
                </a:solidFill>
                <a:latin typeface="Arial Narrow" pitchFamily="34" charset="0"/>
                <a:cs typeface="Arial" pitchFamily="34" charset="0"/>
              </a:defRPr>
            </a:lvl6pPr>
            <a:lvl7pPr marL="3073686" indent="-236437" defTabSz="1024562" eaLnBrk="0" fontAlgn="base" hangingPunct="0">
              <a:spcBef>
                <a:spcPct val="0"/>
              </a:spcBef>
              <a:spcAft>
                <a:spcPct val="0"/>
              </a:spcAft>
              <a:defRPr b="1">
                <a:solidFill>
                  <a:schemeClr val="tx1"/>
                </a:solidFill>
                <a:latin typeface="Arial Narrow" pitchFamily="34" charset="0"/>
                <a:cs typeface="Arial" pitchFamily="34" charset="0"/>
              </a:defRPr>
            </a:lvl7pPr>
            <a:lvl8pPr marL="3546561" indent="-236437" defTabSz="1024562" eaLnBrk="0" fontAlgn="base" hangingPunct="0">
              <a:spcBef>
                <a:spcPct val="0"/>
              </a:spcBef>
              <a:spcAft>
                <a:spcPct val="0"/>
              </a:spcAft>
              <a:defRPr b="1">
                <a:solidFill>
                  <a:schemeClr val="tx1"/>
                </a:solidFill>
                <a:latin typeface="Arial Narrow" pitchFamily="34" charset="0"/>
                <a:cs typeface="Arial" pitchFamily="34" charset="0"/>
              </a:defRPr>
            </a:lvl8pPr>
            <a:lvl9pPr marL="4019435" indent="-236437" defTabSz="1024562" eaLnBrk="0" fontAlgn="base" hangingPunct="0">
              <a:spcBef>
                <a:spcPct val="0"/>
              </a:spcBef>
              <a:spcAft>
                <a:spcPct val="0"/>
              </a:spcAft>
              <a:defRPr b="1">
                <a:solidFill>
                  <a:schemeClr val="tx1"/>
                </a:solidFill>
                <a:latin typeface="Arial Narrow" pitchFamily="34" charset="0"/>
                <a:cs typeface="Arial" pitchFamily="34" charset="0"/>
              </a:defRPr>
            </a:lvl9pPr>
          </a:lstStyle>
          <a:p>
            <a:pPr eaLnBrk="1" hangingPunct="1"/>
            <a:fld id="{BBEFA3E7-1DD5-4F0E-89D5-9340DC00B2F8}" type="slidenum">
              <a:rPr lang="fr-FR" b="0" smtClean="0"/>
              <a:pPr eaLnBrk="1" hangingPunct="1"/>
              <a:t>9</a:t>
            </a:fld>
            <a:endParaRPr lang="fr-FR" b="0" dirty="0"/>
          </a:p>
        </p:txBody>
      </p:sp>
      <p:sp>
        <p:nvSpPr>
          <p:cNvPr id="129027" name="Rectangle 2"/>
          <p:cNvSpPr>
            <a:spLocks noGrp="1" noRot="1" noChangeAspect="1" noChangeArrowheads="1" noTextEdit="1"/>
          </p:cNvSpPr>
          <p:nvPr>
            <p:ph type="sldImg"/>
          </p:nvPr>
        </p:nvSpPr>
        <p:spPr>
          <a:xfrm>
            <a:off x="-2562225" y="1162050"/>
            <a:ext cx="10255250" cy="5768975"/>
          </a:xfrm>
          <a:ln/>
        </p:spPr>
      </p:sp>
      <p:sp>
        <p:nvSpPr>
          <p:cNvPr id="129028" name="Rectangle 3"/>
          <p:cNvSpPr>
            <a:spLocks noGrp="1" noChangeArrowheads="1"/>
          </p:cNvSpPr>
          <p:nvPr>
            <p:ph type="body" idx="1"/>
          </p:nvPr>
        </p:nvSpPr>
        <p:spPr>
          <a:xfrm>
            <a:off x="677825" y="7313949"/>
            <a:ext cx="3723924" cy="6933819"/>
          </a:xfrm>
          <a:noFill/>
        </p:spPr>
        <p:txBody>
          <a:bodyPr/>
          <a:lstStyle/>
          <a:p>
            <a:pPr eaLnBrk="1" hangingPunct="1"/>
            <a:r>
              <a:rPr lang="fr-FR" sz="700" i="1" dirty="0"/>
              <a:t>(Source STO460)</a:t>
            </a:r>
          </a:p>
          <a:p>
            <a:pPr eaLnBrk="1" hangingPunct="1"/>
            <a:endParaRPr lang="fr-FR" sz="1600" i="1" dirty="0"/>
          </a:p>
        </p:txBody>
      </p:sp>
    </p:spTree>
    <p:extLst>
      <p:ext uri="{BB962C8B-B14F-4D97-AF65-F5344CB8AC3E}">
        <p14:creationId xmlns:p14="http://schemas.microsoft.com/office/powerpoint/2010/main" val="147916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008313" y="539750"/>
            <a:ext cx="4822825" cy="2713038"/>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11</a:t>
            </a:fld>
            <a:endParaRPr lang="fr-FR"/>
          </a:p>
        </p:txBody>
      </p:sp>
    </p:spTree>
    <p:extLst>
      <p:ext uri="{BB962C8B-B14F-4D97-AF65-F5344CB8AC3E}">
        <p14:creationId xmlns:p14="http://schemas.microsoft.com/office/powerpoint/2010/main" val="1520863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008313" y="539750"/>
            <a:ext cx="4822825" cy="2713038"/>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12</a:t>
            </a:fld>
            <a:endParaRPr lang="fr-FR"/>
          </a:p>
        </p:txBody>
      </p:sp>
    </p:spTree>
    <p:extLst>
      <p:ext uri="{BB962C8B-B14F-4D97-AF65-F5344CB8AC3E}">
        <p14:creationId xmlns:p14="http://schemas.microsoft.com/office/powerpoint/2010/main" val="4120938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95263" y="787400"/>
            <a:ext cx="7038975" cy="39592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13</a:t>
            </a:fld>
            <a:endParaRPr lang="fr-FR"/>
          </a:p>
        </p:txBody>
      </p:sp>
    </p:spTree>
    <p:extLst>
      <p:ext uri="{BB962C8B-B14F-4D97-AF65-F5344CB8AC3E}">
        <p14:creationId xmlns:p14="http://schemas.microsoft.com/office/powerpoint/2010/main" val="3448397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2413" y="812800"/>
            <a:ext cx="7259637" cy="408305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14</a:t>
            </a:fld>
            <a:endParaRPr lang="fr-FR"/>
          </a:p>
        </p:txBody>
      </p:sp>
    </p:spTree>
    <p:extLst>
      <p:ext uri="{BB962C8B-B14F-4D97-AF65-F5344CB8AC3E}">
        <p14:creationId xmlns:p14="http://schemas.microsoft.com/office/powerpoint/2010/main" val="3809766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15</a:t>
            </a:fld>
            <a:endParaRPr lang="fr-FR" dirty="0"/>
          </a:p>
        </p:txBody>
      </p:sp>
    </p:spTree>
    <p:extLst>
      <p:ext uri="{BB962C8B-B14F-4D97-AF65-F5344CB8AC3E}">
        <p14:creationId xmlns:p14="http://schemas.microsoft.com/office/powerpoint/2010/main" val="3500984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16</a:t>
            </a:fld>
            <a:endParaRPr lang="fr-FR" dirty="0"/>
          </a:p>
        </p:txBody>
      </p:sp>
    </p:spTree>
    <p:extLst>
      <p:ext uri="{BB962C8B-B14F-4D97-AF65-F5344CB8AC3E}">
        <p14:creationId xmlns:p14="http://schemas.microsoft.com/office/powerpoint/2010/main" val="35670434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17</a:t>
            </a:fld>
            <a:endParaRPr lang="fr-FR" dirty="0"/>
          </a:p>
        </p:txBody>
      </p:sp>
    </p:spTree>
    <p:extLst>
      <p:ext uri="{BB962C8B-B14F-4D97-AF65-F5344CB8AC3E}">
        <p14:creationId xmlns:p14="http://schemas.microsoft.com/office/powerpoint/2010/main" val="566079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638425" y="1190625"/>
            <a:ext cx="10594975" cy="595947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18</a:t>
            </a:fld>
            <a:endParaRPr lang="fr-FR" dirty="0"/>
          </a:p>
        </p:txBody>
      </p:sp>
    </p:spTree>
    <p:extLst>
      <p:ext uri="{BB962C8B-B14F-4D97-AF65-F5344CB8AC3E}">
        <p14:creationId xmlns:p14="http://schemas.microsoft.com/office/powerpoint/2010/main" val="105094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19</a:t>
            </a:fld>
            <a:endParaRPr lang="fr-FR"/>
          </a:p>
        </p:txBody>
      </p:sp>
    </p:spTree>
    <p:extLst>
      <p:ext uri="{BB962C8B-B14F-4D97-AF65-F5344CB8AC3E}">
        <p14:creationId xmlns:p14="http://schemas.microsoft.com/office/powerpoint/2010/main" val="3156006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20</a:t>
            </a:fld>
            <a:endParaRPr lang="fr-FR"/>
          </a:p>
        </p:txBody>
      </p:sp>
    </p:spTree>
    <p:extLst>
      <p:ext uri="{BB962C8B-B14F-4D97-AF65-F5344CB8AC3E}">
        <p14:creationId xmlns:p14="http://schemas.microsoft.com/office/powerpoint/2010/main" val="467495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21</a:t>
            </a:fld>
            <a:endParaRPr lang="fr-FR"/>
          </a:p>
        </p:txBody>
      </p:sp>
    </p:spTree>
    <p:extLst>
      <p:ext uri="{BB962C8B-B14F-4D97-AF65-F5344CB8AC3E}">
        <p14:creationId xmlns:p14="http://schemas.microsoft.com/office/powerpoint/2010/main" val="3693375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22</a:t>
            </a:fld>
            <a:endParaRPr lang="fr-FR"/>
          </a:p>
        </p:txBody>
      </p:sp>
    </p:spTree>
    <p:extLst>
      <p:ext uri="{BB962C8B-B14F-4D97-AF65-F5344CB8AC3E}">
        <p14:creationId xmlns:p14="http://schemas.microsoft.com/office/powerpoint/2010/main" val="3677865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23</a:t>
            </a:fld>
            <a:endParaRPr lang="fr-FR"/>
          </a:p>
        </p:txBody>
      </p:sp>
    </p:spTree>
    <p:extLst>
      <p:ext uri="{BB962C8B-B14F-4D97-AF65-F5344CB8AC3E}">
        <p14:creationId xmlns:p14="http://schemas.microsoft.com/office/powerpoint/2010/main" val="3597808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24</a:t>
            </a:fld>
            <a:endParaRPr lang="fr-FR"/>
          </a:p>
        </p:txBody>
      </p:sp>
    </p:spTree>
    <p:extLst>
      <p:ext uri="{BB962C8B-B14F-4D97-AF65-F5344CB8AC3E}">
        <p14:creationId xmlns:p14="http://schemas.microsoft.com/office/powerpoint/2010/main" val="4460410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25</a:t>
            </a:fld>
            <a:endParaRPr lang="fr-FR"/>
          </a:p>
        </p:txBody>
      </p:sp>
    </p:spTree>
    <p:extLst>
      <p:ext uri="{BB962C8B-B14F-4D97-AF65-F5344CB8AC3E}">
        <p14:creationId xmlns:p14="http://schemas.microsoft.com/office/powerpoint/2010/main" val="232266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0013" y="803275"/>
            <a:ext cx="7129462" cy="4010025"/>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26</a:t>
            </a:fld>
            <a:endParaRPr lang="fr-FR" dirty="0"/>
          </a:p>
        </p:txBody>
      </p:sp>
    </p:spTree>
    <p:extLst>
      <p:ext uri="{BB962C8B-B14F-4D97-AF65-F5344CB8AC3E}">
        <p14:creationId xmlns:p14="http://schemas.microsoft.com/office/powerpoint/2010/main" val="33942095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27</a:t>
            </a:fld>
            <a:endParaRPr lang="fr-FR"/>
          </a:p>
        </p:txBody>
      </p:sp>
    </p:spTree>
    <p:extLst>
      <p:ext uri="{BB962C8B-B14F-4D97-AF65-F5344CB8AC3E}">
        <p14:creationId xmlns:p14="http://schemas.microsoft.com/office/powerpoint/2010/main" val="3208515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28</a:t>
            </a:fld>
            <a:endParaRPr lang="fr-FR"/>
          </a:p>
        </p:txBody>
      </p:sp>
    </p:spTree>
    <p:extLst>
      <p:ext uri="{BB962C8B-B14F-4D97-AF65-F5344CB8AC3E}">
        <p14:creationId xmlns:p14="http://schemas.microsoft.com/office/powerpoint/2010/main" val="21564787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0013" y="803275"/>
            <a:ext cx="7129462" cy="4010025"/>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29</a:t>
            </a:fld>
            <a:endParaRPr lang="fr-FR"/>
          </a:p>
        </p:txBody>
      </p:sp>
    </p:spTree>
    <p:extLst>
      <p:ext uri="{BB962C8B-B14F-4D97-AF65-F5344CB8AC3E}">
        <p14:creationId xmlns:p14="http://schemas.microsoft.com/office/powerpoint/2010/main" val="2024009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30</a:t>
            </a:fld>
            <a:endParaRPr lang="fr-FR"/>
          </a:p>
        </p:txBody>
      </p:sp>
      <p:sp>
        <p:nvSpPr>
          <p:cNvPr id="5" name="Rectangle 2"/>
          <p:cNvSpPr>
            <a:spLocks noGrp="1" noChangeArrowheads="1"/>
          </p:cNvSpPr>
          <p:nvPr>
            <p:ph type="hdr" sz="quarter"/>
          </p:nvPr>
        </p:nvSpPr>
        <p:spPr bwMode="auto">
          <a:xfrm>
            <a:off x="14761" y="117179"/>
            <a:ext cx="2201429" cy="769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212" tIns="51107" rIns="102212" bIns="51107" numCol="1" anchor="t" anchorCtr="0" compatLnSpc="1">
            <a:prstTxWarp prst="textNoShape">
              <a:avLst/>
            </a:prstTxWarp>
          </a:bodyPr>
          <a:lstStyle>
            <a:lvl1pPr defTabSz="1023400">
              <a:defRPr sz="1000" b="0"/>
            </a:lvl1pPr>
          </a:lstStyle>
          <a:p>
            <a:pPr>
              <a:defRPr/>
            </a:pPr>
            <a:r>
              <a:rPr lang="fr-FR" sz="900" dirty="0"/>
              <a:t>Service Communication</a:t>
            </a:r>
          </a:p>
          <a:p>
            <a:pPr>
              <a:defRPr/>
            </a:pPr>
            <a:r>
              <a:rPr lang="fr-FR" dirty="0"/>
              <a:t>Cahier de transparents - 2015</a:t>
            </a:r>
          </a:p>
        </p:txBody>
      </p:sp>
    </p:spTree>
    <p:extLst>
      <p:ext uri="{BB962C8B-B14F-4D97-AF65-F5344CB8AC3E}">
        <p14:creationId xmlns:p14="http://schemas.microsoft.com/office/powerpoint/2010/main" val="41406939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600"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31</a:t>
            </a:fld>
            <a:endParaRPr lang="fr-FR" dirty="0"/>
          </a:p>
        </p:txBody>
      </p:sp>
    </p:spTree>
    <p:extLst>
      <p:ext uri="{BB962C8B-B14F-4D97-AF65-F5344CB8AC3E}">
        <p14:creationId xmlns:p14="http://schemas.microsoft.com/office/powerpoint/2010/main" val="4256524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32</a:t>
            </a:fld>
            <a:endParaRPr lang="fr-FR"/>
          </a:p>
        </p:txBody>
      </p:sp>
      <p:sp>
        <p:nvSpPr>
          <p:cNvPr id="5" name="Rectangle 2"/>
          <p:cNvSpPr>
            <a:spLocks noGrp="1" noChangeArrowheads="1"/>
          </p:cNvSpPr>
          <p:nvPr>
            <p:ph type="hdr" sz="quarter"/>
          </p:nvPr>
        </p:nvSpPr>
        <p:spPr bwMode="auto">
          <a:xfrm>
            <a:off x="14761" y="117179"/>
            <a:ext cx="2201429" cy="769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212" tIns="51107" rIns="102212" bIns="51107" numCol="1" anchor="t" anchorCtr="0" compatLnSpc="1">
            <a:prstTxWarp prst="textNoShape">
              <a:avLst/>
            </a:prstTxWarp>
          </a:bodyPr>
          <a:lstStyle>
            <a:lvl1pPr defTabSz="1023400">
              <a:defRPr sz="1000" b="0"/>
            </a:lvl1pPr>
          </a:lstStyle>
          <a:p>
            <a:pPr>
              <a:defRPr/>
            </a:pPr>
            <a:r>
              <a:rPr lang="fr-FR" sz="900" dirty="0"/>
              <a:t>Service Communication</a:t>
            </a:r>
          </a:p>
          <a:p>
            <a:pPr>
              <a:defRPr/>
            </a:pPr>
            <a:r>
              <a:rPr lang="fr-FR" dirty="0"/>
              <a:t>Cahier de transparents - 2015</a:t>
            </a:r>
          </a:p>
        </p:txBody>
      </p:sp>
    </p:spTree>
    <p:extLst>
      <p:ext uri="{BB962C8B-B14F-4D97-AF65-F5344CB8AC3E}">
        <p14:creationId xmlns:p14="http://schemas.microsoft.com/office/powerpoint/2010/main" val="38941403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33</a:t>
            </a:fld>
            <a:endParaRPr lang="fr-FR" dirty="0"/>
          </a:p>
        </p:txBody>
      </p:sp>
    </p:spTree>
    <p:extLst>
      <p:ext uri="{BB962C8B-B14F-4D97-AF65-F5344CB8AC3E}">
        <p14:creationId xmlns:p14="http://schemas.microsoft.com/office/powerpoint/2010/main" val="1324588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633663" y="1189038"/>
            <a:ext cx="10587038" cy="5954712"/>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34</a:t>
            </a:fld>
            <a:endParaRPr lang="fr-FR"/>
          </a:p>
        </p:txBody>
      </p:sp>
    </p:spTree>
    <p:extLst>
      <p:ext uri="{BB962C8B-B14F-4D97-AF65-F5344CB8AC3E}">
        <p14:creationId xmlns:p14="http://schemas.microsoft.com/office/powerpoint/2010/main" val="2528928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solidFill>
                  <a:srgbClr val="000000"/>
                </a:solidFill>
              </a:rPr>
              <a:pPr>
                <a:defRPr/>
              </a:pPr>
              <a:t>35</a:t>
            </a:fld>
            <a:endParaRPr lang="fr-FR" dirty="0">
              <a:solidFill>
                <a:srgbClr val="000000"/>
              </a:solidFill>
            </a:endParaRPr>
          </a:p>
        </p:txBody>
      </p:sp>
    </p:spTree>
    <p:extLst>
      <p:ext uri="{BB962C8B-B14F-4D97-AF65-F5344CB8AC3E}">
        <p14:creationId xmlns:p14="http://schemas.microsoft.com/office/powerpoint/2010/main" val="14553494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36</a:t>
            </a:fld>
            <a:endParaRPr lang="fr-FR" dirty="0"/>
          </a:p>
        </p:txBody>
      </p:sp>
    </p:spTree>
    <p:extLst>
      <p:ext uri="{BB962C8B-B14F-4D97-AF65-F5344CB8AC3E}">
        <p14:creationId xmlns:p14="http://schemas.microsoft.com/office/powerpoint/2010/main" val="33018220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37</a:t>
            </a:fld>
            <a:endParaRPr lang="fr-FR" dirty="0"/>
          </a:p>
        </p:txBody>
      </p:sp>
    </p:spTree>
    <p:extLst>
      <p:ext uri="{BB962C8B-B14F-4D97-AF65-F5344CB8AC3E}">
        <p14:creationId xmlns:p14="http://schemas.microsoft.com/office/powerpoint/2010/main" val="13481676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38</a:t>
            </a:fld>
            <a:endParaRPr lang="fr-FR"/>
          </a:p>
        </p:txBody>
      </p:sp>
    </p:spTree>
    <p:extLst>
      <p:ext uri="{BB962C8B-B14F-4D97-AF65-F5344CB8AC3E}">
        <p14:creationId xmlns:p14="http://schemas.microsoft.com/office/powerpoint/2010/main" val="14430401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39</a:t>
            </a:fld>
            <a:endParaRPr lang="fr-FR"/>
          </a:p>
        </p:txBody>
      </p:sp>
    </p:spTree>
    <p:extLst>
      <p:ext uri="{BB962C8B-B14F-4D97-AF65-F5344CB8AC3E}">
        <p14:creationId xmlns:p14="http://schemas.microsoft.com/office/powerpoint/2010/main" val="2071429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40</a:t>
            </a:fld>
            <a:endParaRPr lang="fr-FR"/>
          </a:p>
        </p:txBody>
      </p:sp>
    </p:spTree>
    <p:extLst>
      <p:ext uri="{BB962C8B-B14F-4D97-AF65-F5344CB8AC3E}">
        <p14:creationId xmlns:p14="http://schemas.microsoft.com/office/powerpoint/2010/main" val="4704742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41</a:t>
            </a:fld>
            <a:endParaRPr lang="fr-FR"/>
          </a:p>
        </p:txBody>
      </p:sp>
    </p:spTree>
    <p:extLst>
      <p:ext uri="{BB962C8B-B14F-4D97-AF65-F5344CB8AC3E}">
        <p14:creationId xmlns:p14="http://schemas.microsoft.com/office/powerpoint/2010/main" val="21660144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42</a:t>
            </a:fld>
            <a:endParaRPr lang="fr-FR"/>
          </a:p>
        </p:txBody>
      </p:sp>
    </p:spTree>
    <p:extLst>
      <p:ext uri="{BB962C8B-B14F-4D97-AF65-F5344CB8AC3E}">
        <p14:creationId xmlns:p14="http://schemas.microsoft.com/office/powerpoint/2010/main" val="25633441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43</a:t>
            </a:fld>
            <a:endParaRPr lang="fr-FR"/>
          </a:p>
        </p:txBody>
      </p:sp>
    </p:spTree>
    <p:extLst>
      <p:ext uri="{BB962C8B-B14F-4D97-AF65-F5344CB8AC3E}">
        <p14:creationId xmlns:p14="http://schemas.microsoft.com/office/powerpoint/2010/main" val="13762766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44</a:t>
            </a:fld>
            <a:endParaRPr lang="fr-FR"/>
          </a:p>
        </p:txBody>
      </p:sp>
    </p:spTree>
    <p:extLst>
      <p:ext uri="{BB962C8B-B14F-4D97-AF65-F5344CB8AC3E}">
        <p14:creationId xmlns:p14="http://schemas.microsoft.com/office/powerpoint/2010/main" val="15049919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45</a:t>
            </a:fld>
            <a:endParaRPr lang="fr-FR"/>
          </a:p>
        </p:txBody>
      </p:sp>
    </p:spTree>
    <p:extLst>
      <p:ext uri="{BB962C8B-B14F-4D97-AF65-F5344CB8AC3E}">
        <p14:creationId xmlns:p14="http://schemas.microsoft.com/office/powerpoint/2010/main" val="10732094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259013" y="982663"/>
            <a:ext cx="9617076" cy="5410200"/>
          </a:xfrm>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41771594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1847310" y="19862892"/>
            <a:ext cx="1366813" cy="985463"/>
          </a:xfrm>
          <a:prstGeom prst="rect">
            <a:avLst/>
          </a:prstGeom>
          <a:ln/>
        </p:spPr>
        <p:txBody>
          <a:bodyPr lIns="88178" tIns="44089" rIns="88178" bIns="44089"/>
          <a:lstStyle/>
          <a:p>
            <a:fld id="{817BF4CC-C94A-4864-B20D-C96433CDE336}" type="slidenum">
              <a:rPr lang="fr-FR" altLang="fr-FR"/>
              <a:pPr/>
              <a:t>47</a:t>
            </a:fld>
            <a:endParaRPr lang="fr-FR" altLang="fr-FR"/>
          </a:p>
        </p:txBody>
      </p:sp>
      <p:sp>
        <p:nvSpPr>
          <p:cNvPr id="94210" name="Rectangle 2"/>
          <p:cNvSpPr>
            <a:spLocks noGrp="1" noRot="1" noChangeAspect="1" noChangeArrowheads="1" noTextEdit="1"/>
          </p:cNvSpPr>
          <p:nvPr>
            <p:ph type="sldImg"/>
          </p:nvPr>
        </p:nvSpPr>
        <p:spPr>
          <a:xfrm>
            <a:off x="-5233988" y="1641475"/>
            <a:ext cx="13717588" cy="7715250"/>
          </a:xfrm>
          <a:ln/>
        </p:spPr>
      </p:sp>
      <p:sp>
        <p:nvSpPr>
          <p:cNvPr id="94211" name="Rectangle 3"/>
          <p:cNvSpPr>
            <a:spLocks noGrp="1" noChangeArrowheads="1"/>
          </p:cNvSpPr>
          <p:nvPr>
            <p:ph type="body" idx="1"/>
          </p:nvPr>
        </p:nvSpPr>
        <p:spPr/>
        <p:txBody>
          <a:bodyPr/>
          <a:lstStyle/>
          <a:p>
            <a:endParaRPr lang="fr-FR" altLang="fr-FR" dirty="0"/>
          </a:p>
        </p:txBody>
      </p:sp>
    </p:spTree>
    <p:extLst>
      <p:ext uri="{BB962C8B-B14F-4D97-AF65-F5344CB8AC3E}">
        <p14:creationId xmlns:p14="http://schemas.microsoft.com/office/powerpoint/2010/main" val="5399284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593975" y="1150938"/>
            <a:ext cx="10274300" cy="5780087"/>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48</a:t>
            </a:fld>
            <a:endParaRPr lang="fr-FR"/>
          </a:p>
        </p:txBody>
      </p:sp>
    </p:spTree>
    <p:extLst>
      <p:ext uri="{BB962C8B-B14F-4D97-AF65-F5344CB8AC3E}">
        <p14:creationId xmlns:p14="http://schemas.microsoft.com/office/powerpoint/2010/main" val="13612627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49</a:t>
            </a:fld>
            <a:endParaRPr lang="fr-FR" dirty="0"/>
          </a:p>
        </p:txBody>
      </p:sp>
    </p:spTree>
    <p:extLst>
      <p:ext uri="{BB962C8B-B14F-4D97-AF65-F5344CB8AC3E}">
        <p14:creationId xmlns:p14="http://schemas.microsoft.com/office/powerpoint/2010/main" val="222633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lvl1pPr defTabSz="1023489" eaLnBrk="0" hangingPunct="0">
              <a:defRPr b="1">
                <a:solidFill>
                  <a:schemeClr val="tx1"/>
                </a:solidFill>
                <a:latin typeface="Arial Narrow" pitchFamily="34" charset="0"/>
                <a:cs typeface="Arial" pitchFamily="34" charset="0"/>
              </a:defRPr>
            </a:lvl1pPr>
            <a:lvl2pPr marL="767615" indent="-295236" defTabSz="1023489" eaLnBrk="0" hangingPunct="0">
              <a:defRPr b="1">
                <a:solidFill>
                  <a:schemeClr val="tx1"/>
                </a:solidFill>
                <a:latin typeface="Arial Narrow" pitchFamily="34" charset="0"/>
                <a:cs typeface="Arial" pitchFamily="34" charset="0"/>
              </a:defRPr>
            </a:lvl2pPr>
            <a:lvl3pPr marL="1180943" indent="-236185" defTabSz="1023489" eaLnBrk="0" hangingPunct="0">
              <a:defRPr b="1">
                <a:solidFill>
                  <a:schemeClr val="tx1"/>
                </a:solidFill>
                <a:latin typeface="Arial Narrow" pitchFamily="34" charset="0"/>
                <a:cs typeface="Arial" pitchFamily="34" charset="0"/>
              </a:defRPr>
            </a:lvl3pPr>
            <a:lvl4pPr marL="1653325" indent="-236185" defTabSz="1023489" eaLnBrk="0" hangingPunct="0">
              <a:defRPr b="1">
                <a:solidFill>
                  <a:schemeClr val="tx1"/>
                </a:solidFill>
                <a:latin typeface="Arial Narrow" pitchFamily="34" charset="0"/>
                <a:cs typeface="Arial" pitchFamily="34" charset="0"/>
              </a:defRPr>
            </a:lvl4pPr>
            <a:lvl5pPr marL="2125702" indent="-236185" defTabSz="1023489" eaLnBrk="0" hangingPunct="0">
              <a:defRPr b="1">
                <a:solidFill>
                  <a:schemeClr val="tx1"/>
                </a:solidFill>
                <a:latin typeface="Arial Narrow" pitchFamily="34" charset="0"/>
                <a:cs typeface="Arial" pitchFamily="34" charset="0"/>
              </a:defRPr>
            </a:lvl5pPr>
            <a:lvl6pPr marL="2598083" indent="-236185" defTabSz="1023489" eaLnBrk="0" fontAlgn="base" hangingPunct="0">
              <a:spcBef>
                <a:spcPct val="0"/>
              </a:spcBef>
              <a:spcAft>
                <a:spcPct val="0"/>
              </a:spcAft>
              <a:defRPr b="1">
                <a:solidFill>
                  <a:schemeClr val="tx1"/>
                </a:solidFill>
                <a:latin typeface="Arial Narrow" pitchFamily="34" charset="0"/>
                <a:cs typeface="Arial" pitchFamily="34" charset="0"/>
              </a:defRPr>
            </a:lvl6pPr>
            <a:lvl7pPr marL="3070459" indent="-236185" defTabSz="1023489" eaLnBrk="0" fontAlgn="base" hangingPunct="0">
              <a:spcBef>
                <a:spcPct val="0"/>
              </a:spcBef>
              <a:spcAft>
                <a:spcPct val="0"/>
              </a:spcAft>
              <a:defRPr b="1">
                <a:solidFill>
                  <a:schemeClr val="tx1"/>
                </a:solidFill>
                <a:latin typeface="Arial Narrow" pitchFamily="34" charset="0"/>
                <a:cs typeface="Arial" pitchFamily="34" charset="0"/>
              </a:defRPr>
            </a:lvl7pPr>
            <a:lvl8pPr marL="3542840" indent="-236185" defTabSz="1023489" eaLnBrk="0" fontAlgn="base" hangingPunct="0">
              <a:spcBef>
                <a:spcPct val="0"/>
              </a:spcBef>
              <a:spcAft>
                <a:spcPct val="0"/>
              </a:spcAft>
              <a:defRPr b="1">
                <a:solidFill>
                  <a:schemeClr val="tx1"/>
                </a:solidFill>
                <a:latin typeface="Arial Narrow" pitchFamily="34" charset="0"/>
                <a:cs typeface="Arial" pitchFamily="34" charset="0"/>
              </a:defRPr>
            </a:lvl8pPr>
            <a:lvl9pPr marL="4015217" indent="-236185" defTabSz="1023489" eaLnBrk="0" fontAlgn="base" hangingPunct="0">
              <a:spcBef>
                <a:spcPct val="0"/>
              </a:spcBef>
              <a:spcAft>
                <a:spcPct val="0"/>
              </a:spcAft>
              <a:defRPr b="1">
                <a:solidFill>
                  <a:schemeClr val="tx1"/>
                </a:solidFill>
                <a:latin typeface="Arial Narrow" pitchFamily="34" charset="0"/>
                <a:cs typeface="Arial" pitchFamily="34" charset="0"/>
              </a:defRPr>
            </a:lvl9pPr>
          </a:lstStyle>
          <a:p>
            <a:pPr eaLnBrk="1" hangingPunct="1"/>
            <a:fld id="{C7607800-3B01-44C6-BBC8-FCF76A83C660}" type="slidenum">
              <a:rPr lang="fr-FR" b="0" smtClean="0"/>
              <a:pPr eaLnBrk="1" hangingPunct="1"/>
              <a:t>50</a:t>
            </a:fld>
            <a:endParaRPr lang="fr-FR" b="0"/>
          </a:p>
        </p:txBody>
      </p:sp>
      <p:sp>
        <p:nvSpPr>
          <p:cNvPr id="130051" name="Rectangle 2"/>
          <p:cNvSpPr>
            <a:spLocks noGrp="1" noRot="1" noChangeAspect="1" noChangeArrowheads="1" noTextEdit="1"/>
          </p:cNvSpPr>
          <p:nvPr>
            <p:ph type="sldImg"/>
          </p:nvPr>
        </p:nvSpPr>
        <p:spPr>
          <a:xfrm>
            <a:off x="-2568575" y="1154113"/>
            <a:ext cx="10269538" cy="5776912"/>
          </a:xfrm>
          <a:ln/>
        </p:spPr>
      </p:sp>
      <p:sp>
        <p:nvSpPr>
          <p:cNvPr id="130052" name="Rectangle 3"/>
          <p:cNvSpPr>
            <a:spLocks noGrp="1" noChangeArrowheads="1"/>
          </p:cNvSpPr>
          <p:nvPr>
            <p:ph type="body" idx="1"/>
          </p:nvPr>
        </p:nvSpPr>
        <p:spPr>
          <a:xfrm>
            <a:off x="677829" y="7313958"/>
            <a:ext cx="3723924" cy="6933819"/>
          </a:xfrm>
          <a:noFill/>
        </p:spPr>
        <p:txBody>
          <a:bodyPr/>
          <a:lstStyle/>
          <a:p>
            <a:pPr eaLnBrk="1" hangingPunct="1"/>
            <a:endParaRPr lang="fr-FR" dirty="0"/>
          </a:p>
        </p:txBody>
      </p:sp>
    </p:spTree>
    <p:extLst>
      <p:ext uri="{BB962C8B-B14F-4D97-AF65-F5344CB8AC3E}">
        <p14:creationId xmlns:p14="http://schemas.microsoft.com/office/powerpoint/2010/main" val="9535968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lvl1pPr defTabSz="1023489" eaLnBrk="0" hangingPunct="0">
              <a:defRPr b="1">
                <a:solidFill>
                  <a:schemeClr val="tx1"/>
                </a:solidFill>
                <a:latin typeface="Arial Narrow" pitchFamily="34" charset="0"/>
                <a:cs typeface="Arial" pitchFamily="34" charset="0"/>
              </a:defRPr>
            </a:lvl1pPr>
            <a:lvl2pPr marL="767615" indent="-295236" defTabSz="1023489" eaLnBrk="0" hangingPunct="0">
              <a:defRPr b="1">
                <a:solidFill>
                  <a:schemeClr val="tx1"/>
                </a:solidFill>
                <a:latin typeface="Arial Narrow" pitchFamily="34" charset="0"/>
                <a:cs typeface="Arial" pitchFamily="34" charset="0"/>
              </a:defRPr>
            </a:lvl2pPr>
            <a:lvl3pPr marL="1180943" indent="-236185" defTabSz="1023489" eaLnBrk="0" hangingPunct="0">
              <a:defRPr b="1">
                <a:solidFill>
                  <a:schemeClr val="tx1"/>
                </a:solidFill>
                <a:latin typeface="Arial Narrow" pitchFamily="34" charset="0"/>
                <a:cs typeface="Arial" pitchFamily="34" charset="0"/>
              </a:defRPr>
            </a:lvl3pPr>
            <a:lvl4pPr marL="1653325" indent="-236185" defTabSz="1023489" eaLnBrk="0" hangingPunct="0">
              <a:defRPr b="1">
                <a:solidFill>
                  <a:schemeClr val="tx1"/>
                </a:solidFill>
                <a:latin typeface="Arial Narrow" pitchFamily="34" charset="0"/>
                <a:cs typeface="Arial" pitchFamily="34" charset="0"/>
              </a:defRPr>
            </a:lvl4pPr>
            <a:lvl5pPr marL="2125702" indent="-236185" defTabSz="1023489" eaLnBrk="0" hangingPunct="0">
              <a:defRPr b="1">
                <a:solidFill>
                  <a:schemeClr val="tx1"/>
                </a:solidFill>
                <a:latin typeface="Arial Narrow" pitchFamily="34" charset="0"/>
                <a:cs typeface="Arial" pitchFamily="34" charset="0"/>
              </a:defRPr>
            </a:lvl5pPr>
            <a:lvl6pPr marL="2598083" indent="-236185" defTabSz="1023489" eaLnBrk="0" fontAlgn="base" hangingPunct="0">
              <a:spcBef>
                <a:spcPct val="0"/>
              </a:spcBef>
              <a:spcAft>
                <a:spcPct val="0"/>
              </a:spcAft>
              <a:defRPr b="1">
                <a:solidFill>
                  <a:schemeClr val="tx1"/>
                </a:solidFill>
                <a:latin typeface="Arial Narrow" pitchFamily="34" charset="0"/>
                <a:cs typeface="Arial" pitchFamily="34" charset="0"/>
              </a:defRPr>
            </a:lvl6pPr>
            <a:lvl7pPr marL="3070459" indent="-236185" defTabSz="1023489" eaLnBrk="0" fontAlgn="base" hangingPunct="0">
              <a:spcBef>
                <a:spcPct val="0"/>
              </a:spcBef>
              <a:spcAft>
                <a:spcPct val="0"/>
              </a:spcAft>
              <a:defRPr b="1">
                <a:solidFill>
                  <a:schemeClr val="tx1"/>
                </a:solidFill>
                <a:latin typeface="Arial Narrow" pitchFamily="34" charset="0"/>
                <a:cs typeface="Arial" pitchFamily="34" charset="0"/>
              </a:defRPr>
            </a:lvl7pPr>
            <a:lvl8pPr marL="3542840" indent="-236185" defTabSz="1023489" eaLnBrk="0" fontAlgn="base" hangingPunct="0">
              <a:spcBef>
                <a:spcPct val="0"/>
              </a:spcBef>
              <a:spcAft>
                <a:spcPct val="0"/>
              </a:spcAft>
              <a:defRPr b="1">
                <a:solidFill>
                  <a:schemeClr val="tx1"/>
                </a:solidFill>
                <a:latin typeface="Arial Narrow" pitchFamily="34" charset="0"/>
                <a:cs typeface="Arial" pitchFamily="34" charset="0"/>
              </a:defRPr>
            </a:lvl8pPr>
            <a:lvl9pPr marL="4015217" indent="-236185" defTabSz="1023489" eaLnBrk="0" fontAlgn="base" hangingPunct="0">
              <a:spcBef>
                <a:spcPct val="0"/>
              </a:spcBef>
              <a:spcAft>
                <a:spcPct val="0"/>
              </a:spcAft>
              <a:defRPr b="1">
                <a:solidFill>
                  <a:schemeClr val="tx1"/>
                </a:solidFill>
                <a:latin typeface="Arial Narrow" pitchFamily="34" charset="0"/>
                <a:cs typeface="Arial" pitchFamily="34" charset="0"/>
              </a:defRPr>
            </a:lvl9pPr>
          </a:lstStyle>
          <a:p>
            <a:pPr eaLnBrk="1" hangingPunct="1"/>
            <a:fld id="{352D70F5-F065-4D54-B3A8-603611B8EBC5}" type="slidenum">
              <a:rPr lang="fr-FR" b="0" smtClean="0"/>
              <a:pPr eaLnBrk="1" hangingPunct="1"/>
              <a:t>51</a:t>
            </a:fld>
            <a:endParaRPr lang="fr-FR" b="0"/>
          </a:p>
        </p:txBody>
      </p:sp>
      <p:sp>
        <p:nvSpPr>
          <p:cNvPr id="131075" name="Rectangle 2"/>
          <p:cNvSpPr>
            <a:spLocks noGrp="1" noRot="1" noChangeAspect="1" noChangeArrowheads="1" noTextEdit="1"/>
          </p:cNvSpPr>
          <p:nvPr>
            <p:ph type="sldImg"/>
          </p:nvPr>
        </p:nvSpPr>
        <p:spPr>
          <a:xfrm>
            <a:off x="-2568575" y="1154113"/>
            <a:ext cx="10269538" cy="5776912"/>
          </a:xfrm>
          <a:ln/>
        </p:spPr>
      </p:sp>
      <p:sp>
        <p:nvSpPr>
          <p:cNvPr id="131076" name="Rectangle 3"/>
          <p:cNvSpPr>
            <a:spLocks noGrp="1" noChangeArrowheads="1"/>
          </p:cNvSpPr>
          <p:nvPr>
            <p:ph type="body" idx="1"/>
          </p:nvPr>
        </p:nvSpPr>
        <p:spPr>
          <a:xfrm>
            <a:off x="677829" y="7313958"/>
            <a:ext cx="3723924" cy="6933819"/>
          </a:xfrm>
          <a:noFill/>
        </p:spPr>
        <p:txBody>
          <a:bodyPr/>
          <a:lstStyle/>
          <a:p>
            <a:pPr eaLnBrk="1" hangingPunct="1"/>
            <a:endParaRPr lang="fr-FR" dirty="0"/>
          </a:p>
        </p:txBody>
      </p:sp>
    </p:spTree>
    <p:extLst>
      <p:ext uri="{BB962C8B-B14F-4D97-AF65-F5344CB8AC3E}">
        <p14:creationId xmlns:p14="http://schemas.microsoft.com/office/powerpoint/2010/main" val="7785045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84B590-77A4-412C-B5AD-FF29281C4DED}" type="slidenum">
              <a:rPr lang="fr-FR" smtClean="0"/>
              <a:pPr>
                <a:defRPr/>
              </a:pPr>
              <a:t>52</a:t>
            </a:fld>
            <a:endParaRPr lang="fr-FR" dirty="0"/>
          </a:p>
        </p:txBody>
      </p:sp>
    </p:spTree>
    <p:extLst>
      <p:ext uri="{BB962C8B-B14F-4D97-AF65-F5344CB8AC3E}">
        <p14:creationId xmlns:p14="http://schemas.microsoft.com/office/powerpoint/2010/main" val="34005980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hemeOverride" Target="../theme/themeOverride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1730" y="4021530"/>
            <a:ext cx="1545876" cy="720889"/>
          </a:xfrm>
          <a:prstGeom prst="rect">
            <a:avLst/>
          </a:prstGeom>
        </p:spPr>
      </p:pic>
      <p:pic>
        <p:nvPicPr>
          <p:cNvPr id="3" name="Imag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8058" y="4155926"/>
            <a:ext cx="1545876" cy="720889"/>
          </a:xfrm>
          <a:prstGeom prst="rect">
            <a:avLst/>
          </a:prstGeom>
        </p:spPr>
      </p:pic>
    </p:spTree>
    <p:extLst>
      <p:ext uri="{BB962C8B-B14F-4D97-AF65-F5344CB8AC3E}">
        <p14:creationId xmlns:p14="http://schemas.microsoft.com/office/powerpoint/2010/main" val="3488343984"/>
      </p:ext>
    </p:extLst>
  </p:cSld>
  <p:clrMapOvr>
    <a:masterClrMapping/>
  </p:clrMapOvr>
  <p:transition spd="slow">
    <p:wipe dir="r"/>
  </p:transition>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403648" y="1597821"/>
            <a:ext cx="7054552" cy="1102519"/>
          </a:xfrm>
          <a:prstGeom prst="rect">
            <a:avLst/>
          </a:prstGeom>
        </p:spPr>
        <p:txBody>
          <a:bodyPr/>
          <a:lstStyle>
            <a:lvl1pPr>
              <a:defRPr>
                <a:solidFill>
                  <a:schemeClr val="bg1">
                    <a:lumMod val="50000"/>
                  </a:schemeClr>
                </a:solidFill>
              </a:defRPr>
            </a:lvl1pPr>
          </a:lstStyle>
          <a:p>
            <a:r>
              <a:rPr lang="fr-FR" dirty="0"/>
              <a:t>Modifiez le style du titre</a:t>
            </a:r>
          </a:p>
        </p:txBody>
      </p:sp>
      <p:sp>
        <p:nvSpPr>
          <p:cNvPr id="3" name="Sous-titre 2"/>
          <p:cNvSpPr>
            <a:spLocks noGrp="1"/>
          </p:cNvSpPr>
          <p:nvPr>
            <p:ph type="subTitle" idx="1"/>
          </p:nvPr>
        </p:nvSpPr>
        <p:spPr>
          <a:xfrm>
            <a:off x="1371601" y="2914650"/>
            <a:ext cx="6400800" cy="1314450"/>
          </a:xfrm>
          <a:prstGeom prst="rect">
            <a:avLst/>
          </a:prstGeom>
        </p:spPr>
        <p:txBody>
          <a:bodyPr/>
          <a:lstStyle>
            <a:lvl1pPr marL="0" indent="0" algn="ctr">
              <a:buNone/>
              <a:defRPr>
                <a:solidFill>
                  <a:schemeClr val="bg1">
                    <a:lumMod val="50000"/>
                  </a:schemeClr>
                </a:solidFill>
              </a:defRPr>
            </a:lvl1pPr>
            <a:lvl2pPr marL="416098" indent="0" algn="ctr">
              <a:buNone/>
              <a:defRPr/>
            </a:lvl2pPr>
            <a:lvl3pPr marL="832195" indent="0" algn="ctr">
              <a:buNone/>
              <a:defRPr/>
            </a:lvl3pPr>
            <a:lvl4pPr marL="1248293" indent="0" algn="ctr">
              <a:buNone/>
              <a:defRPr/>
            </a:lvl4pPr>
            <a:lvl5pPr marL="1664391" indent="0" algn="ctr">
              <a:buNone/>
              <a:defRPr/>
            </a:lvl5pPr>
            <a:lvl6pPr marL="2080489" indent="0" algn="ctr">
              <a:buNone/>
              <a:defRPr/>
            </a:lvl6pPr>
            <a:lvl7pPr marL="2496586" indent="0" algn="ctr">
              <a:buNone/>
              <a:defRPr/>
            </a:lvl7pPr>
            <a:lvl8pPr marL="2912684" indent="0" algn="ctr">
              <a:buNone/>
              <a:defRPr/>
            </a:lvl8pPr>
            <a:lvl9pPr marL="3328782" indent="0" algn="ctr">
              <a:buNone/>
              <a:defRPr/>
            </a:lvl9pPr>
          </a:lstStyle>
          <a:p>
            <a:r>
              <a:rPr lang="fr-FR"/>
              <a:t>Modifiez le style des sous-titres du masque</a:t>
            </a:r>
          </a:p>
        </p:txBody>
      </p:sp>
    </p:spTree>
    <p:extLst>
      <p:ext uri="{BB962C8B-B14F-4D97-AF65-F5344CB8AC3E}">
        <p14:creationId xmlns:p14="http://schemas.microsoft.com/office/powerpoint/2010/main" val="186489336"/>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170430" y="15871"/>
            <a:ext cx="7633180" cy="926893"/>
          </a:xfrm>
          <a:prstGeom prst="rect">
            <a:avLst/>
          </a:prstGeom>
          <a:noFill/>
        </p:spPr>
        <p:txBody>
          <a:bodyPr vert="horz" lIns="91440" tIns="45720" rIns="91440" bIns="45720" rtlCol="0" anchor="ctr" anchorCtr="0">
            <a:normAutofit/>
          </a:bodyPr>
          <a:lstStyle>
            <a:lvl1pPr>
              <a:defRPr lang="fr-FR" b="1" dirty="0">
                <a:solidFill>
                  <a:srgbClr val="0088EE"/>
                </a:solidFill>
                <a:ea typeface="+mn-ea"/>
              </a:defRPr>
            </a:lvl1pPr>
          </a:lstStyle>
          <a:p>
            <a:pPr marL="0" lvl="0" indent="0">
              <a:spcBef>
                <a:spcPct val="20000"/>
              </a:spcBef>
              <a:buNone/>
              <a:tabLst>
                <a:tab pos="1797311" algn="l"/>
              </a:tabLst>
            </a:pPr>
            <a:r>
              <a:rPr lang="fr-FR" dirty="0"/>
              <a:t>Modifiez le style du titre</a:t>
            </a:r>
          </a:p>
        </p:txBody>
      </p:sp>
      <p:sp>
        <p:nvSpPr>
          <p:cNvPr id="3" name="Espace réservé du contenu 2"/>
          <p:cNvSpPr>
            <a:spLocks noGrp="1"/>
          </p:cNvSpPr>
          <p:nvPr>
            <p:ph idx="1"/>
          </p:nvPr>
        </p:nvSpPr>
        <p:spPr>
          <a:xfrm>
            <a:off x="1170432" y="942764"/>
            <a:ext cx="7633179" cy="3789574"/>
          </a:xfrm>
          <a:prstGeom prst="rect">
            <a:avLst/>
          </a:prstGeom>
        </p:spPr>
        <p:txBody>
          <a:bodyPr>
            <a:noAutofit/>
          </a:bodyPr>
          <a:lstStyle>
            <a:lvl1pPr marL="0" indent="0" algn="l">
              <a:defRPr>
                <a:solidFill>
                  <a:srgbClr val="002060"/>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66871314"/>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95537" y="267495"/>
            <a:ext cx="8361331" cy="4557713"/>
          </a:xfrm>
          <a:prstGeom prst="roundRect">
            <a:avLst>
              <a:gd name="adj" fmla="val 4167"/>
            </a:avLst>
          </a:prstGeom>
          <a:noFill/>
          <a:ln w="76200" cap="sq">
            <a:noFill/>
            <a:miter lim="800000"/>
          </a:ln>
          <a:effectLst/>
          <a:scene3d>
            <a:camera prst="orthographicFront"/>
            <a:lightRig rig="threePt" dir="t">
              <a:rot lat="0" lon="0" rev="2700000"/>
            </a:lightRig>
          </a:scene3d>
          <a:sp3d contourW="6350" prstMaterial="matte">
            <a:contourClr>
              <a:schemeClr val="bg1"/>
            </a:contourClr>
          </a:sp3d>
        </p:spPr>
      </p:pic>
      <p:grpSp>
        <p:nvGrpSpPr>
          <p:cNvPr id="13" name="Groupe 12"/>
          <p:cNvGrpSpPr/>
          <p:nvPr userDrawn="1"/>
        </p:nvGrpSpPr>
        <p:grpSpPr>
          <a:xfrm>
            <a:off x="7302072" y="3685852"/>
            <a:ext cx="1841929" cy="786424"/>
            <a:chOff x="6564021" y="6426150"/>
            <a:chExt cx="1943299" cy="864096"/>
          </a:xfrm>
        </p:grpSpPr>
        <p:sp>
          <p:nvSpPr>
            <p:cNvPr id="15" name="Organigramme : Données stockées 14"/>
            <p:cNvSpPr/>
            <p:nvPr userDrawn="1"/>
          </p:nvSpPr>
          <p:spPr bwMode="auto">
            <a:xfrm>
              <a:off x="6564021" y="6426150"/>
              <a:ext cx="1943299" cy="864096"/>
            </a:xfrm>
            <a:prstGeom prst="flowChartOnlineStorag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832195" rtl="0" eaLnBrk="1" fontAlgn="base" latinLnBrk="0" hangingPunct="1">
                <a:lnSpc>
                  <a:spcPct val="100000"/>
                </a:lnSpc>
                <a:spcBef>
                  <a:spcPct val="0"/>
                </a:spcBef>
                <a:spcAft>
                  <a:spcPct val="0"/>
                </a:spcAft>
                <a:buClrTx/>
                <a:buSzTx/>
                <a:buFontTx/>
                <a:buNone/>
                <a:tabLst/>
              </a:pPr>
              <a:endParaRPr kumimoji="0" lang="fr-FR" sz="1638" b="1" i="0" u="none" strike="noStrike" cap="none" normalizeH="0" baseline="0">
                <a:ln>
                  <a:noFill/>
                </a:ln>
                <a:solidFill>
                  <a:schemeClr val="tx1"/>
                </a:solidFill>
                <a:effectLst/>
                <a:latin typeface="Arial Narrow" pitchFamily="34" charset="0"/>
                <a:cs typeface="Arial" pitchFamily="34" charset="0"/>
              </a:endParaRPr>
            </a:p>
          </p:txBody>
        </p:sp>
        <p:pic>
          <p:nvPicPr>
            <p:cNvPr id="16" name="Imag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80045" y="6493782"/>
              <a:ext cx="1291506" cy="627232"/>
            </a:xfrm>
            <a:prstGeom prst="rect">
              <a:avLst/>
            </a:prstGeom>
          </p:spPr>
        </p:pic>
      </p:grpSp>
    </p:spTree>
    <p:extLst>
      <p:ext uri="{BB962C8B-B14F-4D97-AF65-F5344CB8AC3E}">
        <p14:creationId xmlns:p14="http://schemas.microsoft.com/office/powerpoint/2010/main" val="698995169"/>
      </p:ext>
    </p:extLst>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646"/>
            <a:ext cx="9144000" cy="4938209"/>
          </a:xfrm>
          <a:prstGeom prst="rect">
            <a:avLst/>
          </a:prstGeom>
        </p:spPr>
      </p:pic>
      <p:pic>
        <p:nvPicPr>
          <p:cNvPr id="20" name="Imag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730" y="4021530"/>
            <a:ext cx="1545876" cy="720889"/>
          </a:xfrm>
          <a:prstGeom prst="rect">
            <a:avLst/>
          </a:prstGeom>
        </p:spPr>
      </p:pic>
    </p:spTree>
    <p:extLst>
      <p:ext uri="{BB962C8B-B14F-4D97-AF65-F5344CB8AC3E}">
        <p14:creationId xmlns:p14="http://schemas.microsoft.com/office/powerpoint/2010/main" val="1162719216"/>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27088" y="1597821"/>
            <a:ext cx="7631112" cy="1102519"/>
          </a:xfrm>
          <a:prstGeom prst="rect">
            <a:avLst/>
          </a:prstGeom>
        </p:spPr>
        <p:txBody>
          <a:bodyPr/>
          <a:lstStyle>
            <a:lvl1pPr>
              <a:defRPr>
                <a:solidFill>
                  <a:schemeClr val="bg1">
                    <a:lumMod val="50000"/>
                  </a:schemeClr>
                </a:solidFill>
              </a:defRPr>
            </a:lvl1pPr>
          </a:lstStyle>
          <a:p>
            <a:r>
              <a:rPr lang="fr-FR"/>
              <a:t>Modifiez le style du titre</a:t>
            </a:r>
          </a:p>
        </p:txBody>
      </p:sp>
      <p:sp>
        <p:nvSpPr>
          <p:cNvPr id="3" name="Sous-titre 2"/>
          <p:cNvSpPr>
            <a:spLocks noGrp="1"/>
          </p:cNvSpPr>
          <p:nvPr>
            <p:ph type="subTitle" idx="1"/>
          </p:nvPr>
        </p:nvSpPr>
        <p:spPr>
          <a:xfrm>
            <a:off x="1371601" y="2914650"/>
            <a:ext cx="6400800" cy="1314450"/>
          </a:xfrm>
          <a:prstGeom prst="rect">
            <a:avLst/>
          </a:prstGeom>
        </p:spPr>
        <p:txBody>
          <a:bodyPr/>
          <a:lstStyle>
            <a:lvl1pPr marL="0" indent="0" algn="ctr">
              <a:buNone/>
              <a:defRPr>
                <a:solidFill>
                  <a:schemeClr val="bg1">
                    <a:lumMod val="50000"/>
                  </a:schemeClr>
                </a:solidFill>
              </a:defRPr>
            </a:lvl1pPr>
            <a:lvl2pPr marL="416098" indent="0" algn="ctr">
              <a:buNone/>
              <a:defRPr/>
            </a:lvl2pPr>
            <a:lvl3pPr marL="832195" indent="0" algn="ctr">
              <a:buNone/>
              <a:defRPr/>
            </a:lvl3pPr>
            <a:lvl4pPr marL="1248293" indent="0" algn="ctr">
              <a:buNone/>
              <a:defRPr/>
            </a:lvl4pPr>
            <a:lvl5pPr marL="1664391" indent="0" algn="ctr">
              <a:buNone/>
              <a:defRPr/>
            </a:lvl5pPr>
            <a:lvl6pPr marL="2080489" indent="0" algn="ctr">
              <a:buNone/>
              <a:defRPr/>
            </a:lvl6pPr>
            <a:lvl7pPr marL="2496586" indent="0" algn="ctr">
              <a:buNone/>
              <a:defRPr/>
            </a:lvl7pPr>
            <a:lvl8pPr marL="2912684" indent="0" algn="ctr">
              <a:buNone/>
              <a:defRPr/>
            </a:lvl8pPr>
            <a:lvl9pPr marL="3328782" indent="0" algn="ctr">
              <a:buNone/>
              <a:defRPr/>
            </a:lvl9pPr>
          </a:lstStyle>
          <a:p>
            <a:r>
              <a:rPr lang="fr-FR"/>
              <a:t>Modifiez le style des sous-titres du masque</a:t>
            </a:r>
          </a:p>
        </p:txBody>
      </p:sp>
    </p:spTree>
    <p:extLst>
      <p:ext uri="{BB962C8B-B14F-4D97-AF65-F5344CB8AC3E}">
        <p14:creationId xmlns:p14="http://schemas.microsoft.com/office/powerpoint/2010/main" val="2957042069"/>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295914" y="2"/>
            <a:ext cx="7279437" cy="699542"/>
          </a:xfrm>
          <a:prstGeom prst="rect">
            <a:avLst/>
          </a:prstGeom>
        </p:spPr>
        <p:txBody>
          <a:bodyPr vert="horz" lIns="91440" tIns="45720" rIns="91440" bIns="45720" rtlCol="0" anchor="ctr" anchorCtr="0">
            <a:noAutofit/>
          </a:bodyPr>
          <a:lstStyle>
            <a:lvl1pPr>
              <a:defRPr lang="fr-FR" dirty="0">
                <a:solidFill>
                  <a:srgbClr val="FF6569"/>
                </a:solidFill>
              </a:defRPr>
            </a:lvl1pPr>
          </a:lstStyle>
          <a:p>
            <a:pPr lvl="0"/>
            <a:r>
              <a:rPr lang="fr-FR" dirty="0"/>
              <a:t>Modifiez le style du titre</a:t>
            </a:r>
          </a:p>
        </p:txBody>
      </p:sp>
      <p:sp>
        <p:nvSpPr>
          <p:cNvPr id="3" name="Espace réservé du contenu 2"/>
          <p:cNvSpPr>
            <a:spLocks noGrp="1"/>
          </p:cNvSpPr>
          <p:nvPr>
            <p:ph idx="1"/>
          </p:nvPr>
        </p:nvSpPr>
        <p:spPr>
          <a:xfrm>
            <a:off x="1295914" y="802295"/>
            <a:ext cx="7279437" cy="3394472"/>
          </a:xfrm>
          <a:prstGeom prst="rect">
            <a:avLst/>
          </a:prstGeom>
        </p:spPr>
        <p:txBody>
          <a:bodyPr>
            <a:noAutofit/>
          </a:bodyPr>
          <a:lstStyle>
            <a:lvl1pPr marL="0" indent="0" algn="l">
              <a:defRPr lang="fr-FR" sz="1820" b="1" dirty="0" smtClean="0">
                <a:solidFill>
                  <a:srgbClr val="C00000"/>
                </a:solidFill>
                <a:latin typeface="+mn-lt"/>
                <a:ea typeface="+mn-ea"/>
                <a:cs typeface="+mn-cs"/>
              </a:defRPr>
            </a:lvl1pPr>
            <a:lvl2pPr algn="l">
              <a:defRPr sz="1638">
                <a:solidFill>
                  <a:schemeClr val="tx1">
                    <a:lumMod val="85000"/>
                    <a:lumOff val="15000"/>
                  </a:schemeClr>
                </a:solidFill>
              </a:defRPr>
            </a:lvl2pPr>
            <a:lvl3pPr algn="l">
              <a:buClr>
                <a:srgbClr val="B71C1A"/>
              </a:buClr>
              <a:defRPr>
                <a:solidFill>
                  <a:schemeClr val="tx1">
                    <a:lumMod val="85000"/>
                    <a:lumOff val="15000"/>
                  </a:schemeClr>
                </a:solidFill>
              </a:defRPr>
            </a:lvl3pPr>
            <a:lvl4pPr algn="l">
              <a:defRPr>
                <a:solidFill>
                  <a:schemeClr val="tx1">
                    <a:lumMod val="85000"/>
                    <a:lumOff val="15000"/>
                  </a:schemeClr>
                </a:solidFill>
              </a:defRPr>
            </a:lvl4pPr>
            <a:lvl5pPr algn="l">
              <a:defRPr>
                <a:solidFill>
                  <a:schemeClr val="tx1">
                    <a:lumMod val="85000"/>
                    <a:lumOff val="15000"/>
                  </a:schemeClr>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194411876"/>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646"/>
            <a:ext cx="9144000" cy="4938209"/>
          </a:xfrm>
          <a:prstGeom prst="rect">
            <a:avLst/>
          </a:prstGeom>
        </p:spPr>
      </p:pic>
      <p:pic>
        <p:nvPicPr>
          <p:cNvPr id="15" name="Imag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730" y="4021530"/>
            <a:ext cx="1545876" cy="720889"/>
          </a:xfrm>
          <a:prstGeom prst="rect">
            <a:avLst/>
          </a:prstGeom>
        </p:spPr>
      </p:pic>
    </p:spTree>
    <p:extLst>
      <p:ext uri="{BB962C8B-B14F-4D97-AF65-F5344CB8AC3E}">
        <p14:creationId xmlns:p14="http://schemas.microsoft.com/office/powerpoint/2010/main" val="1490245583"/>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27088" y="1597821"/>
            <a:ext cx="7631112" cy="1102519"/>
          </a:xfrm>
          <a:prstGeom prst="rect">
            <a:avLst/>
          </a:prstGeom>
        </p:spPr>
        <p:txBody>
          <a:bodyPr/>
          <a:lstStyle>
            <a:lvl1pPr>
              <a:defRPr>
                <a:solidFill>
                  <a:schemeClr val="bg1">
                    <a:lumMod val="50000"/>
                  </a:schemeClr>
                </a:solidFill>
              </a:defRPr>
            </a:lvl1pPr>
          </a:lstStyle>
          <a:p>
            <a:r>
              <a:rPr lang="fr-FR"/>
              <a:t>Modifiez le style du titre</a:t>
            </a:r>
          </a:p>
        </p:txBody>
      </p:sp>
      <p:sp>
        <p:nvSpPr>
          <p:cNvPr id="3" name="Sous-titre 2"/>
          <p:cNvSpPr>
            <a:spLocks noGrp="1"/>
          </p:cNvSpPr>
          <p:nvPr>
            <p:ph type="subTitle" idx="1"/>
          </p:nvPr>
        </p:nvSpPr>
        <p:spPr>
          <a:xfrm>
            <a:off x="1371601" y="2914650"/>
            <a:ext cx="6400800" cy="1314450"/>
          </a:xfrm>
          <a:prstGeom prst="rect">
            <a:avLst/>
          </a:prstGeom>
        </p:spPr>
        <p:txBody>
          <a:bodyPr/>
          <a:lstStyle>
            <a:lvl1pPr marL="0" indent="0" algn="ctr">
              <a:buNone/>
              <a:defRPr>
                <a:solidFill>
                  <a:schemeClr val="bg1">
                    <a:lumMod val="50000"/>
                  </a:schemeClr>
                </a:solidFill>
              </a:defRPr>
            </a:lvl1pPr>
            <a:lvl2pPr marL="416098" indent="0" algn="ctr">
              <a:buNone/>
              <a:defRPr/>
            </a:lvl2pPr>
            <a:lvl3pPr marL="832195" indent="0" algn="ctr">
              <a:buNone/>
              <a:defRPr/>
            </a:lvl3pPr>
            <a:lvl4pPr marL="1248293" indent="0" algn="ctr">
              <a:buNone/>
              <a:defRPr/>
            </a:lvl4pPr>
            <a:lvl5pPr marL="1664391" indent="0" algn="ctr">
              <a:buNone/>
              <a:defRPr/>
            </a:lvl5pPr>
            <a:lvl6pPr marL="2080489" indent="0" algn="ctr">
              <a:buNone/>
              <a:defRPr/>
            </a:lvl6pPr>
            <a:lvl7pPr marL="2496586" indent="0" algn="ctr">
              <a:buNone/>
              <a:defRPr/>
            </a:lvl7pPr>
            <a:lvl8pPr marL="2912684" indent="0" algn="ctr">
              <a:buNone/>
              <a:defRPr/>
            </a:lvl8pPr>
            <a:lvl9pPr marL="3328782" indent="0" algn="ctr">
              <a:buNone/>
              <a:defRPr/>
            </a:lvl9pPr>
          </a:lstStyle>
          <a:p>
            <a:r>
              <a:rPr lang="fr-FR"/>
              <a:t>Modifiez le style des sous-titres du masque</a:t>
            </a:r>
          </a:p>
        </p:txBody>
      </p:sp>
    </p:spTree>
    <p:extLst>
      <p:ext uri="{BB962C8B-B14F-4D97-AF65-F5344CB8AC3E}">
        <p14:creationId xmlns:p14="http://schemas.microsoft.com/office/powerpoint/2010/main" val="2234486563"/>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227663" y="15870"/>
            <a:ext cx="7439444" cy="983031"/>
          </a:xfrm>
          <a:prstGeom prst="rect">
            <a:avLst/>
          </a:prstGeom>
        </p:spPr>
        <p:txBody>
          <a:bodyPr vert="horz" lIns="91440" tIns="45720" rIns="91440" bIns="45720" rtlCol="0" anchor="ctr" anchorCtr="0">
            <a:noAutofit/>
          </a:bodyPr>
          <a:lstStyle>
            <a:lvl1pPr>
              <a:defRPr lang="fr-FR" dirty="0"/>
            </a:lvl1pPr>
          </a:lstStyle>
          <a:p>
            <a:pPr lvl="0"/>
            <a:r>
              <a:rPr lang="fr-FR" dirty="0"/>
              <a:t>Modifiez le style du titre</a:t>
            </a:r>
          </a:p>
        </p:txBody>
      </p:sp>
      <p:sp>
        <p:nvSpPr>
          <p:cNvPr id="3" name="Espace réservé du contenu 2"/>
          <p:cNvSpPr>
            <a:spLocks noGrp="1"/>
          </p:cNvSpPr>
          <p:nvPr>
            <p:ph idx="1"/>
          </p:nvPr>
        </p:nvSpPr>
        <p:spPr>
          <a:xfrm>
            <a:off x="1227663" y="998902"/>
            <a:ext cx="7415940" cy="3473375"/>
          </a:xfrm>
          <a:prstGeom prst="rect">
            <a:avLst/>
          </a:prstGeom>
        </p:spPr>
        <p:txBody>
          <a:bodyPr>
            <a:noAutofit/>
          </a:bodyPr>
          <a:lstStyle>
            <a:lvl1pPr marL="0" indent="0" algn="l">
              <a:defRPr sz="1820">
                <a:solidFill>
                  <a:srgbClr val="00519C"/>
                </a:solidFill>
              </a:defRPr>
            </a:lvl1pPr>
            <a:lvl2pPr algn="l">
              <a:defRPr sz="1638">
                <a:solidFill>
                  <a:schemeClr val="tx1">
                    <a:lumMod val="75000"/>
                    <a:lumOff val="25000"/>
                  </a:schemeClr>
                </a:solidFill>
              </a:defRPr>
            </a:lvl2pPr>
            <a:lvl3pPr algn="l">
              <a:defRPr sz="1456">
                <a:solidFill>
                  <a:schemeClr val="tx1">
                    <a:lumMod val="75000"/>
                    <a:lumOff val="25000"/>
                  </a:schemeClr>
                </a:solidFill>
              </a:defRPr>
            </a:lvl3pPr>
            <a:lvl4pPr algn="l">
              <a:defRPr sz="1274">
                <a:solidFill>
                  <a:schemeClr val="tx1">
                    <a:lumMod val="75000"/>
                    <a:lumOff val="25000"/>
                  </a:schemeClr>
                </a:solidFill>
              </a:defRPr>
            </a:lvl4pPr>
            <a:lvl5pPr algn="l">
              <a:defRPr sz="1274">
                <a:solidFill>
                  <a:schemeClr val="tx1">
                    <a:lumMod val="75000"/>
                    <a:lumOff val="25000"/>
                  </a:schemeClr>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44212465"/>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646"/>
            <a:ext cx="9144000" cy="4938209"/>
          </a:xfrm>
          <a:prstGeom prst="rect">
            <a:avLst/>
          </a:prstGeom>
        </p:spPr>
      </p:pic>
      <p:pic>
        <p:nvPicPr>
          <p:cNvPr id="20" name="Imag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730" y="4021530"/>
            <a:ext cx="1545876" cy="720889"/>
          </a:xfrm>
          <a:prstGeom prst="rect">
            <a:avLst/>
          </a:prstGeom>
        </p:spPr>
      </p:pic>
    </p:spTree>
    <p:extLst>
      <p:ext uri="{BB962C8B-B14F-4D97-AF65-F5344CB8AC3E}">
        <p14:creationId xmlns:p14="http://schemas.microsoft.com/office/powerpoint/2010/main" val="2791556869"/>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27088" y="1597821"/>
            <a:ext cx="7631112" cy="1102519"/>
          </a:xfrm>
          <a:prstGeom prst="rect">
            <a:avLst/>
          </a:prstGeom>
        </p:spPr>
        <p:txBody>
          <a:bodyPr/>
          <a:lstStyle>
            <a:lvl1pPr>
              <a:defRPr>
                <a:solidFill>
                  <a:schemeClr val="bg1">
                    <a:lumMod val="50000"/>
                  </a:schemeClr>
                </a:solidFill>
              </a:defRPr>
            </a:lvl1pPr>
          </a:lstStyle>
          <a:p>
            <a:r>
              <a:rPr lang="fr-FR"/>
              <a:t>Modifiez le style du titre</a:t>
            </a:r>
          </a:p>
        </p:txBody>
      </p:sp>
      <p:sp>
        <p:nvSpPr>
          <p:cNvPr id="3" name="Sous-titre 2"/>
          <p:cNvSpPr>
            <a:spLocks noGrp="1"/>
          </p:cNvSpPr>
          <p:nvPr>
            <p:ph type="subTitle" idx="1"/>
          </p:nvPr>
        </p:nvSpPr>
        <p:spPr>
          <a:xfrm>
            <a:off x="1371601" y="2914650"/>
            <a:ext cx="6400800" cy="1314450"/>
          </a:xfrm>
          <a:prstGeom prst="rect">
            <a:avLst/>
          </a:prstGeom>
        </p:spPr>
        <p:txBody>
          <a:bodyPr/>
          <a:lstStyle>
            <a:lvl1pPr marL="0" indent="0" algn="ctr">
              <a:buNone/>
              <a:defRPr>
                <a:solidFill>
                  <a:schemeClr val="bg1">
                    <a:lumMod val="50000"/>
                  </a:schemeClr>
                </a:solidFill>
              </a:defRPr>
            </a:lvl1pPr>
            <a:lvl2pPr marL="416098" indent="0" algn="ctr">
              <a:buNone/>
              <a:defRPr/>
            </a:lvl2pPr>
            <a:lvl3pPr marL="832195" indent="0" algn="ctr">
              <a:buNone/>
              <a:defRPr/>
            </a:lvl3pPr>
            <a:lvl4pPr marL="1248293" indent="0" algn="ctr">
              <a:buNone/>
              <a:defRPr/>
            </a:lvl4pPr>
            <a:lvl5pPr marL="1664391" indent="0" algn="ctr">
              <a:buNone/>
              <a:defRPr/>
            </a:lvl5pPr>
            <a:lvl6pPr marL="2080489" indent="0" algn="ctr">
              <a:buNone/>
              <a:defRPr/>
            </a:lvl6pPr>
            <a:lvl7pPr marL="2496586" indent="0" algn="ctr">
              <a:buNone/>
              <a:defRPr/>
            </a:lvl7pPr>
            <a:lvl8pPr marL="2912684" indent="0" algn="ctr">
              <a:buNone/>
              <a:defRPr/>
            </a:lvl8pPr>
            <a:lvl9pPr marL="3328782" indent="0" algn="ctr">
              <a:buNone/>
              <a:defRPr/>
            </a:lvl9pPr>
          </a:lstStyle>
          <a:p>
            <a:r>
              <a:rPr lang="fr-FR"/>
              <a:t>Modifiez le style des sous-titres du masque</a:t>
            </a:r>
          </a:p>
        </p:txBody>
      </p:sp>
    </p:spTree>
    <p:extLst>
      <p:ext uri="{BB962C8B-B14F-4D97-AF65-F5344CB8AC3E}">
        <p14:creationId xmlns:p14="http://schemas.microsoft.com/office/powerpoint/2010/main" val="2733966000"/>
      </p:ext>
    </p:extLst>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159411" y="51471"/>
            <a:ext cx="7439445" cy="750824"/>
          </a:xfrm>
          <a:prstGeom prst="rect">
            <a:avLst/>
          </a:prstGeom>
        </p:spPr>
        <p:txBody>
          <a:bodyPr vert="horz" lIns="91440" tIns="45720" rIns="91440" bIns="45720" rtlCol="0" anchor="ctr" anchorCtr="0">
            <a:noAutofit/>
          </a:bodyPr>
          <a:lstStyle>
            <a:lvl1pPr>
              <a:defRPr lang="fr-FR" sz="2184" b="1" dirty="0">
                <a:solidFill>
                  <a:srgbClr val="F9B526"/>
                </a:solidFill>
                <a:latin typeface="Arial" panose="020B0604020202020204" pitchFamily="34" charset="0"/>
                <a:ea typeface="+mj-ea"/>
                <a:cs typeface="Arial" panose="020B0604020202020204" pitchFamily="34" charset="0"/>
              </a:defRPr>
            </a:lvl1pPr>
          </a:lstStyle>
          <a:p>
            <a:pPr lvl="0"/>
            <a:r>
              <a:rPr lang="fr-FR" dirty="0"/>
              <a:t>Modifiez le style du titre</a:t>
            </a:r>
          </a:p>
        </p:txBody>
      </p:sp>
      <p:sp>
        <p:nvSpPr>
          <p:cNvPr id="3" name="Espace réservé du contenu 2"/>
          <p:cNvSpPr>
            <a:spLocks noGrp="1"/>
          </p:cNvSpPr>
          <p:nvPr>
            <p:ph idx="1"/>
          </p:nvPr>
        </p:nvSpPr>
        <p:spPr>
          <a:xfrm>
            <a:off x="1159412" y="802295"/>
            <a:ext cx="7439444" cy="3538910"/>
          </a:xfrm>
          <a:prstGeom prst="rect">
            <a:avLst/>
          </a:prstGeom>
        </p:spPr>
        <p:txBody>
          <a:bodyPr>
            <a:noAutofit/>
          </a:bodyPr>
          <a:lstStyle>
            <a:lvl1pPr marL="0" indent="0" algn="l">
              <a:defRPr lang="fr-FR" sz="1820" b="1" dirty="0" smtClean="0">
                <a:solidFill>
                  <a:srgbClr val="E88E0A"/>
                </a:solidFill>
                <a:latin typeface="+mn-lt"/>
                <a:ea typeface="+mn-ea"/>
                <a:cs typeface="+mn-cs"/>
              </a:defRPr>
            </a:lvl1pPr>
            <a:lvl2pPr algn="l">
              <a:defRPr>
                <a:solidFill>
                  <a:schemeClr val="bg1">
                    <a:lumMod val="50000"/>
                  </a:schemeClr>
                </a:solidFill>
              </a:defRPr>
            </a:lvl2pPr>
            <a:lvl3pPr algn="l">
              <a:defRPr>
                <a:solidFill>
                  <a:schemeClr val="bg1">
                    <a:lumMod val="50000"/>
                  </a:schemeClr>
                </a:solidFill>
              </a:defRPr>
            </a:lvl3pPr>
            <a:lvl4pPr algn="l">
              <a:defRPr>
                <a:solidFill>
                  <a:schemeClr val="bg1">
                    <a:lumMod val="50000"/>
                  </a:schemeClr>
                </a:solidFill>
              </a:defRPr>
            </a:lvl4pPr>
            <a:lvl5pPr algn="l">
              <a:defRPr>
                <a:solidFill>
                  <a:schemeClr val="bg1">
                    <a:lumMod val="50000"/>
                  </a:schemeClr>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865514260"/>
      </p:ext>
    </p:extLst>
  </p:cSld>
  <p:clrMapOvr>
    <a:masterClrMapping/>
  </p:clrMapOvr>
  <p:transition spd="slow">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646"/>
            <a:ext cx="9144000" cy="4938209"/>
          </a:xfrm>
          <a:prstGeom prst="rect">
            <a:avLst/>
          </a:prstGeom>
        </p:spPr>
      </p:pic>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730" y="4021530"/>
            <a:ext cx="1545876" cy="720889"/>
          </a:xfrm>
          <a:prstGeom prst="rect">
            <a:avLst/>
          </a:prstGeom>
        </p:spPr>
      </p:pic>
    </p:spTree>
    <p:extLst>
      <p:ext uri="{BB962C8B-B14F-4D97-AF65-F5344CB8AC3E}">
        <p14:creationId xmlns:p14="http://schemas.microsoft.com/office/powerpoint/2010/main" val="475621489"/>
      </p:ext>
    </p:extLst>
  </p:cSld>
  <p:clrMapOvr>
    <a:masterClrMapping/>
  </p:clrMapOvr>
  <p:transition spd="slow">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27088" y="1597821"/>
            <a:ext cx="7631112" cy="1102519"/>
          </a:xfrm>
          <a:prstGeom prst="rect">
            <a:avLst/>
          </a:prstGeom>
        </p:spPr>
        <p:txBody>
          <a:bodyPr/>
          <a:lstStyle>
            <a:lvl1pPr>
              <a:defRPr>
                <a:solidFill>
                  <a:schemeClr val="bg1">
                    <a:lumMod val="50000"/>
                  </a:schemeClr>
                </a:solidFill>
              </a:defRPr>
            </a:lvl1pPr>
          </a:lstStyle>
          <a:p>
            <a:r>
              <a:rPr lang="fr-FR"/>
              <a:t>Modifiez le style du titre</a:t>
            </a:r>
          </a:p>
        </p:txBody>
      </p:sp>
      <p:sp>
        <p:nvSpPr>
          <p:cNvPr id="3" name="Sous-titre 2"/>
          <p:cNvSpPr>
            <a:spLocks noGrp="1"/>
          </p:cNvSpPr>
          <p:nvPr>
            <p:ph type="subTitle" idx="1"/>
          </p:nvPr>
        </p:nvSpPr>
        <p:spPr>
          <a:xfrm>
            <a:off x="1371601" y="2914650"/>
            <a:ext cx="6400800" cy="1314450"/>
          </a:xfrm>
          <a:prstGeom prst="rect">
            <a:avLst/>
          </a:prstGeom>
        </p:spPr>
        <p:txBody>
          <a:bodyPr/>
          <a:lstStyle>
            <a:lvl1pPr marL="0" indent="0" algn="ctr">
              <a:buNone/>
              <a:defRPr>
                <a:solidFill>
                  <a:schemeClr val="bg1">
                    <a:lumMod val="50000"/>
                  </a:schemeClr>
                </a:solidFill>
              </a:defRPr>
            </a:lvl1pPr>
            <a:lvl2pPr marL="416098" indent="0" algn="ctr">
              <a:buNone/>
              <a:defRPr/>
            </a:lvl2pPr>
            <a:lvl3pPr marL="832195" indent="0" algn="ctr">
              <a:buNone/>
              <a:defRPr/>
            </a:lvl3pPr>
            <a:lvl4pPr marL="1248293" indent="0" algn="ctr">
              <a:buNone/>
              <a:defRPr/>
            </a:lvl4pPr>
            <a:lvl5pPr marL="1664391" indent="0" algn="ctr">
              <a:buNone/>
              <a:defRPr/>
            </a:lvl5pPr>
            <a:lvl6pPr marL="2080489" indent="0" algn="ctr">
              <a:buNone/>
              <a:defRPr/>
            </a:lvl6pPr>
            <a:lvl7pPr marL="2496586" indent="0" algn="ctr">
              <a:buNone/>
              <a:defRPr/>
            </a:lvl7pPr>
            <a:lvl8pPr marL="2912684" indent="0" algn="ctr">
              <a:buNone/>
              <a:defRPr/>
            </a:lvl8pPr>
            <a:lvl9pPr marL="3328782" indent="0" algn="ctr">
              <a:buNone/>
              <a:defRPr/>
            </a:lvl9pPr>
          </a:lstStyle>
          <a:p>
            <a:r>
              <a:rPr lang="fr-FR"/>
              <a:t>Modifiez le style des sous-titres du masque</a:t>
            </a:r>
          </a:p>
        </p:txBody>
      </p:sp>
    </p:spTree>
    <p:extLst>
      <p:ext uri="{BB962C8B-B14F-4D97-AF65-F5344CB8AC3E}">
        <p14:creationId xmlns:p14="http://schemas.microsoft.com/office/powerpoint/2010/main" val="2265746911"/>
      </p:ext>
    </p:extLst>
  </p:cSld>
  <p:clrMapOvr>
    <a:masterClrMapping/>
  </p:clrMapOvr>
  <p:transition spd="slow">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227662" y="0"/>
            <a:ext cx="7347689" cy="933366"/>
          </a:xfrm>
          <a:prstGeom prst="rect">
            <a:avLst/>
          </a:prstGeom>
          <a:noFill/>
        </p:spPr>
        <p:txBody>
          <a:bodyPr vert="horz" lIns="91440" tIns="45720" rIns="91440" bIns="45720" rtlCol="0" anchor="ctr" anchorCtr="0">
            <a:noAutofit/>
          </a:bodyPr>
          <a:lstStyle>
            <a:lvl1pPr>
              <a:defRPr lang="fr-FR" dirty="0"/>
            </a:lvl1pPr>
          </a:lstStyle>
          <a:p>
            <a:pPr lvl="0"/>
            <a:r>
              <a:rPr lang="fr-FR" dirty="0"/>
              <a:t>Modifiez le style du titre</a:t>
            </a:r>
          </a:p>
        </p:txBody>
      </p:sp>
      <p:sp>
        <p:nvSpPr>
          <p:cNvPr id="3" name="Espace réservé du contenu 2"/>
          <p:cNvSpPr>
            <a:spLocks noGrp="1"/>
          </p:cNvSpPr>
          <p:nvPr>
            <p:ph idx="1"/>
          </p:nvPr>
        </p:nvSpPr>
        <p:spPr>
          <a:xfrm>
            <a:off x="1227662" y="933366"/>
            <a:ext cx="7347690" cy="3628701"/>
          </a:xfrm>
          <a:prstGeom prst="rect">
            <a:avLst/>
          </a:prstGeom>
        </p:spPr>
        <p:txBody>
          <a:bodyPr>
            <a:noAutofit/>
          </a:bodyPr>
          <a:lstStyle>
            <a:lvl1pPr marL="0" indent="0" algn="l">
              <a:defRPr>
                <a:solidFill>
                  <a:srgbClr val="853D96"/>
                </a:solidFill>
              </a:defRPr>
            </a:lvl1pPr>
            <a:lvl2pPr algn="l">
              <a:defRPr>
                <a:solidFill>
                  <a:schemeClr val="bg1">
                    <a:lumMod val="50000"/>
                  </a:schemeClr>
                </a:solidFill>
              </a:defRPr>
            </a:lvl2pPr>
            <a:lvl3pPr algn="l">
              <a:defRPr>
                <a:solidFill>
                  <a:schemeClr val="bg1">
                    <a:lumMod val="50000"/>
                  </a:schemeClr>
                </a:solidFill>
              </a:defRPr>
            </a:lvl3pPr>
            <a:lvl4pPr algn="l">
              <a:defRPr>
                <a:solidFill>
                  <a:schemeClr val="bg1">
                    <a:lumMod val="50000"/>
                  </a:schemeClr>
                </a:solidFill>
              </a:defRPr>
            </a:lvl4pPr>
            <a:lvl5pPr algn="l">
              <a:defRPr>
                <a:solidFill>
                  <a:schemeClr val="bg1">
                    <a:lumMod val="50000"/>
                  </a:schemeClr>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848593794"/>
      </p:ext>
    </p:extLst>
  </p:cSld>
  <p:clrMapOvr>
    <a:masterClrMapping/>
  </p:clrMapOvr>
  <p:transition spd="slow">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646"/>
            <a:ext cx="9144000" cy="4938209"/>
          </a:xfrm>
          <a:prstGeom prst="rect">
            <a:avLst/>
          </a:prstGeom>
        </p:spPr>
      </p:pic>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730" y="4021530"/>
            <a:ext cx="1545876" cy="720889"/>
          </a:xfrm>
          <a:prstGeom prst="rect">
            <a:avLst/>
          </a:prstGeom>
        </p:spPr>
      </p:pic>
    </p:spTree>
    <p:extLst>
      <p:ext uri="{BB962C8B-B14F-4D97-AF65-F5344CB8AC3E}">
        <p14:creationId xmlns:p14="http://schemas.microsoft.com/office/powerpoint/2010/main" val="940191744"/>
      </p:ext>
    </p:extLst>
  </p:cSld>
  <p:clrMapOvr>
    <a:masterClrMapping/>
  </p:clrMapOvr>
  <p:transition spd="slow">
    <p:wipe dir="r"/>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27088" y="1597821"/>
            <a:ext cx="7631112" cy="1102519"/>
          </a:xfrm>
          <a:prstGeom prst="rect">
            <a:avLst/>
          </a:prstGeom>
        </p:spPr>
        <p:txBody>
          <a:bodyPr/>
          <a:lstStyle>
            <a:lvl1pPr>
              <a:defRPr>
                <a:solidFill>
                  <a:schemeClr val="bg1">
                    <a:lumMod val="50000"/>
                  </a:schemeClr>
                </a:solidFill>
              </a:defRPr>
            </a:lvl1pPr>
          </a:lstStyle>
          <a:p>
            <a:r>
              <a:rPr lang="fr-FR"/>
              <a:t>Modifiez le style du titre</a:t>
            </a:r>
          </a:p>
        </p:txBody>
      </p:sp>
      <p:sp>
        <p:nvSpPr>
          <p:cNvPr id="3" name="Sous-titre 2"/>
          <p:cNvSpPr>
            <a:spLocks noGrp="1"/>
          </p:cNvSpPr>
          <p:nvPr>
            <p:ph type="subTitle" idx="1"/>
          </p:nvPr>
        </p:nvSpPr>
        <p:spPr>
          <a:xfrm>
            <a:off x="1371601" y="2914650"/>
            <a:ext cx="6400800" cy="1314450"/>
          </a:xfrm>
          <a:prstGeom prst="rect">
            <a:avLst/>
          </a:prstGeom>
        </p:spPr>
        <p:txBody>
          <a:bodyPr/>
          <a:lstStyle>
            <a:lvl1pPr marL="0" indent="0" algn="ctr">
              <a:buNone/>
              <a:defRPr>
                <a:solidFill>
                  <a:schemeClr val="bg1">
                    <a:lumMod val="50000"/>
                  </a:schemeClr>
                </a:solidFill>
              </a:defRPr>
            </a:lvl1pPr>
            <a:lvl2pPr marL="416098" indent="0" algn="ctr">
              <a:buNone/>
              <a:defRPr/>
            </a:lvl2pPr>
            <a:lvl3pPr marL="832195" indent="0" algn="ctr">
              <a:buNone/>
              <a:defRPr/>
            </a:lvl3pPr>
            <a:lvl4pPr marL="1248293" indent="0" algn="ctr">
              <a:buNone/>
              <a:defRPr/>
            </a:lvl4pPr>
            <a:lvl5pPr marL="1664391" indent="0" algn="ctr">
              <a:buNone/>
              <a:defRPr/>
            </a:lvl5pPr>
            <a:lvl6pPr marL="2080489" indent="0" algn="ctr">
              <a:buNone/>
              <a:defRPr/>
            </a:lvl6pPr>
            <a:lvl7pPr marL="2496586" indent="0" algn="ctr">
              <a:buNone/>
              <a:defRPr/>
            </a:lvl7pPr>
            <a:lvl8pPr marL="2912684" indent="0" algn="ctr">
              <a:buNone/>
              <a:defRPr/>
            </a:lvl8pPr>
            <a:lvl9pPr marL="3328782" indent="0" algn="ctr">
              <a:buNone/>
              <a:defRPr/>
            </a:lvl9pPr>
          </a:lstStyle>
          <a:p>
            <a:r>
              <a:rPr lang="fr-FR"/>
              <a:t>Modifiez le style des sous-titres du masque</a:t>
            </a:r>
          </a:p>
        </p:txBody>
      </p:sp>
    </p:spTree>
    <p:extLst>
      <p:ext uri="{BB962C8B-B14F-4D97-AF65-F5344CB8AC3E}">
        <p14:creationId xmlns:p14="http://schemas.microsoft.com/office/powerpoint/2010/main" val="55111481"/>
      </p:ext>
    </p:extLst>
  </p:cSld>
  <p:clrMapOvr>
    <a:masterClrMapping/>
  </p:clrMapOvr>
  <p:transition spd="slow">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159411" y="13128"/>
            <a:ext cx="7415939" cy="899432"/>
          </a:xfrm>
          <a:prstGeom prst="rect">
            <a:avLst/>
          </a:prstGeom>
        </p:spPr>
        <p:txBody>
          <a:bodyPr vert="horz" lIns="91440" tIns="45720" rIns="91440" bIns="45720" rtlCol="0">
            <a:normAutofit/>
          </a:bodyPr>
          <a:lstStyle>
            <a:lvl1pPr>
              <a:defRPr lang="fr-FR" sz="2184" b="1" dirty="0">
                <a:solidFill>
                  <a:srgbClr val="72AF2F"/>
                </a:solidFill>
                <a:latin typeface="Arial" panose="020B0604020202020204" pitchFamily="34" charset="0"/>
                <a:ea typeface="+mn-ea"/>
                <a:cs typeface="Arial" panose="020B0604020202020204" pitchFamily="34" charset="0"/>
              </a:defRPr>
            </a:lvl1pPr>
          </a:lstStyle>
          <a:p>
            <a:pPr marL="0" lvl="0" indent="0">
              <a:spcBef>
                <a:spcPct val="20000"/>
              </a:spcBef>
              <a:buNone/>
            </a:pPr>
            <a:r>
              <a:rPr lang="fr-FR" dirty="0"/>
              <a:t>Modifiez le style du titre</a:t>
            </a:r>
          </a:p>
        </p:txBody>
      </p:sp>
      <p:sp>
        <p:nvSpPr>
          <p:cNvPr id="3" name="Espace réservé du contenu 2"/>
          <p:cNvSpPr>
            <a:spLocks noGrp="1"/>
          </p:cNvSpPr>
          <p:nvPr>
            <p:ph idx="1"/>
          </p:nvPr>
        </p:nvSpPr>
        <p:spPr>
          <a:xfrm>
            <a:off x="1159411" y="933365"/>
            <a:ext cx="7415940" cy="3628702"/>
          </a:xfrm>
          <a:prstGeom prst="rect">
            <a:avLst/>
          </a:prstGeom>
        </p:spPr>
        <p:txBody>
          <a:bodyPr>
            <a:noAutofit/>
          </a:bodyPr>
          <a:lstStyle>
            <a:lvl1pPr marL="0" indent="0" algn="l">
              <a:defRPr>
                <a:solidFill>
                  <a:srgbClr val="446A2C"/>
                </a:solidFill>
              </a:defRPr>
            </a:lvl1pPr>
            <a:lvl2pPr algn="l">
              <a:defRPr>
                <a:solidFill>
                  <a:schemeClr val="tx1">
                    <a:lumMod val="85000"/>
                    <a:lumOff val="15000"/>
                  </a:schemeClr>
                </a:solidFill>
              </a:defRPr>
            </a:lvl2pPr>
            <a:lvl3pPr algn="l">
              <a:defRPr>
                <a:solidFill>
                  <a:schemeClr val="tx1">
                    <a:lumMod val="85000"/>
                    <a:lumOff val="15000"/>
                  </a:schemeClr>
                </a:solidFill>
              </a:defRPr>
            </a:lvl3pPr>
            <a:lvl4pPr algn="l">
              <a:defRPr>
                <a:solidFill>
                  <a:schemeClr val="tx1">
                    <a:lumMod val="85000"/>
                    <a:lumOff val="15000"/>
                  </a:schemeClr>
                </a:solidFill>
              </a:defRPr>
            </a:lvl4pPr>
            <a:lvl5pPr algn="l">
              <a:defRPr>
                <a:solidFill>
                  <a:schemeClr val="tx1">
                    <a:lumMod val="85000"/>
                    <a:lumOff val="15000"/>
                  </a:schemeClr>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212290839"/>
      </p:ext>
    </p:extLst>
  </p:cSld>
  <p:clrMapOvr>
    <a:overrideClrMapping bg1="lt1" tx1="dk1" bg2="lt2" tx2="dk2" accent1="accent1" accent2="accent2" accent3="accent3" accent4="accent4" accent5="accent5" accent6="accent6" hlink="hlink" folHlink="folHlink"/>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3.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3.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5488" y="0"/>
            <a:ext cx="891943" cy="5143500"/>
          </a:xfrm>
          <a:prstGeom prst="rect">
            <a:avLst/>
          </a:prstGeom>
        </p:spPr>
      </p:pic>
      <p:sp>
        <p:nvSpPr>
          <p:cNvPr id="21" name="Espace réservé du texte 2"/>
          <p:cNvSpPr>
            <a:spLocks noGrp="1"/>
          </p:cNvSpPr>
          <p:nvPr>
            <p:ph type="body" idx="1"/>
          </p:nvPr>
        </p:nvSpPr>
        <p:spPr>
          <a:xfrm>
            <a:off x="1237437" y="998900"/>
            <a:ext cx="7517723" cy="358907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0" name="Espace réservé du titre 1"/>
          <p:cNvSpPr>
            <a:spLocks noGrp="1"/>
          </p:cNvSpPr>
          <p:nvPr>
            <p:ph type="title"/>
          </p:nvPr>
        </p:nvSpPr>
        <p:spPr>
          <a:xfrm>
            <a:off x="1237436" y="69078"/>
            <a:ext cx="7517723" cy="929823"/>
          </a:xfrm>
          <a:prstGeom prst="rect">
            <a:avLst/>
          </a:prstGeom>
          <a:noFill/>
        </p:spPr>
        <p:txBody>
          <a:bodyPr vert="horz" lIns="91440" tIns="45720" rIns="91440" bIns="45720" rtlCol="0" anchor="ctr" anchorCtr="0">
            <a:normAutofit/>
          </a:bodyPr>
          <a:lstStyle/>
          <a:p>
            <a:pPr marL="0" lvl="0" indent="0">
              <a:spcBef>
                <a:spcPct val="20000"/>
              </a:spcBef>
              <a:buNone/>
              <a:tabLst>
                <a:tab pos="1797311" algn="l"/>
              </a:tabLst>
            </a:pPr>
            <a:r>
              <a:rPr lang="fr-FR" dirty="0"/>
              <a:t>Modifiez le style du titre</a:t>
            </a:r>
          </a:p>
        </p:txBody>
      </p:sp>
      <p:sp>
        <p:nvSpPr>
          <p:cNvPr id="9" name="Rectangle à coins arrondis 8"/>
          <p:cNvSpPr/>
          <p:nvPr userDrawn="1"/>
        </p:nvSpPr>
        <p:spPr>
          <a:xfrm>
            <a:off x="598168" y="1237419"/>
            <a:ext cx="301424" cy="154936"/>
          </a:xfrm>
          <a:prstGeom prst="roundRect">
            <a:avLst/>
          </a:prstGeom>
          <a:noFill/>
        </p:spPr>
        <p:txBody>
          <a:bodyPr wrap="square" lIns="0" tIns="0" rIns="0" bIns="0">
            <a:spAutoFit/>
          </a:bodyPr>
          <a:lstStyle/>
          <a:p>
            <a:pPr algn="ctr"/>
            <a:fld id="{8B8FABEF-D2A9-48FE-B444-8872F930789C}" type="slidenum">
              <a:rPr lang="fr-FR" sz="910" smtClean="0">
                <a:solidFill>
                  <a:schemeClr val="tx1">
                    <a:lumMod val="65000"/>
                    <a:lumOff val="35000"/>
                  </a:schemeClr>
                </a:solidFill>
                <a:latin typeface="Arial" panose="020B0604020202020204" pitchFamily="34" charset="0"/>
                <a:cs typeface="Arial" panose="020B0604020202020204" pitchFamily="34" charset="0"/>
              </a:rPr>
              <a:pPr algn="ctr"/>
              <a:t>‹N°›</a:t>
            </a:fld>
            <a:endParaRPr lang="fr-FR" sz="2184"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22" name="Picture 2" descr="P:\COMMUNIC\DIAPOS &amp; TRANSPARENTS\2017\TEST\ombre.png"/>
          <p:cNvPicPr preferRelativeResize="0">
            <a:picLocks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876455" y="-114843"/>
            <a:ext cx="68244" cy="1212270"/>
          </a:xfrm>
          <a:prstGeom prst="rect">
            <a:avLst/>
          </a:prstGeom>
          <a:noFill/>
          <a:extLst>
            <a:ext uri="{909E8E84-426E-40DD-AFC4-6F175D3DCCD1}">
              <a14:hiddenFill xmlns:a14="http://schemas.microsoft.com/office/drawing/2010/main">
                <a:solidFill>
                  <a:srgbClr val="FFFFFF"/>
                </a:solidFill>
              </a14:hiddenFill>
            </a:ext>
          </a:extLst>
        </p:spPr>
      </p:pic>
      <p:pic>
        <p:nvPicPr>
          <p:cNvPr id="23" name="Image 22"/>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3936" y="4544629"/>
            <a:ext cx="818228" cy="381565"/>
          </a:xfrm>
          <a:prstGeom prst="rect">
            <a:avLst/>
          </a:prstGeom>
        </p:spPr>
      </p:pic>
      <p:sp>
        <p:nvSpPr>
          <p:cNvPr id="11" name="Rectangle 10"/>
          <p:cNvSpPr/>
          <p:nvPr userDrawn="1"/>
        </p:nvSpPr>
        <p:spPr>
          <a:xfrm>
            <a:off x="12984" y="1153897"/>
            <a:ext cx="764050" cy="344453"/>
          </a:xfrm>
          <a:prstGeom prst="rect">
            <a:avLst/>
          </a:prstGeom>
        </p:spPr>
        <p:txBody>
          <a:bodyPr wrap="square">
            <a:spAutoFit/>
          </a:bodyPr>
          <a:lstStyle/>
          <a:p>
            <a:pPr algn="l" fontAlgn="auto">
              <a:lnSpc>
                <a:spcPct val="100000"/>
              </a:lnSpc>
              <a:spcBef>
                <a:spcPts val="0"/>
              </a:spcBef>
              <a:spcAft>
                <a:spcPts val="0"/>
              </a:spcAft>
              <a:defRPr/>
            </a:pPr>
            <a:r>
              <a:rPr lang="fr-FR" sz="800" baseline="0" dirty="0">
                <a:solidFill>
                  <a:schemeClr val="tx1">
                    <a:lumMod val="65000"/>
                    <a:lumOff val="35000"/>
                  </a:schemeClr>
                </a:solidFill>
                <a:latin typeface="Arial" panose="020B0604020202020204" pitchFamily="34" charset="0"/>
                <a:cs typeface="Arial" panose="020B0604020202020204" pitchFamily="34" charset="0"/>
              </a:rPr>
              <a:t>Isère</a:t>
            </a:r>
            <a:endParaRPr lang="fr-FR" sz="819" dirty="0">
              <a:solidFill>
                <a:schemeClr val="tx1">
                  <a:lumMod val="65000"/>
                  <a:lumOff val="35000"/>
                </a:schemeClr>
              </a:solidFill>
              <a:latin typeface="Arial" panose="020B0604020202020204" pitchFamily="34" charset="0"/>
              <a:cs typeface="Arial" panose="020B0604020202020204" pitchFamily="34" charset="0"/>
            </a:endParaRPr>
          </a:p>
          <a:p>
            <a:pPr algn="l" fontAlgn="auto">
              <a:lnSpc>
                <a:spcPct val="100000"/>
              </a:lnSpc>
              <a:spcBef>
                <a:spcPts val="0"/>
              </a:spcBef>
              <a:spcAft>
                <a:spcPts val="0"/>
              </a:spcAft>
              <a:defRPr/>
            </a:pPr>
            <a:r>
              <a:rPr lang="fr-FR" sz="819" b="0" dirty="0">
                <a:solidFill>
                  <a:schemeClr val="tx1">
                    <a:lumMod val="65000"/>
                    <a:lumOff val="35000"/>
                  </a:schemeClr>
                </a:solidFill>
                <a:latin typeface="Arial" panose="020B0604020202020204" pitchFamily="34" charset="0"/>
                <a:cs typeface="Arial" panose="020B0604020202020204" pitchFamily="34" charset="0"/>
              </a:rPr>
              <a:t>2024</a:t>
            </a:r>
          </a:p>
        </p:txBody>
      </p:sp>
    </p:spTree>
    <p:extLst>
      <p:ext uri="{BB962C8B-B14F-4D97-AF65-F5344CB8AC3E}">
        <p14:creationId xmlns:p14="http://schemas.microsoft.com/office/powerpoint/2010/main" val="3657505808"/>
      </p:ext>
    </p:extLst>
  </p:cSld>
  <p:clrMap bg1="lt1" tx1="dk1" bg2="lt2" tx2="dk2" accent1="accent1" accent2="accent2" accent3="accent3" accent4="accent4" accent5="accent5" accent6="accent6" hlink="hlink" folHlink="folHlink"/>
  <p:sldLayoutIdLst>
    <p:sldLayoutId id="2147484008" r:id="rId1"/>
    <p:sldLayoutId id="2147484009" r:id="rId2"/>
    <p:sldLayoutId id="2147484010" r:id="rId3"/>
    <p:sldLayoutId id="2147484011" r:id="rId4"/>
  </p:sldLayoutIdLst>
  <p:transition spd="slow">
    <p:wipe dir="r"/>
  </p:transition>
  <p:hf hdr="0" ftr="0" dt="0"/>
  <p:txStyles>
    <p:titleStyle>
      <a:lvl1pPr algn="l" rtl="0" eaLnBrk="0" fontAlgn="base" hangingPunct="0">
        <a:spcBef>
          <a:spcPct val="0"/>
        </a:spcBef>
        <a:spcAft>
          <a:spcPct val="0"/>
        </a:spcAft>
        <a:defRPr lang="fr-FR" sz="2184" b="1" dirty="0">
          <a:solidFill>
            <a:srgbClr val="0088EE"/>
          </a:solidFill>
          <a:latin typeface="Arial" panose="020B0604020202020204" pitchFamily="34" charset="0"/>
          <a:ea typeface="+mn-ea"/>
          <a:cs typeface="Arial" panose="020B0604020202020204" pitchFamily="34" charset="0"/>
        </a:defRPr>
      </a:lvl1pPr>
      <a:lvl2pPr algn="ctr" rtl="0" eaLnBrk="0" fontAlgn="base" hangingPunct="0">
        <a:spcBef>
          <a:spcPct val="0"/>
        </a:spcBef>
        <a:spcAft>
          <a:spcPct val="0"/>
        </a:spcAft>
        <a:defRPr sz="4004">
          <a:solidFill>
            <a:schemeClr val="tx2"/>
          </a:solidFill>
          <a:latin typeface="Arial Narrow" pitchFamily="34" charset="0"/>
          <a:cs typeface="Arial" pitchFamily="34" charset="0"/>
        </a:defRPr>
      </a:lvl2pPr>
      <a:lvl3pPr algn="ctr" rtl="0" eaLnBrk="0" fontAlgn="base" hangingPunct="0">
        <a:spcBef>
          <a:spcPct val="0"/>
        </a:spcBef>
        <a:spcAft>
          <a:spcPct val="0"/>
        </a:spcAft>
        <a:defRPr sz="4004">
          <a:solidFill>
            <a:schemeClr val="tx2"/>
          </a:solidFill>
          <a:latin typeface="Arial Narrow" pitchFamily="34" charset="0"/>
          <a:cs typeface="Arial" pitchFamily="34" charset="0"/>
        </a:defRPr>
      </a:lvl3pPr>
      <a:lvl4pPr algn="ctr" rtl="0" eaLnBrk="0" fontAlgn="base" hangingPunct="0">
        <a:spcBef>
          <a:spcPct val="0"/>
        </a:spcBef>
        <a:spcAft>
          <a:spcPct val="0"/>
        </a:spcAft>
        <a:defRPr sz="4004">
          <a:solidFill>
            <a:schemeClr val="tx2"/>
          </a:solidFill>
          <a:latin typeface="Arial Narrow" pitchFamily="34" charset="0"/>
          <a:cs typeface="Arial" pitchFamily="34" charset="0"/>
        </a:defRPr>
      </a:lvl4pPr>
      <a:lvl5pPr algn="ctr" rtl="0" eaLnBrk="0" fontAlgn="base" hangingPunct="0">
        <a:spcBef>
          <a:spcPct val="0"/>
        </a:spcBef>
        <a:spcAft>
          <a:spcPct val="0"/>
        </a:spcAft>
        <a:defRPr sz="4004">
          <a:solidFill>
            <a:schemeClr val="tx2"/>
          </a:solidFill>
          <a:latin typeface="Arial Narrow" pitchFamily="34" charset="0"/>
          <a:cs typeface="Arial" pitchFamily="34" charset="0"/>
        </a:defRPr>
      </a:lvl5pPr>
      <a:lvl6pPr marL="416098" algn="ctr" rtl="0" fontAlgn="base">
        <a:spcBef>
          <a:spcPct val="0"/>
        </a:spcBef>
        <a:spcAft>
          <a:spcPct val="0"/>
        </a:spcAft>
        <a:defRPr sz="4004">
          <a:solidFill>
            <a:schemeClr val="tx2"/>
          </a:solidFill>
          <a:latin typeface="Arial Narrow" pitchFamily="34" charset="0"/>
          <a:cs typeface="Arial" pitchFamily="34" charset="0"/>
        </a:defRPr>
      </a:lvl6pPr>
      <a:lvl7pPr marL="832195" algn="ctr" rtl="0" fontAlgn="base">
        <a:spcBef>
          <a:spcPct val="0"/>
        </a:spcBef>
        <a:spcAft>
          <a:spcPct val="0"/>
        </a:spcAft>
        <a:defRPr sz="4004">
          <a:solidFill>
            <a:schemeClr val="tx2"/>
          </a:solidFill>
          <a:latin typeface="Arial Narrow" pitchFamily="34" charset="0"/>
          <a:cs typeface="Arial" pitchFamily="34" charset="0"/>
        </a:defRPr>
      </a:lvl7pPr>
      <a:lvl8pPr marL="1248293" algn="ctr" rtl="0" fontAlgn="base">
        <a:spcBef>
          <a:spcPct val="0"/>
        </a:spcBef>
        <a:spcAft>
          <a:spcPct val="0"/>
        </a:spcAft>
        <a:defRPr sz="4004">
          <a:solidFill>
            <a:schemeClr val="tx2"/>
          </a:solidFill>
          <a:latin typeface="Arial Narrow" pitchFamily="34" charset="0"/>
          <a:cs typeface="Arial" pitchFamily="34" charset="0"/>
        </a:defRPr>
      </a:lvl8pPr>
      <a:lvl9pPr marL="1664391" algn="ctr" rtl="0" fontAlgn="base">
        <a:spcBef>
          <a:spcPct val="0"/>
        </a:spcBef>
        <a:spcAft>
          <a:spcPct val="0"/>
        </a:spcAft>
        <a:defRPr sz="4004">
          <a:solidFill>
            <a:schemeClr val="tx2"/>
          </a:solidFill>
          <a:latin typeface="Arial Narrow" pitchFamily="34" charset="0"/>
          <a:cs typeface="Arial" pitchFamily="34" charset="0"/>
        </a:defRPr>
      </a:lvl9pPr>
    </p:titleStyle>
    <p:bodyStyle>
      <a:lvl1pPr marL="0" indent="0" algn="l" rtl="0" eaLnBrk="0" fontAlgn="base" hangingPunct="0">
        <a:spcBef>
          <a:spcPct val="20000"/>
        </a:spcBef>
        <a:spcAft>
          <a:spcPct val="0"/>
        </a:spcAft>
        <a:buNone/>
        <a:defRPr lang="fr-FR" sz="2184" b="1" dirty="0" smtClean="0">
          <a:solidFill>
            <a:srgbClr val="002060"/>
          </a:solidFill>
          <a:latin typeface="+mn-lt"/>
          <a:ea typeface="+mn-ea"/>
          <a:cs typeface="+mn-cs"/>
        </a:defRPr>
      </a:lvl1pPr>
      <a:lvl2pPr marL="676159" indent="-260061" algn="l" rtl="0" eaLnBrk="0" fontAlgn="base" hangingPunct="0">
        <a:spcBef>
          <a:spcPct val="20000"/>
        </a:spcBef>
        <a:spcAft>
          <a:spcPct val="0"/>
        </a:spcAft>
        <a:buChar char="–"/>
        <a:defRPr sz="1820">
          <a:solidFill>
            <a:schemeClr val="tx1">
              <a:lumMod val="75000"/>
              <a:lumOff val="25000"/>
            </a:schemeClr>
          </a:solidFill>
          <a:latin typeface="+mn-lt"/>
          <a:cs typeface="+mn-cs"/>
        </a:defRPr>
      </a:lvl2pPr>
      <a:lvl3pPr marL="1040244" indent="-208049" algn="l" rtl="0" eaLnBrk="0" fontAlgn="base" hangingPunct="0">
        <a:spcBef>
          <a:spcPct val="20000"/>
        </a:spcBef>
        <a:spcAft>
          <a:spcPct val="0"/>
        </a:spcAft>
        <a:buChar char="•"/>
        <a:defRPr sz="1638">
          <a:solidFill>
            <a:schemeClr val="tx1">
              <a:lumMod val="75000"/>
              <a:lumOff val="25000"/>
            </a:schemeClr>
          </a:solidFill>
          <a:latin typeface="+mn-lt"/>
          <a:cs typeface="+mn-cs"/>
        </a:defRPr>
      </a:lvl3pPr>
      <a:lvl4pPr marL="1456342" indent="-208049" algn="l" rtl="0" eaLnBrk="0" fontAlgn="base" hangingPunct="0">
        <a:spcBef>
          <a:spcPct val="20000"/>
        </a:spcBef>
        <a:spcAft>
          <a:spcPct val="0"/>
        </a:spcAft>
        <a:buChar char="–"/>
        <a:defRPr sz="1456">
          <a:solidFill>
            <a:schemeClr val="tx1">
              <a:lumMod val="75000"/>
              <a:lumOff val="25000"/>
            </a:schemeClr>
          </a:solidFill>
          <a:latin typeface="+mn-lt"/>
          <a:cs typeface="+mn-cs"/>
        </a:defRPr>
      </a:lvl4pPr>
      <a:lvl5pPr marL="1872440" indent="-208049" algn="l" rtl="0" eaLnBrk="0" fontAlgn="base" hangingPunct="0">
        <a:spcBef>
          <a:spcPct val="20000"/>
        </a:spcBef>
        <a:spcAft>
          <a:spcPct val="0"/>
        </a:spcAft>
        <a:buChar char="»"/>
        <a:defRPr sz="1456">
          <a:solidFill>
            <a:schemeClr val="tx1">
              <a:lumMod val="75000"/>
              <a:lumOff val="25000"/>
            </a:schemeClr>
          </a:solidFill>
          <a:latin typeface="+mn-lt"/>
          <a:cs typeface="+mn-cs"/>
        </a:defRPr>
      </a:lvl5pPr>
      <a:lvl6pPr marL="2288537" indent="-208049" algn="l" rtl="0" fontAlgn="base">
        <a:spcBef>
          <a:spcPct val="20000"/>
        </a:spcBef>
        <a:spcAft>
          <a:spcPct val="0"/>
        </a:spcAft>
        <a:buChar char="»"/>
        <a:defRPr sz="1820">
          <a:solidFill>
            <a:schemeClr val="tx1"/>
          </a:solidFill>
          <a:latin typeface="+mn-lt"/>
          <a:cs typeface="+mn-cs"/>
        </a:defRPr>
      </a:lvl6pPr>
      <a:lvl7pPr marL="2704635" indent="-208049" algn="l" rtl="0" fontAlgn="base">
        <a:spcBef>
          <a:spcPct val="20000"/>
        </a:spcBef>
        <a:spcAft>
          <a:spcPct val="0"/>
        </a:spcAft>
        <a:buChar char="»"/>
        <a:defRPr sz="1820">
          <a:solidFill>
            <a:schemeClr val="tx1"/>
          </a:solidFill>
          <a:latin typeface="+mn-lt"/>
          <a:cs typeface="+mn-cs"/>
        </a:defRPr>
      </a:lvl7pPr>
      <a:lvl8pPr marL="3120733" indent="-208049" algn="l" rtl="0" fontAlgn="base">
        <a:spcBef>
          <a:spcPct val="20000"/>
        </a:spcBef>
        <a:spcAft>
          <a:spcPct val="0"/>
        </a:spcAft>
        <a:buChar char="»"/>
        <a:defRPr sz="1820">
          <a:solidFill>
            <a:schemeClr val="tx1"/>
          </a:solidFill>
          <a:latin typeface="+mn-lt"/>
          <a:cs typeface="+mn-cs"/>
        </a:defRPr>
      </a:lvl8pPr>
      <a:lvl9pPr marL="3536831" indent="-208049" algn="l" rtl="0" fontAlgn="base">
        <a:spcBef>
          <a:spcPct val="20000"/>
        </a:spcBef>
        <a:spcAft>
          <a:spcPct val="0"/>
        </a:spcAft>
        <a:buChar char="»"/>
        <a:defRPr sz="1820">
          <a:solidFill>
            <a:schemeClr val="tx1"/>
          </a:solidFill>
          <a:latin typeface="+mn-lt"/>
          <a:cs typeface="+mn-cs"/>
        </a:defRPr>
      </a:lvl9pPr>
    </p:bodyStyle>
    <p:otherStyle>
      <a:defPPr>
        <a:defRPr lang="fr-FR"/>
      </a:defPPr>
      <a:lvl1pPr marL="0" algn="l" defTabSz="832195" rtl="0" eaLnBrk="1" latinLnBrk="0" hangingPunct="1">
        <a:defRPr sz="1638" kern="1200">
          <a:solidFill>
            <a:schemeClr val="tx1"/>
          </a:solidFill>
          <a:latin typeface="+mn-lt"/>
          <a:ea typeface="+mn-ea"/>
          <a:cs typeface="+mn-cs"/>
        </a:defRPr>
      </a:lvl1pPr>
      <a:lvl2pPr marL="416098" algn="l" defTabSz="832195" rtl="0" eaLnBrk="1" latinLnBrk="0" hangingPunct="1">
        <a:defRPr sz="1638" kern="1200">
          <a:solidFill>
            <a:schemeClr val="tx1"/>
          </a:solidFill>
          <a:latin typeface="+mn-lt"/>
          <a:ea typeface="+mn-ea"/>
          <a:cs typeface="+mn-cs"/>
        </a:defRPr>
      </a:lvl2pPr>
      <a:lvl3pPr marL="832195" algn="l" defTabSz="832195" rtl="0" eaLnBrk="1" latinLnBrk="0" hangingPunct="1">
        <a:defRPr sz="1638" kern="1200">
          <a:solidFill>
            <a:schemeClr val="tx1"/>
          </a:solidFill>
          <a:latin typeface="+mn-lt"/>
          <a:ea typeface="+mn-ea"/>
          <a:cs typeface="+mn-cs"/>
        </a:defRPr>
      </a:lvl3pPr>
      <a:lvl4pPr marL="1248293" algn="l" defTabSz="832195" rtl="0" eaLnBrk="1" latinLnBrk="0" hangingPunct="1">
        <a:defRPr sz="1638" kern="1200">
          <a:solidFill>
            <a:schemeClr val="tx1"/>
          </a:solidFill>
          <a:latin typeface="+mn-lt"/>
          <a:ea typeface="+mn-ea"/>
          <a:cs typeface="+mn-cs"/>
        </a:defRPr>
      </a:lvl4pPr>
      <a:lvl5pPr marL="1664391" algn="l" defTabSz="832195" rtl="0" eaLnBrk="1" latinLnBrk="0" hangingPunct="1">
        <a:defRPr sz="1638" kern="1200">
          <a:solidFill>
            <a:schemeClr val="tx1"/>
          </a:solidFill>
          <a:latin typeface="+mn-lt"/>
          <a:ea typeface="+mn-ea"/>
          <a:cs typeface="+mn-cs"/>
        </a:defRPr>
      </a:lvl5pPr>
      <a:lvl6pPr marL="2080489" algn="l" defTabSz="832195" rtl="0" eaLnBrk="1" latinLnBrk="0" hangingPunct="1">
        <a:defRPr sz="1638" kern="1200">
          <a:solidFill>
            <a:schemeClr val="tx1"/>
          </a:solidFill>
          <a:latin typeface="+mn-lt"/>
          <a:ea typeface="+mn-ea"/>
          <a:cs typeface="+mn-cs"/>
        </a:defRPr>
      </a:lvl6pPr>
      <a:lvl7pPr marL="2496586" algn="l" defTabSz="832195" rtl="0" eaLnBrk="1" latinLnBrk="0" hangingPunct="1">
        <a:defRPr sz="1638" kern="1200">
          <a:solidFill>
            <a:schemeClr val="tx1"/>
          </a:solidFill>
          <a:latin typeface="+mn-lt"/>
          <a:ea typeface="+mn-ea"/>
          <a:cs typeface="+mn-cs"/>
        </a:defRPr>
      </a:lvl7pPr>
      <a:lvl8pPr marL="2912684" algn="l" defTabSz="832195" rtl="0" eaLnBrk="1" latinLnBrk="0" hangingPunct="1">
        <a:defRPr sz="1638" kern="1200">
          <a:solidFill>
            <a:schemeClr val="tx1"/>
          </a:solidFill>
          <a:latin typeface="+mn-lt"/>
          <a:ea typeface="+mn-ea"/>
          <a:cs typeface="+mn-cs"/>
        </a:defRPr>
      </a:lvl8pPr>
      <a:lvl9pPr marL="3328782" algn="l" defTabSz="832195" rtl="0" eaLnBrk="1" latinLnBrk="0" hangingPunct="1">
        <a:defRPr sz="163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80" y="-1264"/>
            <a:ext cx="891943" cy="5143500"/>
          </a:xfrm>
          <a:prstGeom prst="rect">
            <a:avLst/>
          </a:prstGeom>
        </p:spPr>
      </p:pic>
      <p:sp>
        <p:nvSpPr>
          <p:cNvPr id="21" name="Espace réservé du texte 2"/>
          <p:cNvSpPr>
            <a:spLocks noGrp="1"/>
          </p:cNvSpPr>
          <p:nvPr>
            <p:ph type="body" idx="1"/>
          </p:nvPr>
        </p:nvSpPr>
        <p:spPr>
          <a:xfrm>
            <a:off x="1329488" y="802295"/>
            <a:ext cx="7146679" cy="343783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itre 5"/>
          <p:cNvSpPr>
            <a:spLocks noGrp="1"/>
          </p:cNvSpPr>
          <p:nvPr>
            <p:ph type="title"/>
          </p:nvPr>
        </p:nvSpPr>
        <p:spPr>
          <a:xfrm>
            <a:off x="1329489" y="15871"/>
            <a:ext cx="4467118" cy="707766"/>
          </a:xfrm>
          <a:prstGeom prst="rect">
            <a:avLst/>
          </a:prstGeom>
        </p:spPr>
        <p:txBody>
          <a:bodyPr vert="horz" lIns="91440" tIns="45720" rIns="91440" bIns="45720" rtlCol="0" anchor="ctr" anchorCtr="0">
            <a:noAutofit/>
          </a:bodyPr>
          <a:lstStyle/>
          <a:p>
            <a:pPr lvl="0"/>
            <a:r>
              <a:rPr lang="fr-FR" dirty="0"/>
              <a:t>Modifiez le style du titre</a:t>
            </a:r>
          </a:p>
        </p:txBody>
      </p:sp>
      <p:sp>
        <p:nvSpPr>
          <p:cNvPr id="20" name="Rectangle à coins arrondis 9"/>
          <p:cNvSpPr/>
          <p:nvPr userDrawn="1"/>
        </p:nvSpPr>
        <p:spPr bwMode="auto">
          <a:xfrm>
            <a:off x="-2218" y="1588719"/>
            <a:ext cx="888481" cy="764568"/>
          </a:xfrm>
          <a:prstGeom prst="rect">
            <a:avLst/>
          </a:prstGeom>
        </p:spPr>
        <p:txBody>
          <a:bodyPr wrap="square">
            <a:spAutoFit/>
          </a:bodyPr>
          <a:lstStyle/>
          <a:p>
            <a:pPr lvl="0" algn="ctr"/>
            <a:r>
              <a:rPr lang="fr-FR" sz="1092" cap="none" baseline="0" dirty="0">
                <a:solidFill>
                  <a:schemeClr val="bg1"/>
                </a:solidFill>
                <a:effectLst>
                  <a:outerShdw blurRad="38100" dist="38100" dir="2700000" algn="tl">
                    <a:srgbClr val="000000">
                      <a:alpha val="43137"/>
                    </a:srgbClr>
                  </a:outerShdw>
                </a:effectLst>
                <a:latin typeface="Calibri" panose="020F0502020204030204" pitchFamily="34" charset="0"/>
                <a:cs typeface="Arial" pitchFamily="34" charset="0"/>
              </a:rPr>
              <a:t>LES PENSIONS DE REVERSION</a:t>
            </a:r>
          </a:p>
        </p:txBody>
      </p:sp>
      <p:sp>
        <p:nvSpPr>
          <p:cNvPr id="9" name="Rectangle à coins arrondis 8"/>
          <p:cNvSpPr/>
          <p:nvPr userDrawn="1"/>
        </p:nvSpPr>
        <p:spPr>
          <a:xfrm>
            <a:off x="584914" y="1211006"/>
            <a:ext cx="301424" cy="154936"/>
          </a:xfrm>
          <a:prstGeom prst="roundRect">
            <a:avLst/>
          </a:prstGeom>
          <a:noFill/>
        </p:spPr>
        <p:txBody>
          <a:bodyPr wrap="square" lIns="0" tIns="0" rIns="0" bIns="0">
            <a:spAutoFit/>
          </a:bodyPr>
          <a:lstStyle/>
          <a:p>
            <a:pPr algn="ctr"/>
            <a:fld id="{8B8FABEF-D2A9-48FE-B444-8872F930789C}" type="slidenum">
              <a:rPr lang="fr-FR" sz="910" smtClean="0">
                <a:solidFill>
                  <a:schemeClr val="tx1">
                    <a:lumMod val="65000"/>
                    <a:lumOff val="35000"/>
                  </a:schemeClr>
                </a:solidFill>
                <a:latin typeface="Arial" panose="020B0604020202020204" pitchFamily="34" charset="0"/>
                <a:cs typeface="Arial" panose="020B0604020202020204" pitchFamily="34" charset="0"/>
              </a:rPr>
              <a:pPr algn="ctr"/>
              <a:t>‹N°›</a:t>
            </a:fld>
            <a:endParaRPr lang="fr-FR" sz="2184"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17" name="Picture 2" descr="P:\COMMUNIC\DIAPOS &amp; TRANSPARENTS\2017\TEST\ombre.png"/>
          <p:cNvPicPr preferRelativeResize="0">
            <a:picLocks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886412" y="-143292"/>
            <a:ext cx="68244" cy="1212270"/>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 2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3936" y="4544629"/>
            <a:ext cx="818228" cy="381565"/>
          </a:xfrm>
          <a:prstGeom prst="rect">
            <a:avLst/>
          </a:prstGeom>
        </p:spPr>
      </p:pic>
      <p:sp>
        <p:nvSpPr>
          <p:cNvPr id="10" name="Rectangle 9"/>
          <p:cNvSpPr/>
          <p:nvPr userDrawn="1"/>
        </p:nvSpPr>
        <p:spPr>
          <a:xfrm>
            <a:off x="12984" y="1153897"/>
            <a:ext cx="764050" cy="341504"/>
          </a:xfrm>
          <a:prstGeom prst="rect">
            <a:avLst/>
          </a:prstGeom>
        </p:spPr>
        <p:txBody>
          <a:bodyPr wrap="square">
            <a:spAutoFit/>
          </a:bodyPr>
          <a:lstStyle/>
          <a:p>
            <a:pPr algn="l" fontAlgn="auto">
              <a:lnSpc>
                <a:spcPct val="100000"/>
              </a:lnSpc>
              <a:spcBef>
                <a:spcPts val="0"/>
              </a:spcBef>
              <a:spcAft>
                <a:spcPts val="0"/>
              </a:spcAft>
              <a:defRPr/>
            </a:pPr>
            <a:r>
              <a:rPr lang="fr-FR" sz="800" baseline="0" dirty="0">
                <a:solidFill>
                  <a:schemeClr val="tx1">
                    <a:lumMod val="65000"/>
                    <a:lumOff val="35000"/>
                  </a:schemeClr>
                </a:solidFill>
                <a:latin typeface="Arial" panose="020B0604020202020204" pitchFamily="34" charset="0"/>
                <a:cs typeface="Arial" panose="020B0604020202020204" pitchFamily="34" charset="0"/>
              </a:rPr>
              <a:t>Isère</a:t>
            </a:r>
            <a:endParaRPr lang="fr-FR" sz="819" dirty="0">
              <a:solidFill>
                <a:schemeClr val="tx1">
                  <a:lumMod val="65000"/>
                  <a:lumOff val="35000"/>
                </a:schemeClr>
              </a:solidFill>
              <a:latin typeface="Arial" panose="020B0604020202020204" pitchFamily="34" charset="0"/>
              <a:cs typeface="Arial" panose="020B0604020202020204" pitchFamily="34" charset="0"/>
            </a:endParaRPr>
          </a:p>
          <a:p>
            <a:pPr algn="l" fontAlgn="auto">
              <a:lnSpc>
                <a:spcPct val="100000"/>
              </a:lnSpc>
              <a:spcBef>
                <a:spcPts val="0"/>
              </a:spcBef>
              <a:spcAft>
                <a:spcPts val="0"/>
              </a:spcAft>
              <a:defRPr/>
            </a:pPr>
            <a:r>
              <a:rPr lang="fr-FR" sz="819" b="0" dirty="0">
                <a:solidFill>
                  <a:schemeClr val="tx1">
                    <a:lumMod val="65000"/>
                    <a:lumOff val="35000"/>
                  </a:schemeClr>
                </a:solidFill>
                <a:latin typeface="Arial" panose="020B0604020202020204" pitchFamily="34" charset="0"/>
                <a:cs typeface="Arial" panose="020B0604020202020204" pitchFamily="34" charset="0"/>
              </a:rPr>
              <a:t>2024</a:t>
            </a:r>
          </a:p>
        </p:txBody>
      </p:sp>
    </p:spTree>
    <p:extLst>
      <p:ext uri="{BB962C8B-B14F-4D97-AF65-F5344CB8AC3E}">
        <p14:creationId xmlns:p14="http://schemas.microsoft.com/office/powerpoint/2010/main" val="2161895017"/>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Lst>
  <p:transition spd="slow">
    <p:wipe dir="r"/>
  </p:transition>
  <p:hf hdr="0" ftr="0" dt="0"/>
  <p:txStyles>
    <p:titleStyle>
      <a:lvl1pPr algn="l" rtl="0" eaLnBrk="0" fontAlgn="base" hangingPunct="0">
        <a:spcBef>
          <a:spcPct val="0"/>
        </a:spcBef>
        <a:spcAft>
          <a:spcPct val="0"/>
        </a:spcAft>
        <a:defRPr lang="fr-FR" sz="2184" b="1" dirty="0">
          <a:solidFill>
            <a:srgbClr val="FF6569"/>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4">
          <a:solidFill>
            <a:schemeClr val="tx2"/>
          </a:solidFill>
          <a:latin typeface="Arial Narrow" pitchFamily="34" charset="0"/>
          <a:cs typeface="Arial" pitchFamily="34" charset="0"/>
        </a:defRPr>
      </a:lvl2pPr>
      <a:lvl3pPr algn="ctr" rtl="0" eaLnBrk="0" fontAlgn="base" hangingPunct="0">
        <a:spcBef>
          <a:spcPct val="0"/>
        </a:spcBef>
        <a:spcAft>
          <a:spcPct val="0"/>
        </a:spcAft>
        <a:defRPr sz="4004">
          <a:solidFill>
            <a:schemeClr val="tx2"/>
          </a:solidFill>
          <a:latin typeface="Arial Narrow" pitchFamily="34" charset="0"/>
          <a:cs typeface="Arial" pitchFamily="34" charset="0"/>
        </a:defRPr>
      </a:lvl3pPr>
      <a:lvl4pPr algn="ctr" rtl="0" eaLnBrk="0" fontAlgn="base" hangingPunct="0">
        <a:spcBef>
          <a:spcPct val="0"/>
        </a:spcBef>
        <a:spcAft>
          <a:spcPct val="0"/>
        </a:spcAft>
        <a:defRPr sz="4004">
          <a:solidFill>
            <a:schemeClr val="tx2"/>
          </a:solidFill>
          <a:latin typeface="Arial Narrow" pitchFamily="34" charset="0"/>
          <a:cs typeface="Arial" pitchFamily="34" charset="0"/>
        </a:defRPr>
      </a:lvl4pPr>
      <a:lvl5pPr algn="ctr" rtl="0" eaLnBrk="0" fontAlgn="base" hangingPunct="0">
        <a:spcBef>
          <a:spcPct val="0"/>
        </a:spcBef>
        <a:spcAft>
          <a:spcPct val="0"/>
        </a:spcAft>
        <a:defRPr sz="4004">
          <a:solidFill>
            <a:schemeClr val="tx2"/>
          </a:solidFill>
          <a:latin typeface="Arial Narrow" pitchFamily="34" charset="0"/>
          <a:cs typeface="Arial" pitchFamily="34" charset="0"/>
        </a:defRPr>
      </a:lvl5pPr>
      <a:lvl6pPr marL="416098" algn="ctr" rtl="0" fontAlgn="base">
        <a:spcBef>
          <a:spcPct val="0"/>
        </a:spcBef>
        <a:spcAft>
          <a:spcPct val="0"/>
        </a:spcAft>
        <a:defRPr sz="4004">
          <a:solidFill>
            <a:schemeClr val="tx2"/>
          </a:solidFill>
          <a:latin typeface="Arial Narrow" pitchFamily="34" charset="0"/>
          <a:cs typeface="Arial" pitchFamily="34" charset="0"/>
        </a:defRPr>
      </a:lvl6pPr>
      <a:lvl7pPr marL="832195" algn="ctr" rtl="0" fontAlgn="base">
        <a:spcBef>
          <a:spcPct val="0"/>
        </a:spcBef>
        <a:spcAft>
          <a:spcPct val="0"/>
        </a:spcAft>
        <a:defRPr sz="4004">
          <a:solidFill>
            <a:schemeClr val="tx2"/>
          </a:solidFill>
          <a:latin typeface="Arial Narrow" pitchFamily="34" charset="0"/>
          <a:cs typeface="Arial" pitchFamily="34" charset="0"/>
        </a:defRPr>
      </a:lvl7pPr>
      <a:lvl8pPr marL="1248293" algn="ctr" rtl="0" fontAlgn="base">
        <a:spcBef>
          <a:spcPct val="0"/>
        </a:spcBef>
        <a:spcAft>
          <a:spcPct val="0"/>
        </a:spcAft>
        <a:defRPr sz="4004">
          <a:solidFill>
            <a:schemeClr val="tx2"/>
          </a:solidFill>
          <a:latin typeface="Arial Narrow" pitchFamily="34" charset="0"/>
          <a:cs typeface="Arial" pitchFamily="34" charset="0"/>
        </a:defRPr>
      </a:lvl8pPr>
      <a:lvl9pPr marL="1664391" algn="ctr" rtl="0" fontAlgn="base">
        <a:spcBef>
          <a:spcPct val="0"/>
        </a:spcBef>
        <a:spcAft>
          <a:spcPct val="0"/>
        </a:spcAft>
        <a:defRPr sz="4004">
          <a:solidFill>
            <a:schemeClr val="tx2"/>
          </a:solidFill>
          <a:latin typeface="Arial Narrow" pitchFamily="34" charset="0"/>
          <a:cs typeface="Arial" pitchFamily="34" charset="0"/>
        </a:defRPr>
      </a:lvl9pPr>
    </p:titleStyle>
    <p:bodyStyle>
      <a:lvl1pPr marL="0" indent="0" algn="l" rtl="0" eaLnBrk="0" fontAlgn="base" hangingPunct="0">
        <a:spcBef>
          <a:spcPct val="20000"/>
        </a:spcBef>
        <a:spcAft>
          <a:spcPct val="0"/>
        </a:spcAft>
        <a:buNone/>
        <a:defRPr sz="1820" b="1">
          <a:solidFill>
            <a:srgbClr val="C00000"/>
          </a:solidFill>
          <a:latin typeface="+mn-lt"/>
          <a:ea typeface="+mn-ea"/>
          <a:cs typeface="+mn-cs"/>
        </a:defRPr>
      </a:lvl1pPr>
      <a:lvl2pPr marL="676159" indent="-260061" algn="l" rtl="0" eaLnBrk="0" fontAlgn="base" hangingPunct="0">
        <a:spcBef>
          <a:spcPct val="20000"/>
        </a:spcBef>
        <a:spcAft>
          <a:spcPct val="0"/>
        </a:spcAft>
        <a:buChar char="–"/>
        <a:defRPr sz="1638">
          <a:solidFill>
            <a:schemeClr val="tx1">
              <a:lumMod val="85000"/>
              <a:lumOff val="15000"/>
            </a:schemeClr>
          </a:solidFill>
          <a:latin typeface="+mn-lt"/>
          <a:cs typeface="+mn-cs"/>
        </a:defRPr>
      </a:lvl2pPr>
      <a:lvl3pPr marL="1040244" indent="-208049" algn="l" rtl="0" eaLnBrk="0" fontAlgn="base" hangingPunct="0">
        <a:spcBef>
          <a:spcPct val="20000"/>
        </a:spcBef>
        <a:spcAft>
          <a:spcPct val="0"/>
        </a:spcAft>
        <a:buClr>
          <a:srgbClr val="B71C1A"/>
        </a:buClr>
        <a:buChar char="•"/>
        <a:defRPr sz="1456">
          <a:solidFill>
            <a:schemeClr val="tx1">
              <a:lumMod val="85000"/>
              <a:lumOff val="15000"/>
            </a:schemeClr>
          </a:solidFill>
          <a:latin typeface="+mn-lt"/>
          <a:cs typeface="+mn-cs"/>
        </a:defRPr>
      </a:lvl3pPr>
      <a:lvl4pPr marL="1456342" indent="-208049" algn="l" rtl="0" eaLnBrk="0" fontAlgn="base" hangingPunct="0">
        <a:spcBef>
          <a:spcPct val="20000"/>
        </a:spcBef>
        <a:spcAft>
          <a:spcPct val="0"/>
        </a:spcAft>
        <a:buChar char="–"/>
        <a:defRPr sz="1456">
          <a:solidFill>
            <a:schemeClr val="tx1">
              <a:lumMod val="85000"/>
              <a:lumOff val="15000"/>
            </a:schemeClr>
          </a:solidFill>
          <a:latin typeface="+mn-lt"/>
          <a:cs typeface="+mn-cs"/>
        </a:defRPr>
      </a:lvl4pPr>
      <a:lvl5pPr marL="1872440" indent="-208049" algn="l" rtl="0" eaLnBrk="0" fontAlgn="base" hangingPunct="0">
        <a:spcBef>
          <a:spcPct val="20000"/>
        </a:spcBef>
        <a:spcAft>
          <a:spcPct val="0"/>
        </a:spcAft>
        <a:buChar char="»"/>
        <a:defRPr sz="1456">
          <a:solidFill>
            <a:schemeClr val="tx1">
              <a:lumMod val="85000"/>
              <a:lumOff val="15000"/>
            </a:schemeClr>
          </a:solidFill>
          <a:latin typeface="+mn-lt"/>
          <a:cs typeface="+mn-cs"/>
        </a:defRPr>
      </a:lvl5pPr>
      <a:lvl6pPr marL="2288537" indent="-208049" algn="l" rtl="0" fontAlgn="base">
        <a:spcBef>
          <a:spcPct val="20000"/>
        </a:spcBef>
        <a:spcAft>
          <a:spcPct val="0"/>
        </a:spcAft>
        <a:buChar char="»"/>
        <a:defRPr sz="1820">
          <a:solidFill>
            <a:schemeClr val="tx1"/>
          </a:solidFill>
          <a:latin typeface="+mn-lt"/>
          <a:cs typeface="+mn-cs"/>
        </a:defRPr>
      </a:lvl6pPr>
      <a:lvl7pPr marL="2704635" indent="-208049" algn="l" rtl="0" fontAlgn="base">
        <a:spcBef>
          <a:spcPct val="20000"/>
        </a:spcBef>
        <a:spcAft>
          <a:spcPct val="0"/>
        </a:spcAft>
        <a:buChar char="»"/>
        <a:defRPr sz="1820">
          <a:solidFill>
            <a:schemeClr val="tx1"/>
          </a:solidFill>
          <a:latin typeface="+mn-lt"/>
          <a:cs typeface="+mn-cs"/>
        </a:defRPr>
      </a:lvl7pPr>
      <a:lvl8pPr marL="3120733" indent="-208049" algn="l" rtl="0" fontAlgn="base">
        <a:spcBef>
          <a:spcPct val="20000"/>
        </a:spcBef>
        <a:spcAft>
          <a:spcPct val="0"/>
        </a:spcAft>
        <a:buChar char="»"/>
        <a:defRPr sz="1820">
          <a:solidFill>
            <a:schemeClr val="tx1"/>
          </a:solidFill>
          <a:latin typeface="+mn-lt"/>
          <a:cs typeface="+mn-cs"/>
        </a:defRPr>
      </a:lvl8pPr>
      <a:lvl9pPr marL="3536831" indent="-208049" algn="l" rtl="0" fontAlgn="base">
        <a:spcBef>
          <a:spcPct val="20000"/>
        </a:spcBef>
        <a:spcAft>
          <a:spcPct val="0"/>
        </a:spcAft>
        <a:buChar char="»"/>
        <a:defRPr sz="1820">
          <a:solidFill>
            <a:schemeClr val="tx1"/>
          </a:solidFill>
          <a:latin typeface="+mn-lt"/>
          <a:cs typeface="+mn-cs"/>
        </a:defRPr>
      </a:lvl9pPr>
    </p:bodyStyle>
    <p:otherStyle>
      <a:defPPr>
        <a:defRPr lang="fr-FR"/>
      </a:defPPr>
      <a:lvl1pPr marL="0" algn="l" defTabSz="832195" rtl="0" eaLnBrk="1" latinLnBrk="0" hangingPunct="1">
        <a:defRPr sz="1638" kern="1200">
          <a:solidFill>
            <a:schemeClr val="tx1"/>
          </a:solidFill>
          <a:latin typeface="+mn-lt"/>
          <a:ea typeface="+mn-ea"/>
          <a:cs typeface="+mn-cs"/>
        </a:defRPr>
      </a:lvl1pPr>
      <a:lvl2pPr marL="416098" algn="l" defTabSz="832195" rtl="0" eaLnBrk="1" latinLnBrk="0" hangingPunct="1">
        <a:defRPr sz="1638" kern="1200">
          <a:solidFill>
            <a:schemeClr val="tx1"/>
          </a:solidFill>
          <a:latin typeface="+mn-lt"/>
          <a:ea typeface="+mn-ea"/>
          <a:cs typeface="+mn-cs"/>
        </a:defRPr>
      </a:lvl2pPr>
      <a:lvl3pPr marL="832195" algn="l" defTabSz="832195" rtl="0" eaLnBrk="1" latinLnBrk="0" hangingPunct="1">
        <a:defRPr sz="1638" kern="1200">
          <a:solidFill>
            <a:schemeClr val="tx1"/>
          </a:solidFill>
          <a:latin typeface="+mn-lt"/>
          <a:ea typeface="+mn-ea"/>
          <a:cs typeface="+mn-cs"/>
        </a:defRPr>
      </a:lvl3pPr>
      <a:lvl4pPr marL="1248293" algn="l" defTabSz="832195" rtl="0" eaLnBrk="1" latinLnBrk="0" hangingPunct="1">
        <a:defRPr sz="1638" kern="1200">
          <a:solidFill>
            <a:schemeClr val="tx1"/>
          </a:solidFill>
          <a:latin typeface="+mn-lt"/>
          <a:ea typeface="+mn-ea"/>
          <a:cs typeface="+mn-cs"/>
        </a:defRPr>
      </a:lvl4pPr>
      <a:lvl5pPr marL="1664391" algn="l" defTabSz="832195" rtl="0" eaLnBrk="1" latinLnBrk="0" hangingPunct="1">
        <a:defRPr sz="1638" kern="1200">
          <a:solidFill>
            <a:schemeClr val="tx1"/>
          </a:solidFill>
          <a:latin typeface="+mn-lt"/>
          <a:ea typeface="+mn-ea"/>
          <a:cs typeface="+mn-cs"/>
        </a:defRPr>
      </a:lvl5pPr>
      <a:lvl6pPr marL="2080489" algn="l" defTabSz="832195" rtl="0" eaLnBrk="1" latinLnBrk="0" hangingPunct="1">
        <a:defRPr sz="1638" kern="1200">
          <a:solidFill>
            <a:schemeClr val="tx1"/>
          </a:solidFill>
          <a:latin typeface="+mn-lt"/>
          <a:ea typeface="+mn-ea"/>
          <a:cs typeface="+mn-cs"/>
        </a:defRPr>
      </a:lvl6pPr>
      <a:lvl7pPr marL="2496586" algn="l" defTabSz="832195" rtl="0" eaLnBrk="1" latinLnBrk="0" hangingPunct="1">
        <a:defRPr sz="1638" kern="1200">
          <a:solidFill>
            <a:schemeClr val="tx1"/>
          </a:solidFill>
          <a:latin typeface="+mn-lt"/>
          <a:ea typeface="+mn-ea"/>
          <a:cs typeface="+mn-cs"/>
        </a:defRPr>
      </a:lvl7pPr>
      <a:lvl8pPr marL="2912684" algn="l" defTabSz="832195" rtl="0" eaLnBrk="1" latinLnBrk="0" hangingPunct="1">
        <a:defRPr sz="1638" kern="1200">
          <a:solidFill>
            <a:schemeClr val="tx1"/>
          </a:solidFill>
          <a:latin typeface="+mn-lt"/>
          <a:ea typeface="+mn-ea"/>
          <a:cs typeface="+mn-cs"/>
        </a:defRPr>
      </a:lvl8pPr>
      <a:lvl9pPr marL="3328782" algn="l" defTabSz="832195" rtl="0" eaLnBrk="1" latinLnBrk="0" hangingPunct="1">
        <a:defRPr sz="163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80">
          <p15:clr>
            <a:srgbClr val="F26B43"/>
          </p15:clr>
        </p15:guide>
        <p15:guide id="2" pos="58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150" y="0"/>
            <a:ext cx="891943" cy="5143500"/>
          </a:xfrm>
          <a:prstGeom prst="rect">
            <a:avLst/>
          </a:prstGeom>
        </p:spPr>
      </p:pic>
      <p:sp>
        <p:nvSpPr>
          <p:cNvPr id="21" name="Espace réservé du texte 2"/>
          <p:cNvSpPr>
            <a:spLocks noGrp="1"/>
          </p:cNvSpPr>
          <p:nvPr>
            <p:ph type="body" idx="1"/>
          </p:nvPr>
        </p:nvSpPr>
        <p:spPr>
          <a:xfrm>
            <a:off x="1227662" y="933367"/>
            <a:ext cx="7248505" cy="36720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5" name="Espace réservé du titre 1"/>
          <p:cNvSpPr>
            <a:spLocks noGrp="1"/>
          </p:cNvSpPr>
          <p:nvPr>
            <p:ph type="title"/>
          </p:nvPr>
        </p:nvSpPr>
        <p:spPr>
          <a:xfrm>
            <a:off x="1227663" y="15871"/>
            <a:ext cx="7248504" cy="917495"/>
          </a:xfrm>
          <a:prstGeom prst="rect">
            <a:avLst/>
          </a:prstGeom>
          <a:noFill/>
        </p:spPr>
        <p:txBody>
          <a:bodyPr vert="horz" lIns="91440" tIns="45720" rIns="91440" bIns="45720" rtlCol="0" anchor="ctr" anchorCtr="0">
            <a:noAutofit/>
          </a:bodyPr>
          <a:lstStyle/>
          <a:p>
            <a:pPr lvl="0"/>
            <a:r>
              <a:rPr lang="fr-FR" dirty="0"/>
              <a:t>Modifiez le style du titre</a:t>
            </a:r>
          </a:p>
        </p:txBody>
      </p:sp>
      <p:sp>
        <p:nvSpPr>
          <p:cNvPr id="12" name="Rectangle 11"/>
          <p:cNvSpPr/>
          <p:nvPr userDrawn="1"/>
        </p:nvSpPr>
        <p:spPr>
          <a:xfrm>
            <a:off x="34656" y="1610621"/>
            <a:ext cx="835418" cy="680699"/>
          </a:xfrm>
          <a:prstGeom prst="rect">
            <a:avLst/>
          </a:prstGeom>
        </p:spPr>
        <p:txBody>
          <a:bodyPr wrap="square">
            <a:spAutoFit/>
          </a:bodyPr>
          <a:lstStyle/>
          <a:p>
            <a:pPr algn="ctr">
              <a:tabLst>
                <a:tab pos="733950" algn="l"/>
                <a:tab pos="814858" algn="r"/>
              </a:tabLst>
              <a:defRPr/>
            </a:pPr>
            <a:r>
              <a:rPr lang="fr-FR" sz="956" b="1" i="0" dirty="0">
                <a:solidFill>
                  <a:schemeClr val="bg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LE FONDS D’ACTION SOCIALE </a:t>
            </a:r>
            <a:r>
              <a:rPr lang="fr-FR" sz="956" b="0" i="1" dirty="0">
                <a:solidFill>
                  <a:schemeClr val="bg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(FAS)</a:t>
            </a:r>
          </a:p>
        </p:txBody>
      </p:sp>
      <p:sp>
        <p:nvSpPr>
          <p:cNvPr id="8" name="Rectangle à coins arrondis 7"/>
          <p:cNvSpPr/>
          <p:nvPr userDrawn="1"/>
        </p:nvSpPr>
        <p:spPr>
          <a:xfrm>
            <a:off x="598168" y="1245636"/>
            <a:ext cx="301424" cy="154936"/>
          </a:xfrm>
          <a:prstGeom prst="roundRect">
            <a:avLst/>
          </a:prstGeom>
          <a:noFill/>
        </p:spPr>
        <p:txBody>
          <a:bodyPr wrap="square" lIns="0" tIns="0" rIns="0" bIns="0">
            <a:spAutoFit/>
          </a:bodyPr>
          <a:lstStyle/>
          <a:p>
            <a:pPr algn="ctr"/>
            <a:fld id="{8B8FABEF-D2A9-48FE-B444-8872F930789C}" type="slidenum">
              <a:rPr lang="fr-FR" sz="910" smtClean="0">
                <a:solidFill>
                  <a:schemeClr val="tx1">
                    <a:lumMod val="65000"/>
                    <a:lumOff val="35000"/>
                  </a:schemeClr>
                </a:solidFill>
                <a:latin typeface="Arial" panose="020B0604020202020204" pitchFamily="34" charset="0"/>
                <a:cs typeface="Arial" panose="020B0604020202020204" pitchFamily="34" charset="0"/>
              </a:rPr>
              <a:pPr algn="ctr"/>
              <a:t>‹N°›</a:t>
            </a:fld>
            <a:endParaRPr lang="fr-FR" sz="2184"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26" name="Picture 2" descr="P:\COMMUNIC\DIAPOS &amp; TRANSPARENTS\2017\TEST\ombre.png"/>
          <p:cNvPicPr preferRelativeResize="0">
            <a:picLocks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877845" y="-82298"/>
            <a:ext cx="68244" cy="121227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userDrawn="1"/>
        </p:nvSpPr>
        <p:spPr>
          <a:xfrm>
            <a:off x="12984" y="1153897"/>
            <a:ext cx="764050" cy="341504"/>
          </a:xfrm>
          <a:prstGeom prst="rect">
            <a:avLst/>
          </a:prstGeom>
        </p:spPr>
        <p:txBody>
          <a:bodyPr wrap="square">
            <a:spAutoFit/>
          </a:bodyPr>
          <a:lstStyle/>
          <a:p>
            <a:pPr algn="l" fontAlgn="auto">
              <a:lnSpc>
                <a:spcPct val="100000"/>
              </a:lnSpc>
              <a:spcBef>
                <a:spcPts val="0"/>
              </a:spcBef>
              <a:spcAft>
                <a:spcPts val="0"/>
              </a:spcAft>
              <a:defRPr/>
            </a:pPr>
            <a:r>
              <a:rPr lang="fr-FR" sz="800" baseline="0" dirty="0">
                <a:solidFill>
                  <a:schemeClr val="tx1">
                    <a:lumMod val="65000"/>
                    <a:lumOff val="35000"/>
                  </a:schemeClr>
                </a:solidFill>
                <a:latin typeface="Arial" panose="020B0604020202020204" pitchFamily="34" charset="0"/>
                <a:cs typeface="Arial" panose="020B0604020202020204" pitchFamily="34" charset="0"/>
              </a:rPr>
              <a:t>Isère</a:t>
            </a:r>
            <a:endParaRPr lang="fr-FR" sz="819" dirty="0">
              <a:solidFill>
                <a:schemeClr val="tx1">
                  <a:lumMod val="65000"/>
                  <a:lumOff val="35000"/>
                </a:schemeClr>
              </a:solidFill>
              <a:latin typeface="Arial" panose="020B0604020202020204" pitchFamily="34" charset="0"/>
              <a:cs typeface="Arial" panose="020B0604020202020204" pitchFamily="34" charset="0"/>
            </a:endParaRPr>
          </a:p>
          <a:p>
            <a:pPr algn="l" fontAlgn="auto">
              <a:lnSpc>
                <a:spcPct val="100000"/>
              </a:lnSpc>
              <a:spcBef>
                <a:spcPts val="0"/>
              </a:spcBef>
              <a:spcAft>
                <a:spcPts val="0"/>
              </a:spcAft>
              <a:defRPr/>
            </a:pPr>
            <a:r>
              <a:rPr lang="fr-FR" sz="819" b="0" dirty="0">
                <a:solidFill>
                  <a:schemeClr val="tx1">
                    <a:lumMod val="65000"/>
                    <a:lumOff val="35000"/>
                  </a:schemeClr>
                </a:solidFill>
                <a:latin typeface="Arial" panose="020B0604020202020204" pitchFamily="34" charset="0"/>
                <a:cs typeface="Arial" panose="020B0604020202020204" pitchFamily="34" charset="0"/>
              </a:rPr>
              <a:t>2024</a:t>
            </a:r>
          </a:p>
        </p:txBody>
      </p:sp>
      <p:pic>
        <p:nvPicPr>
          <p:cNvPr id="24" name="Image 2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3936" y="4544629"/>
            <a:ext cx="818228" cy="381565"/>
          </a:xfrm>
          <a:prstGeom prst="rect">
            <a:avLst/>
          </a:prstGeom>
        </p:spPr>
      </p:pic>
    </p:spTree>
    <p:extLst>
      <p:ext uri="{BB962C8B-B14F-4D97-AF65-F5344CB8AC3E}">
        <p14:creationId xmlns:p14="http://schemas.microsoft.com/office/powerpoint/2010/main" val="4041324809"/>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Lst>
  <p:transition spd="slow">
    <p:wipe dir="r"/>
  </p:transition>
  <p:hf hdr="0" ftr="0" dt="0"/>
  <p:txStyles>
    <p:titleStyle>
      <a:lvl1pPr algn="l" rtl="0" eaLnBrk="0" fontAlgn="base" hangingPunct="0">
        <a:spcBef>
          <a:spcPct val="0"/>
        </a:spcBef>
        <a:spcAft>
          <a:spcPct val="0"/>
        </a:spcAft>
        <a:defRPr lang="fr-FR" sz="2184" b="1" dirty="0">
          <a:solidFill>
            <a:srgbClr val="0088EE"/>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4">
          <a:solidFill>
            <a:schemeClr val="tx2"/>
          </a:solidFill>
          <a:latin typeface="Arial Narrow" pitchFamily="34" charset="0"/>
          <a:cs typeface="Arial" pitchFamily="34" charset="0"/>
        </a:defRPr>
      </a:lvl2pPr>
      <a:lvl3pPr algn="ctr" rtl="0" eaLnBrk="0" fontAlgn="base" hangingPunct="0">
        <a:spcBef>
          <a:spcPct val="0"/>
        </a:spcBef>
        <a:spcAft>
          <a:spcPct val="0"/>
        </a:spcAft>
        <a:defRPr sz="4004">
          <a:solidFill>
            <a:schemeClr val="tx2"/>
          </a:solidFill>
          <a:latin typeface="Arial Narrow" pitchFamily="34" charset="0"/>
          <a:cs typeface="Arial" pitchFamily="34" charset="0"/>
        </a:defRPr>
      </a:lvl3pPr>
      <a:lvl4pPr algn="ctr" rtl="0" eaLnBrk="0" fontAlgn="base" hangingPunct="0">
        <a:spcBef>
          <a:spcPct val="0"/>
        </a:spcBef>
        <a:spcAft>
          <a:spcPct val="0"/>
        </a:spcAft>
        <a:defRPr sz="4004">
          <a:solidFill>
            <a:schemeClr val="tx2"/>
          </a:solidFill>
          <a:latin typeface="Arial Narrow" pitchFamily="34" charset="0"/>
          <a:cs typeface="Arial" pitchFamily="34" charset="0"/>
        </a:defRPr>
      </a:lvl4pPr>
      <a:lvl5pPr algn="ctr" rtl="0" eaLnBrk="0" fontAlgn="base" hangingPunct="0">
        <a:spcBef>
          <a:spcPct val="0"/>
        </a:spcBef>
        <a:spcAft>
          <a:spcPct val="0"/>
        </a:spcAft>
        <a:defRPr sz="4004">
          <a:solidFill>
            <a:schemeClr val="tx2"/>
          </a:solidFill>
          <a:latin typeface="Arial Narrow" pitchFamily="34" charset="0"/>
          <a:cs typeface="Arial" pitchFamily="34" charset="0"/>
        </a:defRPr>
      </a:lvl5pPr>
      <a:lvl6pPr marL="416098" algn="ctr" rtl="0" fontAlgn="base">
        <a:spcBef>
          <a:spcPct val="0"/>
        </a:spcBef>
        <a:spcAft>
          <a:spcPct val="0"/>
        </a:spcAft>
        <a:defRPr sz="4004">
          <a:solidFill>
            <a:schemeClr val="tx2"/>
          </a:solidFill>
          <a:latin typeface="Arial Narrow" pitchFamily="34" charset="0"/>
          <a:cs typeface="Arial" pitchFamily="34" charset="0"/>
        </a:defRPr>
      </a:lvl6pPr>
      <a:lvl7pPr marL="832195" algn="ctr" rtl="0" fontAlgn="base">
        <a:spcBef>
          <a:spcPct val="0"/>
        </a:spcBef>
        <a:spcAft>
          <a:spcPct val="0"/>
        </a:spcAft>
        <a:defRPr sz="4004">
          <a:solidFill>
            <a:schemeClr val="tx2"/>
          </a:solidFill>
          <a:latin typeface="Arial Narrow" pitchFamily="34" charset="0"/>
          <a:cs typeface="Arial" pitchFamily="34" charset="0"/>
        </a:defRPr>
      </a:lvl7pPr>
      <a:lvl8pPr marL="1248293" algn="ctr" rtl="0" fontAlgn="base">
        <a:spcBef>
          <a:spcPct val="0"/>
        </a:spcBef>
        <a:spcAft>
          <a:spcPct val="0"/>
        </a:spcAft>
        <a:defRPr sz="4004">
          <a:solidFill>
            <a:schemeClr val="tx2"/>
          </a:solidFill>
          <a:latin typeface="Arial Narrow" pitchFamily="34" charset="0"/>
          <a:cs typeface="Arial" pitchFamily="34" charset="0"/>
        </a:defRPr>
      </a:lvl8pPr>
      <a:lvl9pPr marL="1664391" algn="ctr" rtl="0" fontAlgn="base">
        <a:spcBef>
          <a:spcPct val="0"/>
        </a:spcBef>
        <a:spcAft>
          <a:spcPct val="0"/>
        </a:spcAft>
        <a:defRPr sz="4004">
          <a:solidFill>
            <a:schemeClr val="tx2"/>
          </a:solidFill>
          <a:latin typeface="Arial Narrow" pitchFamily="34" charset="0"/>
          <a:cs typeface="Arial" pitchFamily="34" charset="0"/>
        </a:defRPr>
      </a:lvl9pPr>
    </p:titleStyle>
    <p:bodyStyle>
      <a:lvl1pPr marL="0" indent="0" algn="l" rtl="0" eaLnBrk="0" fontAlgn="base" hangingPunct="0">
        <a:spcBef>
          <a:spcPct val="20000"/>
        </a:spcBef>
        <a:spcAft>
          <a:spcPct val="0"/>
        </a:spcAft>
        <a:buNone/>
        <a:defRPr sz="1820" b="1">
          <a:solidFill>
            <a:srgbClr val="00519C"/>
          </a:solidFill>
          <a:latin typeface="+mn-lt"/>
          <a:ea typeface="+mn-ea"/>
          <a:cs typeface="+mn-cs"/>
        </a:defRPr>
      </a:lvl1pPr>
      <a:lvl2pPr marL="676159" indent="-260061" algn="l" rtl="0" eaLnBrk="0" fontAlgn="base" hangingPunct="0">
        <a:spcBef>
          <a:spcPct val="20000"/>
        </a:spcBef>
        <a:spcAft>
          <a:spcPct val="0"/>
        </a:spcAft>
        <a:buChar char="–"/>
        <a:defRPr sz="1638">
          <a:solidFill>
            <a:schemeClr val="tx1">
              <a:lumMod val="75000"/>
              <a:lumOff val="25000"/>
            </a:schemeClr>
          </a:solidFill>
          <a:latin typeface="+mn-lt"/>
          <a:cs typeface="+mn-cs"/>
        </a:defRPr>
      </a:lvl2pPr>
      <a:lvl3pPr marL="1040244" indent="-208049" algn="l" rtl="0" eaLnBrk="0" fontAlgn="base" hangingPunct="0">
        <a:spcBef>
          <a:spcPct val="20000"/>
        </a:spcBef>
        <a:spcAft>
          <a:spcPct val="0"/>
        </a:spcAft>
        <a:buChar char="•"/>
        <a:defRPr sz="1456">
          <a:solidFill>
            <a:schemeClr val="tx1">
              <a:lumMod val="75000"/>
              <a:lumOff val="25000"/>
            </a:schemeClr>
          </a:solidFill>
          <a:latin typeface="+mn-lt"/>
          <a:cs typeface="+mn-cs"/>
        </a:defRPr>
      </a:lvl3pPr>
      <a:lvl4pPr marL="1456342" indent="-208049" algn="l" rtl="0" eaLnBrk="0" fontAlgn="base" hangingPunct="0">
        <a:spcBef>
          <a:spcPct val="20000"/>
        </a:spcBef>
        <a:spcAft>
          <a:spcPct val="0"/>
        </a:spcAft>
        <a:buChar char="–"/>
        <a:defRPr sz="1274">
          <a:solidFill>
            <a:schemeClr val="tx1">
              <a:lumMod val="75000"/>
              <a:lumOff val="25000"/>
            </a:schemeClr>
          </a:solidFill>
          <a:latin typeface="+mn-lt"/>
          <a:cs typeface="+mn-cs"/>
        </a:defRPr>
      </a:lvl4pPr>
      <a:lvl5pPr marL="1872440" indent="-208049" algn="l" rtl="0" eaLnBrk="0" fontAlgn="base" hangingPunct="0">
        <a:spcBef>
          <a:spcPct val="20000"/>
        </a:spcBef>
        <a:spcAft>
          <a:spcPct val="0"/>
        </a:spcAft>
        <a:buChar char="»"/>
        <a:defRPr sz="1274">
          <a:solidFill>
            <a:schemeClr val="tx1">
              <a:lumMod val="75000"/>
              <a:lumOff val="25000"/>
            </a:schemeClr>
          </a:solidFill>
          <a:latin typeface="+mn-lt"/>
          <a:cs typeface="+mn-cs"/>
        </a:defRPr>
      </a:lvl5pPr>
      <a:lvl6pPr marL="2288537" indent="-208049" algn="l" rtl="0" fontAlgn="base">
        <a:spcBef>
          <a:spcPct val="20000"/>
        </a:spcBef>
        <a:spcAft>
          <a:spcPct val="0"/>
        </a:spcAft>
        <a:buChar char="»"/>
        <a:defRPr sz="1820">
          <a:solidFill>
            <a:schemeClr val="tx1"/>
          </a:solidFill>
          <a:latin typeface="+mn-lt"/>
          <a:cs typeface="+mn-cs"/>
        </a:defRPr>
      </a:lvl6pPr>
      <a:lvl7pPr marL="2704635" indent="-208049" algn="l" rtl="0" fontAlgn="base">
        <a:spcBef>
          <a:spcPct val="20000"/>
        </a:spcBef>
        <a:spcAft>
          <a:spcPct val="0"/>
        </a:spcAft>
        <a:buChar char="»"/>
        <a:defRPr sz="1820">
          <a:solidFill>
            <a:schemeClr val="tx1"/>
          </a:solidFill>
          <a:latin typeface="+mn-lt"/>
          <a:cs typeface="+mn-cs"/>
        </a:defRPr>
      </a:lvl7pPr>
      <a:lvl8pPr marL="3120733" indent="-208049" algn="l" rtl="0" fontAlgn="base">
        <a:spcBef>
          <a:spcPct val="20000"/>
        </a:spcBef>
        <a:spcAft>
          <a:spcPct val="0"/>
        </a:spcAft>
        <a:buChar char="»"/>
        <a:defRPr sz="1820">
          <a:solidFill>
            <a:schemeClr val="tx1"/>
          </a:solidFill>
          <a:latin typeface="+mn-lt"/>
          <a:cs typeface="+mn-cs"/>
        </a:defRPr>
      </a:lvl8pPr>
      <a:lvl9pPr marL="3536831" indent="-208049" algn="l" rtl="0" fontAlgn="base">
        <a:spcBef>
          <a:spcPct val="20000"/>
        </a:spcBef>
        <a:spcAft>
          <a:spcPct val="0"/>
        </a:spcAft>
        <a:buChar char="»"/>
        <a:defRPr sz="1820">
          <a:solidFill>
            <a:schemeClr val="tx1"/>
          </a:solidFill>
          <a:latin typeface="+mn-lt"/>
          <a:cs typeface="+mn-cs"/>
        </a:defRPr>
      </a:lvl9pPr>
    </p:bodyStyle>
    <p:otherStyle>
      <a:defPPr>
        <a:defRPr lang="fr-FR"/>
      </a:defPPr>
      <a:lvl1pPr marL="0" algn="l" defTabSz="832195" rtl="0" eaLnBrk="1" latinLnBrk="0" hangingPunct="1">
        <a:defRPr sz="1638" kern="1200">
          <a:solidFill>
            <a:schemeClr val="tx1"/>
          </a:solidFill>
          <a:latin typeface="+mn-lt"/>
          <a:ea typeface="+mn-ea"/>
          <a:cs typeface="+mn-cs"/>
        </a:defRPr>
      </a:lvl1pPr>
      <a:lvl2pPr marL="416098" algn="l" defTabSz="832195" rtl="0" eaLnBrk="1" latinLnBrk="0" hangingPunct="1">
        <a:defRPr sz="1638" kern="1200">
          <a:solidFill>
            <a:schemeClr val="tx1"/>
          </a:solidFill>
          <a:latin typeface="+mn-lt"/>
          <a:ea typeface="+mn-ea"/>
          <a:cs typeface="+mn-cs"/>
        </a:defRPr>
      </a:lvl2pPr>
      <a:lvl3pPr marL="832195" algn="l" defTabSz="832195" rtl="0" eaLnBrk="1" latinLnBrk="0" hangingPunct="1">
        <a:defRPr sz="1638" kern="1200">
          <a:solidFill>
            <a:schemeClr val="tx1"/>
          </a:solidFill>
          <a:latin typeface="+mn-lt"/>
          <a:ea typeface="+mn-ea"/>
          <a:cs typeface="+mn-cs"/>
        </a:defRPr>
      </a:lvl3pPr>
      <a:lvl4pPr marL="1248293" algn="l" defTabSz="832195" rtl="0" eaLnBrk="1" latinLnBrk="0" hangingPunct="1">
        <a:defRPr sz="1638" kern="1200">
          <a:solidFill>
            <a:schemeClr val="tx1"/>
          </a:solidFill>
          <a:latin typeface="+mn-lt"/>
          <a:ea typeface="+mn-ea"/>
          <a:cs typeface="+mn-cs"/>
        </a:defRPr>
      </a:lvl4pPr>
      <a:lvl5pPr marL="1664391" algn="l" defTabSz="832195" rtl="0" eaLnBrk="1" latinLnBrk="0" hangingPunct="1">
        <a:defRPr sz="1638" kern="1200">
          <a:solidFill>
            <a:schemeClr val="tx1"/>
          </a:solidFill>
          <a:latin typeface="+mn-lt"/>
          <a:ea typeface="+mn-ea"/>
          <a:cs typeface="+mn-cs"/>
        </a:defRPr>
      </a:lvl5pPr>
      <a:lvl6pPr marL="2080489" algn="l" defTabSz="832195" rtl="0" eaLnBrk="1" latinLnBrk="0" hangingPunct="1">
        <a:defRPr sz="1638" kern="1200">
          <a:solidFill>
            <a:schemeClr val="tx1"/>
          </a:solidFill>
          <a:latin typeface="+mn-lt"/>
          <a:ea typeface="+mn-ea"/>
          <a:cs typeface="+mn-cs"/>
        </a:defRPr>
      </a:lvl6pPr>
      <a:lvl7pPr marL="2496586" algn="l" defTabSz="832195" rtl="0" eaLnBrk="1" latinLnBrk="0" hangingPunct="1">
        <a:defRPr sz="1638" kern="1200">
          <a:solidFill>
            <a:schemeClr val="tx1"/>
          </a:solidFill>
          <a:latin typeface="+mn-lt"/>
          <a:ea typeface="+mn-ea"/>
          <a:cs typeface="+mn-cs"/>
        </a:defRPr>
      </a:lvl7pPr>
      <a:lvl8pPr marL="2912684" algn="l" defTabSz="832195" rtl="0" eaLnBrk="1" latinLnBrk="0" hangingPunct="1">
        <a:defRPr sz="1638" kern="1200">
          <a:solidFill>
            <a:schemeClr val="tx1"/>
          </a:solidFill>
          <a:latin typeface="+mn-lt"/>
          <a:ea typeface="+mn-ea"/>
          <a:cs typeface="+mn-cs"/>
        </a:defRPr>
      </a:lvl8pPr>
      <a:lvl9pPr marL="3328782" algn="l" defTabSz="832195" rtl="0" eaLnBrk="1" latinLnBrk="0" hangingPunct="1">
        <a:defRPr sz="1638"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226" y="-8082"/>
            <a:ext cx="891943" cy="5143500"/>
          </a:xfrm>
          <a:prstGeom prst="rect">
            <a:avLst/>
          </a:prstGeom>
        </p:spPr>
      </p:pic>
      <p:sp>
        <p:nvSpPr>
          <p:cNvPr id="21" name="Espace réservé du texte 2"/>
          <p:cNvSpPr>
            <a:spLocks noGrp="1"/>
          </p:cNvSpPr>
          <p:nvPr>
            <p:ph type="body" idx="1"/>
          </p:nvPr>
        </p:nvSpPr>
        <p:spPr>
          <a:xfrm>
            <a:off x="1159411" y="788270"/>
            <a:ext cx="7644200" cy="368400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itre 5"/>
          <p:cNvSpPr>
            <a:spLocks noGrp="1"/>
          </p:cNvSpPr>
          <p:nvPr>
            <p:ph type="title"/>
          </p:nvPr>
        </p:nvSpPr>
        <p:spPr>
          <a:xfrm>
            <a:off x="1159411" y="51471"/>
            <a:ext cx="7644199" cy="701943"/>
          </a:xfrm>
          <a:prstGeom prst="rect">
            <a:avLst/>
          </a:prstGeom>
        </p:spPr>
        <p:txBody>
          <a:bodyPr vert="horz" lIns="91440" tIns="45720" rIns="91440" bIns="45720" rtlCol="0" anchor="ctr" anchorCtr="0">
            <a:noAutofit/>
          </a:bodyPr>
          <a:lstStyle/>
          <a:p>
            <a:pPr lvl="0"/>
            <a:r>
              <a:rPr lang="fr-FR" dirty="0"/>
              <a:t>Modifiez le style du titre</a:t>
            </a:r>
          </a:p>
        </p:txBody>
      </p:sp>
      <p:sp>
        <p:nvSpPr>
          <p:cNvPr id="9" name="Rectangle à coins arrondis 8"/>
          <p:cNvSpPr/>
          <p:nvPr userDrawn="1"/>
        </p:nvSpPr>
        <p:spPr>
          <a:xfrm>
            <a:off x="574568" y="1229409"/>
            <a:ext cx="301424" cy="154936"/>
          </a:xfrm>
          <a:prstGeom prst="roundRect">
            <a:avLst/>
          </a:prstGeom>
          <a:noFill/>
        </p:spPr>
        <p:txBody>
          <a:bodyPr wrap="square" lIns="0" tIns="0" rIns="0" bIns="0">
            <a:spAutoFit/>
          </a:bodyPr>
          <a:lstStyle/>
          <a:p>
            <a:pPr algn="ctr"/>
            <a:fld id="{8B8FABEF-D2A9-48FE-B444-8872F930789C}" type="slidenum">
              <a:rPr lang="fr-FR" sz="910" smtClean="0">
                <a:solidFill>
                  <a:schemeClr val="tx1">
                    <a:lumMod val="65000"/>
                    <a:lumOff val="35000"/>
                  </a:schemeClr>
                </a:solidFill>
                <a:latin typeface="Arial" panose="020B0604020202020204" pitchFamily="34" charset="0"/>
                <a:cs typeface="Arial" panose="020B0604020202020204" pitchFamily="34" charset="0"/>
              </a:rPr>
              <a:pPr algn="ctr"/>
              <a:t>‹N°›</a:t>
            </a:fld>
            <a:endParaRPr lang="fr-FR" sz="2184"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28" name="Picture 2" descr="P:\COMMUNIC\DIAPOS &amp; TRANSPARENTS\2017\TEST\ombre.png"/>
          <p:cNvPicPr preferRelativeResize="0">
            <a:picLocks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856178" y="-143292"/>
            <a:ext cx="68244" cy="1212270"/>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 2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3936" y="4544629"/>
            <a:ext cx="818228" cy="381565"/>
          </a:xfrm>
          <a:prstGeom prst="rect">
            <a:avLst/>
          </a:prstGeom>
        </p:spPr>
      </p:pic>
      <p:sp>
        <p:nvSpPr>
          <p:cNvPr id="10" name="Rectangle 9"/>
          <p:cNvSpPr/>
          <p:nvPr userDrawn="1"/>
        </p:nvSpPr>
        <p:spPr>
          <a:xfrm>
            <a:off x="12984" y="1153897"/>
            <a:ext cx="764050" cy="341504"/>
          </a:xfrm>
          <a:prstGeom prst="rect">
            <a:avLst/>
          </a:prstGeom>
        </p:spPr>
        <p:txBody>
          <a:bodyPr wrap="square">
            <a:spAutoFit/>
          </a:bodyPr>
          <a:lstStyle/>
          <a:p>
            <a:pPr algn="l" fontAlgn="auto">
              <a:lnSpc>
                <a:spcPct val="100000"/>
              </a:lnSpc>
              <a:spcBef>
                <a:spcPts val="0"/>
              </a:spcBef>
              <a:spcAft>
                <a:spcPts val="0"/>
              </a:spcAft>
              <a:defRPr/>
            </a:pPr>
            <a:r>
              <a:rPr lang="fr-FR" sz="800" baseline="0" dirty="0">
                <a:solidFill>
                  <a:schemeClr val="tx1">
                    <a:lumMod val="65000"/>
                    <a:lumOff val="35000"/>
                  </a:schemeClr>
                </a:solidFill>
                <a:latin typeface="Arial" panose="020B0604020202020204" pitchFamily="34" charset="0"/>
                <a:cs typeface="Arial" panose="020B0604020202020204" pitchFamily="34" charset="0"/>
              </a:rPr>
              <a:t>Isère</a:t>
            </a:r>
            <a:endParaRPr lang="fr-FR" sz="819" dirty="0">
              <a:solidFill>
                <a:schemeClr val="tx1">
                  <a:lumMod val="65000"/>
                  <a:lumOff val="35000"/>
                </a:schemeClr>
              </a:solidFill>
              <a:latin typeface="Arial" panose="020B0604020202020204" pitchFamily="34" charset="0"/>
              <a:cs typeface="Arial" panose="020B0604020202020204" pitchFamily="34" charset="0"/>
            </a:endParaRPr>
          </a:p>
          <a:p>
            <a:pPr algn="l" fontAlgn="auto">
              <a:lnSpc>
                <a:spcPct val="100000"/>
              </a:lnSpc>
              <a:spcBef>
                <a:spcPts val="0"/>
              </a:spcBef>
              <a:spcAft>
                <a:spcPts val="0"/>
              </a:spcAft>
              <a:defRPr/>
            </a:pPr>
            <a:r>
              <a:rPr lang="fr-FR" sz="819" b="0" dirty="0">
                <a:solidFill>
                  <a:schemeClr val="tx1">
                    <a:lumMod val="65000"/>
                    <a:lumOff val="35000"/>
                  </a:schemeClr>
                </a:solidFill>
                <a:latin typeface="Arial" panose="020B0604020202020204" pitchFamily="34" charset="0"/>
                <a:cs typeface="Arial" panose="020B0604020202020204" pitchFamily="34" charset="0"/>
              </a:rPr>
              <a:t>2024</a:t>
            </a:r>
          </a:p>
        </p:txBody>
      </p:sp>
    </p:spTree>
    <p:extLst>
      <p:ext uri="{BB962C8B-B14F-4D97-AF65-F5344CB8AC3E}">
        <p14:creationId xmlns:p14="http://schemas.microsoft.com/office/powerpoint/2010/main" val="762264348"/>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Lst>
  <p:transition spd="slow">
    <p:wipe dir="r"/>
  </p:transition>
  <p:hf hdr="0" ftr="0" dt="0"/>
  <p:txStyles>
    <p:titleStyle>
      <a:lvl1pPr algn="l" rtl="0" eaLnBrk="0" fontAlgn="base" hangingPunct="0">
        <a:spcBef>
          <a:spcPct val="0"/>
        </a:spcBef>
        <a:spcAft>
          <a:spcPct val="0"/>
        </a:spcAft>
        <a:defRPr lang="fr-FR" sz="2184" b="1" dirty="0">
          <a:solidFill>
            <a:srgbClr val="F1AE6B"/>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4">
          <a:solidFill>
            <a:schemeClr val="tx2"/>
          </a:solidFill>
          <a:latin typeface="Arial Narrow" pitchFamily="34" charset="0"/>
          <a:cs typeface="Arial" pitchFamily="34" charset="0"/>
        </a:defRPr>
      </a:lvl2pPr>
      <a:lvl3pPr algn="ctr" rtl="0" eaLnBrk="0" fontAlgn="base" hangingPunct="0">
        <a:spcBef>
          <a:spcPct val="0"/>
        </a:spcBef>
        <a:spcAft>
          <a:spcPct val="0"/>
        </a:spcAft>
        <a:defRPr sz="4004">
          <a:solidFill>
            <a:schemeClr val="tx2"/>
          </a:solidFill>
          <a:latin typeface="Arial Narrow" pitchFamily="34" charset="0"/>
          <a:cs typeface="Arial" pitchFamily="34" charset="0"/>
        </a:defRPr>
      </a:lvl3pPr>
      <a:lvl4pPr algn="ctr" rtl="0" eaLnBrk="0" fontAlgn="base" hangingPunct="0">
        <a:spcBef>
          <a:spcPct val="0"/>
        </a:spcBef>
        <a:spcAft>
          <a:spcPct val="0"/>
        </a:spcAft>
        <a:defRPr sz="4004">
          <a:solidFill>
            <a:schemeClr val="tx2"/>
          </a:solidFill>
          <a:latin typeface="Arial Narrow" pitchFamily="34" charset="0"/>
          <a:cs typeface="Arial" pitchFamily="34" charset="0"/>
        </a:defRPr>
      </a:lvl4pPr>
      <a:lvl5pPr algn="ctr" rtl="0" eaLnBrk="0" fontAlgn="base" hangingPunct="0">
        <a:spcBef>
          <a:spcPct val="0"/>
        </a:spcBef>
        <a:spcAft>
          <a:spcPct val="0"/>
        </a:spcAft>
        <a:defRPr sz="4004">
          <a:solidFill>
            <a:schemeClr val="tx2"/>
          </a:solidFill>
          <a:latin typeface="Arial Narrow" pitchFamily="34" charset="0"/>
          <a:cs typeface="Arial" pitchFamily="34" charset="0"/>
        </a:defRPr>
      </a:lvl5pPr>
      <a:lvl6pPr marL="416098" algn="ctr" rtl="0" fontAlgn="base">
        <a:spcBef>
          <a:spcPct val="0"/>
        </a:spcBef>
        <a:spcAft>
          <a:spcPct val="0"/>
        </a:spcAft>
        <a:defRPr sz="4004">
          <a:solidFill>
            <a:schemeClr val="tx2"/>
          </a:solidFill>
          <a:latin typeface="Arial Narrow" pitchFamily="34" charset="0"/>
          <a:cs typeface="Arial" pitchFamily="34" charset="0"/>
        </a:defRPr>
      </a:lvl6pPr>
      <a:lvl7pPr marL="832195" algn="ctr" rtl="0" fontAlgn="base">
        <a:spcBef>
          <a:spcPct val="0"/>
        </a:spcBef>
        <a:spcAft>
          <a:spcPct val="0"/>
        </a:spcAft>
        <a:defRPr sz="4004">
          <a:solidFill>
            <a:schemeClr val="tx2"/>
          </a:solidFill>
          <a:latin typeface="Arial Narrow" pitchFamily="34" charset="0"/>
          <a:cs typeface="Arial" pitchFamily="34" charset="0"/>
        </a:defRPr>
      </a:lvl7pPr>
      <a:lvl8pPr marL="1248293" algn="ctr" rtl="0" fontAlgn="base">
        <a:spcBef>
          <a:spcPct val="0"/>
        </a:spcBef>
        <a:spcAft>
          <a:spcPct val="0"/>
        </a:spcAft>
        <a:defRPr sz="4004">
          <a:solidFill>
            <a:schemeClr val="tx2"/>
          </a:solidFill>
          <a:latin typeface="Arial Narrow" pitchFamily="34" charset="0"/>
          <a:cs typeface="Arial" pitchFamily="34" charset="0"/>
        </a:defRPr>
      </a:lvl8pPr>
      <a:lvl9pPr marL="1664391" algn="ctr" rtl="0" fontAlgn="base">
        <a:spcBef>
          <a:spcPct val="0"/>
        </a:spcBef>
        <a:spcAft>
          <a:spcPct val="0"/>
        </a:spcAft>
        <a:defRPr sz="4004">
          <a:solidFill>
            <a:schemeClr val="tx2"/>
          </a:solidFill>
          <a:latin typeface="Arial Narrow" pitchFamily="34" charset="0"/>
          <a:cs typeface="Arial" pitchFamily="34" charset="0"/>
        </a:defRPr>
      </a:lvl9pPr>
    </p:titleStyle>
    <p:bodyStyle>
      <a:lvl1pPr marL="0" indent="0" algn="l" rtl="0" eaLnBrk="0" fontAlgn="base" hangingPunct="0">
        <a:spcBef>
          <a:spcPct val="20000"/>
        </a:spcBef>
        <a:spcAft>
          <a:spcPct val="0"/>
        </a:spcAft>
        <a:buNone/>
        <a:defRPr sz="1820" b="1">
          <a:solidFill>
            <a:srgbClr val="F4960C"/>
          </a:solidFill>
          <a:latin typeface="+mn-lt"/>
          <a:ea typeface="+mn-ea"/>
          <a:cs typeface="+mn-cs"/>
        </a:defRPr>
      </a:lvl1pPr>
      <a:lvl2pPr marL="676159" indent="-260061" algn="l" rtl="0" eaLnBrk="0" fontAlgn="base" hangingPunct="0">
        <a:spcBef>
          <a:spcPct val="20000"/>
        </a:spcBef>
        <a:spcAft>
          <a:spcPct val="0"/>
        </a:spcAft>
        <a:buChar char="–"/>
        <a:defRPr sz="1820">
          <a:solidFill>
            <a:schemeClr val="tx1">
              <a:lumMod val="85000"/>
              <a:lumOff val="15000"/>
            </a:schemeClr>
          </a:solidFill>
          <a:latin typeface="+mn-lt"/>
          <a:cs typeface="+mn-cs"/>
        </a:defRPr>
      </a:lvl2pPr>
      <a:lvl3pPr marL="1040244" indent="-208049" algn="l" rtl="0" eaLnBrk="0" fontAlgn="base" hangingPunct="0">
        <a:spcBef>
          <a:spcPct val="20000"/>
        </a:spcBef>
        <a:spcAft>
          <a:spcPct val="0"/>
        </a:spcAft>
        <a:buChar char="•"/>
        <a:defRPr sz="1638">
          <a:solidFill>
            <a:schemeClr val="tx1">
              <a:lumMod val="85000"/>
              <a:lumOff val="15000"/>
            </a:schemeClr>
          </a:solidFill>
          <a:latin typeface="+mn-lt"/>
          <a:cs typeface="+mn-cs"/>
        </a:defRPr>
      </a:lvl3pPr>
      <a:lvl4pPr marL="1456342" indent="-208049" algn="l" rtl="0" eaLnBrk="0" fontAlgn="base" hangingPunct="0">
        <a:spcBef>
          <a:spcPct val="20000"/>
        </a:spcBef>
        <a:spcAft>
          <a:spcPct val="0"/>
        </a:spcAft>
        <a:buChar char="–"/>
        <a:defRPr sz="1456">
          <a:solidFill>
            <a:schemeClr val="tx1">
              <a:lumMod val="85000"/>
              <a:lumOff val="15000"/>
            </a:schemeClr>
          </a:solidFill>
          <a:latin typeface="+mn-lt"/>
          <a:cs typeface="+mn-cs"/>
        </a:defRPr>
      </a:lvl4pPr>
      <a:lvl5pPr marL="1872440" indent="-208049" algn="l" rtl="0" eaLnBrk="0" fontAlgn="base" hangingPunct="0">
        <a:spcBef>
          <a:spcPct val="20000"/>
        </a:spcBef>
        <a:spcAft>
          <a:spcPct val="0"/>
        </a:spcAft>
        <a:buChar char="»"/>
        <a:defRPr sz="1456">
          <a:solidFill>
            <a:schemeClr val="tx1">
              <a:lumMod val="85000"/>
              <a:lumOff val="15000"/>
            </a:schemeClr>
          </a:solidFill>
          <a:latin typeface="+mn-lt"/>
          <a:cs typeface="+mn-cs"/>
        </a:defRPr>
      </a:lvl5pPr>
      <a:lvl6pPr marL="2288537" indent="-208049" algn="l" rtl="0" fontAlgn="base">
        <a:spcBef>
          <a:spcPct val="20000"/>
        </a:spcBef>
        <a:spcAft>
          <a:spcPct val="0"/>
        </a:spcAft>
        <a:buChar char="»"/>
        <a:defRPr sz="1820">
          <a:solidFill>
            <a:schemeClr val="tx1"/>
          </a:solidFill>
          <a:latin typeface="+mn-lt"/>
          <a:cs typeface="+mn-cs"/>
        </a:defRPr>
      </a:lvl6pPr>
      <a:lvl7pPr marL="2704635" indent="-208049" algn="l" rtl="0" fontAlgn="base">
        <a:spcBef>
          <a:spcPct val="20000"/>
        </a:spcBef>
        <a:spcAft>
          <a:spcPct val="0"/>
        </a:spcAft>
        <a:buChar char="»"/>
        <a:defRPr sz="1820">
          <a:solidFill>
            <a:schemeClr val="tx1"/>
          </a:solidFill>
          <a:latin typeface="+mn-lt"/>
          <a:cs typeface="+mn-cs"/>
        </a:defRPr>
      </a:lvl7pPr>
      <a:lvl8pPr marL="3120733" indent="-208049" algn="l" rtl="0" fontAlgn="base">
        <a:spcBef>
          <a:spcPct val="20000"/>
        </a:spcBef>
        <a:spcAft>
          <a:spcPct val="0"/>
        </a:spcAft>
        <a:buChar char="»"/>
        <a:defRPr sz="1820">
          <a:solidFill>
            <a:schemeClr val="tx1"/>
          </a:solidFill>
          <a:latin typeface="+mn-lt"/>
          <a:cs typeface="+mn-cs"/>
        </a:defRPr>
      </a:lvl8pPr>
      <a:lvl9pPr marL="3536831" indent="-208049" algn="l" rtl="0" fontAlgn="base">
        <a:spcBef>
          <a:spcPct val="20000"/>
        </a:spcBef>
        <a:spcAft>
          <a:spcPct val="0"/>
        </a:spcAft>
        <a:buChar char="»"/>
        <a:defRPr sz="1820">
          <a:solidFill>
            <a:schemeClr val="tx1"/>
          </a:solidFill>
          <a:latin typeface="+mn-lt"/>
          <a:cs typeface="+mn-cs"/>
        </a:defRPr>
      </a:lvl9pPr>
    </p:bodyStyle>
    <p:otherStyle>
      <a:defPPr>
        <a:defRPr lang="fr-FR"/>
      </a:defPPr>
      <a:lvl1pPr marL="0" algn="l" defTabSz="832195" rtl="0" eaLnBrk="1" latinLnBrk="0" hangingPunct="1">
        <a:defRPr sz="1638" kern="1200">
          <a:solidFill>
            <a:schemeClr val="tx1"/>
          </a:solidFill>
          <a:latin typeface="+mn-lt"/>
          <a:ea typeface="+mn-ea"/>
          <a:cs typeface="+mn-cs"/>
        </a:defRPr>
      </a:lvl1pPr>
      <a:lvl2pPr marL="416098" algn="l" defTabSz="832195" rtl="0" eaLnBrk="1" latinLnBrk="0" hangingPunct="1">
        <a:defRPr sz="1638" kern="1200">
          <a:solidFill>
            <a:schemeClr val="tx1"/>
          </a:solidFill>
          <a:latin typeface="+mn-lt"/>
          <a:ea typeface="+mn-ea"/>
          <a:cs typeface="+mn-cs"/>
        </a:defRPr>
      </a:lvl2pPr>
      <a:lvl3pPr marL="832195" algn="l" defTabSz="832195" rtl="0" eaLnBrk="1" latinLnBrk="0" hangingPunct="1">
        <a:defRPr sz="1638" kern="1200">
          <a:solidFill>
            <a:schemeClr val="tx1"/>
          </a:solidFill>
          <a:latin typeface="+mn-lt"/>
          <a:ea typeface="+mn-ea"/>
          <a:cs typeface="+mn-cs"/>
        </a:defRPr>
      </a:lvl3pPr>
      <a:lvl4pPr marL="1248293" algn="l" defTabSz="832195" rtl="0" eaLnBrk="1" latinLnBrk="0" hangingPunct="1">
        <a:defRPr sz="1638" kern="1200">
          <a:solidFill>
            <a:schemeClr val="tx1"/>
          </a:solidFill>
          <a:latin typeface="+mn-lt"/>
          <a:ea typeface="+mn-ea"/>
          <a:cs typeface="+mn-cs"/>
        </a:defRPr>
      </a:lvl4pPr>
      <a:lvl5pPr marL="1664391" algn="l" defTabSz="832195" rtl="0" eaLnBrk="1" latinLnBrk="0" hangingPunct="1">
        <a:defRPr sz="1638" kern="1200">
          <a:solidFill>
            <a:schemeClr val="tx1"/>
          </a:solidFill>
          <a:latin typeface="+mn-lt"/>
          <a:ea typeface="+mn-ea"/>
          <a:cs typeface="+mn-cs"/>
        </a:defRPr>
      </a:lvl5pPr>
      <a:lvl6pPr marL="2080489" algn="l" defTabSz="832195" rtl="0" eaLnBrk="1" latinLnBrk="0" hangingPunct="1">
        <a:defRPr sz="1638" kern="1200">
          <a:solidFill>
            <a:schemeClr val="tx1"/>
          </a:solidFill>
          <a:latin typeface="+mn-lt"/>
          <a:ea typeface="+mn-ea"/>
          <a:cs typeface="+mn-cs"/>
        </a:defRPr>
      </a:lvl6pPr>
      <a:lvl7pPr marL="2496586" algn="l" defTabSz="832195" rtl="0" eaLnBrk="1" latinLnBrk="0" hangingPunct="1">
        <a:defRPr sz="1638" kern="1200">
          <a:solidFill>
            <a:schemeClr val="tx1"/>
          </a:solidFill>
          <a:latin typeface="+mn-lt"/>
          <a:ea typeface="+mn-ea"/>
          <a:cs typeface="+mn-cs"/>
        </a:defRPr>
      </a:lvl7pPr>
      <a:lvl8pPr marL="2912684" algn="l" defTabSz="832195" rtl="0" eaLnBrk="1" latinLnBrk="0" hangingPunct="1">
        <a:defRPr sz="1638" kern="1200">
          <a:solidFill>
            <a:schemeClr val="tx1"/>
          </a:solidFill>
          <a:latin typeface="+mn-lt"/>
          <a:ea typeface="+mn-ea"/>
          <a:cs typeface="+mn-cs"/>
        </a:defRPr>
      </a:lvl8pPr>
      <a:lvl9pPr marL="3328782" algn="l" defTabSz="832195" rtl="0" eaLnBrk="1" latinLnBrk="0" hangingPunct="1">
        <a:defRPr sz="163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80">
          <p15:clr>
            <a:srgbClr val="F26B43"/>
          </p15:clr>
        </p15:guide>
        <p15:guide id="2" pos="58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002" y="-5313"/>
            <a:ext cx="891943" cy="5143500"/>
          </a:xfrm>
          <a:prstGeom prst="rect">
            <a:avLst/>
          </a:prstGeom>
        </p:spPr>
      </p:pic>
      <p:sp>
        <p:nvSpPr>
          <p:cNvPr id="21" name="Espace réservé du texte 2"/>
          <p:cNvSpPr>
            <a:spLocks noGrp="1"/>
          </p:cNvSpPr>
          <p:nvPr>
            <p:ph type="body" idx="1"/>
          </p:nvPr>
        </p:nvSpPr>
        <p:spPr>
          <a:xfrm>
            <a:off x="1227662" y="939284"/>
            <a:ext cx="7248505" cy="366614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6" name="Espace réservé du titre 1"/>
          <p:cNvSpPr>
            <a:spLocks noGrp="1"/>
          </p:cNvSpPr>
          <p:nvPr>
            <p:ph type="title"/>
          </p:nvPr>
        </p:nvSpPr>
        <p:spPr>
          <a:xfrm>
            <a:off x="1227663" y="1305"/>
            <a:ext cx="7248504" cy="937979"/>
          </a:xfrm>
          <a:prstGeom prst="rect">
            <a:avLst/>
          </a:prstGeom>
          <a:noFill/>
        </p:spPr>
        <p:txBody>
          <a:bodyPr vert="horz" lIns="91440" tIns="45720" rIns="91440" bIns="45720" rtlCol="0" anchor="ctr" anchorCtr="0">
            <a:noAutofit/>
          </a:bodyPr>
          <a:lstStyle/>
          <a:p>
            <a:pPr lvl="0"/>
            <a:r>
              <a:rPr lang="fr-FR" dirty="0"/>
              <a:t>Modifiez le style du titre</a:t>
            </a:r>
          </a:p>
        </p:txBody>
      </p:sp>
      <p:sp>
        <p:nvSpPr>
          <p:cNvPr id="9" name="Rectangle à coins arrondis 8"/>
          <p:cNvSpPr/>
          <p:nvPr userDrawn="1"/>
        </p:nvSpPr>
        <p:spPr>
          <a:xfrm>
            <a:off x="602665" y="1224730"/>
            <a:ext cx="301424" cy="154936"/>
          </a:xfrm>
          <a:prstGeom prst="roundRect">
            <a:avLst/>
          </a:prstGeom>
          <a:noFill/>
        </p:spPr>
        <p:txBody>
          <a:bodyPr wrap="square" lIns="0" tIns="0" rIns="0" bIns="0">
            <a:spAutoFit/>
          </a:bodyPr>
          <a:lstStyle/>
          <a:p>
            <a:pPr algn="ctr"/>
            <a:fld id="{8B8FABEF-D2A9-48FE-B444-8872F930789C}" type="slidenum">
              <a:rPr lang="fr-FR" sz="910" smtClean="0">
                <a:solidFill>
                  <a:schemeClr val="tx1">
                    <a:lumMod val="65000"/>
                    <a:lumOff val="35000"/>
                  </a:schemeClr>
                </a:solidFill>
                <a:latin typeface="Arial" panose="020B0604020202020204" pitchFamily="34" charset="0"/>
                <a:cs typeface="Arial" panose="020B0604020202020204" pitchFamily="34" charset="0"/>
              </a:rPr>
              <a:pPr algn="ctr"/>
              <a:t>‹N°›</a:t>
            </a:fld>
            <a:endParaRPr lang="fr-FR" sz="2184"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25" name="Image 2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3936" y="4544629"/>
            <a:ext cx="818228" cy="381565"/>
          </a:xfrm>
          <a:prstGeom prst="rect">
            <a:avLst/>
          </a:prstGeom>
        </p:spPr>
      </p:pic>
      <p:sp>
        <p:nvSpPr>
          <p:cNvPr id="10" name="Rectangle 9"/>
          <p:cNvSpPr/>
          <p:nvPr userDrawn="1"/>
        </p:nvSpPr>
        <p:spPr>
          <a:xfrm>
            <a:off x="12984" y="1153897"/>
            <a:ext cx="764050" cy="341504"/>
          </a:xfrm>
          <a:prstGeom prst="rect">
            <a:avLst/>
          </a:prstGeom>
        </p:spPr>
        <p:txBody>
          <a:bodyPr wrap="square">
            <a:spAutoFit/>
          </a:bodyPr>
          <a:lstStyle/>
          <a:p>
            <a:pPr algn="l" fontAlgn="auto">
              <a:lnSpc>
                <a:spcPct val="100000"/>
              </a:lnSpc>
              <a:spcBef>
                <a:spcPts val="0"/>
              </a:spcBef>
              <a:spcAft>
                <a:spcPts val="0"/>
              </a:spcAft>
              <a:defRPr/>
            </a:pPr>
            <a:r>
              <a:rPr lang="fr-FR" sz="800" baseline="0" dirty="0">
                <a:solidFill>
                  <a:schemeClr val="tx1">
                    <a:lumMod val="65000"/>
                    <a:lumOff val="35000"/>
                  </a:schemeClr>
                </a:solidFill>
                <a:latin typeface="Arial" panose="020B0604020202020204" pitchFamily="34" charset="0"/>
                <a:cs typeface="Arial" panose="020B0604020202020204" pitchFamily="34" charset="0"/>
              </a:rPr>
              <a:t>Isère</a:t>
            </a:r>
            <a:endParaRPr lang="fr-FR" sz="819" dirty="0">
              <a:solidFill>
                <a:schemeClr val="tx1">
                  <a:lumMod val="65000"/>
                  <a:lumOff val="35000"/>
                </a:schemeClr>
              </a:solidFill>
              <a:latin typeface="Arial" panose="020B0604020202020204" pitchFamily="34" charset="0"/>
              <a:cs typeface="Arial" panose="020B0604020202020204" pitchFamily="34" charset="0"/>
            </a:endParaRPr>
          </a:p>
          <a:p>
            <a:pPr algn="l" fontAlgn="auto">
              <a:lnSpc>
                <a:spcPct val="100000"/>
              </a:lnSpc>
              <a:spcBef>
                <a:spcPts val="0"/>
              </a:spcBef>
              <a:spcAft>
                <a:spcPts val="0"/>
              </a:spcAft>
              <a:defRPr/>
            </a:pPr>
            <a:r>
              <a:rPr lang="fr-FR" sz="819" b="0" dirty="0">
                <a:solidFill>
                  <a:schemeClr val="tx1">
                    <a:lumMod val="65000"/>
                    <a:lumOff val="35000"/>
                  </a:schemeClr>
                </a:solidFill>
                <a:latin typeface="Arial" panose="020B0604020202020204" pitchFamily="34" charset="0"/>
                <a:cs typeface="Arial" panose="020B0604020202020204" pitchFamily="34" charset="0"/>
              </a:rPr>
              <a:t>2024</a:t>
            </a:r>
          </a:p>
        </p:txBody>
      </p:sp>
    </p:spTree>
    <p:extLst>
      <p:ext uri="{BB962C8B-B14F-4D97-AF65-F5344CB8AC3E}">
        <p14:creationId xmlns:p14="http://schemas.microsoft.com/office/powerpoint/2010/main" val="3518152733"/>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Lst>
  <p:transition spd="slow">
    <p:wipe dir="r"/>
  </p:transition>
  <p:hf hdr="0" ftr="0" dt="0"/>
  <p:txStyles>
    <p:titleStyle>
      <a:lvl1pPr algn="l" rtl="0" eaLnBrk="0" fontAlgn="base" hangingPunct="0">
        <a:spcBef>
          <a:spcPct val="0"/>
        </a:spcBef>
        <a:spcAft>
          <a:spcPct val="0"/>
        </a:spcAft>
        <a:defRPr lang="fr-FR" sz="2184" b="1" dirty="0">
          <a:solidFill>
            <a:srgbClr val="A653B9"/>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4">
          <a:solidFill>
            <a:schemeClr val="tx2"/>
          </a:solidFill>
          <a:latin typeface="Arial Narrow" pitchFamily="34" charset="0"/>
          <a:cs typeface="Arial" pitchFamily="34" charset="0"/>
        </a:defRPr>
      </a:lvl2pPr>
      <a:lvl3pPr algn="ctr" rtl="0" eaLnBrk="0" fontAlgn="base" hangingPunct="0">
        <a:spcBef>
          <a:spcPct val="0"/>
        </a:spcBef>
        <a:spcAft>
          <a:spcPct val="0"/>
        </a:spcAft>
        <a:defRPr sz="4004">
          <a:solidFill>
            <a:schemeClr val="tx2"/>
          </a:solidFill>
          <a:latin typeface="Arial Narrow" pitchFamily="34" charset="0"/>
          <a:cs typeface="Arial" pitchFamily="34" charset="0"/>
        </a:defRPr>
      </a:lvl3pPr>
      <a:lvl4pPr algn="ctr" rtl="0" eaLnBrk="0" fontAlgn="base" hangingPunct="0">
        <a:spcBef>
          <a:spcPct val="0"/>
        </a:spcBef>
        <a:spcAft>
          <a:spcPct val="0"/>
        </a:spcAft>
        <a:defRPr sz="4004">
          <a:solidFill>
            <a:schemeClr val="tx2"/>
          </a:solidFill>
          <a:latin typeface="Arial Narrow" pitchFamily="34" charset="0"/>
          <a:cs typeface="Arial" pitchFamily="34" charset="0"/>
        </a:defRPr>
      </a:lvl4pPr>
      <a:lvl5pPr algn="ctr" rtl="0" eaLnBrk="0" fontAlgn="base" hangingPunct="0">
        <a:spcBef>
          <a:spcPct val="0"/>
        </a:spcBef>
        <a:spcAft>
          <a:spcPct val="0"/>
        </a:spcAft>
        <a:defRPr sz="4004">
          <a:solidFill>
            <a:schemeClr val="tx2"/>
          </a:solidFill>
          <a:latin typeface="Arial Narrow" pitchFamily="34" charset="0"/>
          <a:cs typeface="Arial" pitchFamily="34" charset="0"/>
        </a:defRPr>
      </a:lvl5pPr>
      <a:lvl6pPr marL="416098" algn="ctr" rtl="0" fontAlgn="base">
        <a:spcBef>
          <a:spcPct val="0"/>
        </a:spcBef>
        <a:spcAft>
          <a:spcPct val="0"/>
        </a:spcAft>
        <a:defRPr sz="4004">
          <a:solidFill>
            <a:schemeClr val="tx2"/>
          </a:solidFill>
          <a:latin typeface="Arial Narrow" pitchFamily="34" charset="0"/>
          <a:cs typeface="Arial" pitchFamily="34" charset="0"/>
        </a:defRPr>
      </a:lvl6pPr>
      <a:lvl7pPr marL="832195" algn="ctr" rtl="0" fontAlgn="base">
        <a:spcBef>
          <a:spcPct val="0"/>
        </a:spcBef>
        <a:spcAft>
          <a:spcPct val="0"/>
        </a:spcAft>
        <a:defRPr sz="4004">
          <a:solidFill>
            <a:schemeClr val="tx2"/>
          </a:solidFill>
          <a:latin typeface="Arial Narrow" pitchFamily="34" charset="0"/>
          <a:cs typeface="Arial" pitchFamily="34" charset="0"/>
        </a:defRPr>
      </a:lvl7pPr>
      <a:lvl8pPr marL="1248293" algn="ctr" rtl="0" fontAlgn="base">
        <a:spcBef>
          <a:spcPct val="0"/>
        </a:spcBef>
        <a:spcAft>
          <a:spcPct val="0"/>
        </a:spcAft>
        <a:defRPr sz="4004">
          <a:solidFill>
            <a:schemeClr val="tx2"/>
          </a:solidFill>
          <a:latin typeface="Arial Narrow" pitchFamily="34" charset="0"/>
          <a:cs typeface="Arial" pitchFamily="34" charset="0"/>
        </a:defRPr>
      </a:lvl8pPr>
      <a:lvl9pPr marL="1664391" algn="ctr" rtl="0" fontAlgn="base">
        <a:spcBef>
          <a:spcPct val="0"/>
        </a:spcBef>
        <a:spcAft>
          <a:spcPct val="0"/>
        </a:spcAft>
        <a:defRPr sz="4004">
          <a:solidFill>
            <a:schemeClr val="tx2"/>
          </a:solidFill>
          <a:latin typeface="Arial Narrow" pitchFamily="34" charset="0"/>
          <a:cs typeface="Arial" pitchFamily="34" charset="0"/>
        </a:defRPr>
      </a:lvl9pPr>
    </p:titleStyle>
    <p:bodyStyle>
      <a:lvl1pPr marL="0" indent="0" algn="l" rtl="0" eaLnBrk="0" fontAlgn="base" hangingPunct="0">
        <a:spcBef>
          <a:spcPct val="20000"/>
        </a:spcBef>
        <a:spcAft>
          <a:spcPct val="0"/>
        </a:spcAft>
        <a:buNone/>
        <a:defRPr sz="1820" b="1">
          <a:solidFill>
            <a:srgbClr val="853D96"/>
          </a:solidFill>
          <a:latin typeface="+mn-lt"/>
          <a:ea typeface="+mn-ea"/>
          <a:cs typeface="+mn-cs"/>
        </a:defRPr>
      </a:lvl1pPr>
      <a:lvl2pPr marL="676159" indent="-260061" algn="l" rtl="0" eaLnBrk="0" fontAlgn="base" hangingPunct="0">
        <a:spcBef>
          <a:spcPct val="20000"/>
        </a:spcBef>
        <a:spcAft>
          <a:spcPct val="0"/>
        </a:spcAft>
        <a:buChar char="–"/>
        <a:defRPr sz="1638">
          <a:solidFill>
            <a:schemeClr val="bg1">
              <a:lumMod val="50000"/>
            </a:schemeClr>
          </a:solidFill>
          <a:latin typeface="+mn-lt"/>
          <a:cs typeface="+mn-cs"/>
        </a:defRPr>
      </a:lvl2pPr>
      <a:lvl3pPr marL="1040244" indent="-208049" algn="l" rtl="0" eaLnBrk="0" fontAlgn="base" hangingPunct="0">
        <a:spcBef>
          <a:spcPct val="20000"/>
        </a:spcBef>
        <a:spcAft>
          <a:spcPct val="0"/>
        </a:spcAft>
        <a:buChar char="•"/>
        <a:defRPr sz="1456">
          <a:solidFill>
            <a:schemeClr val="bg1">
              <a:lumMod val="50000"/>
            </a:schemeClr>
          </a:solidFill>
          <a:latin typeface="+mn-lt"/>
          <a:cs typeface="+mn-cs"/>
        </a:defRPr>
      </a:lvl3pPr>
      <a:lvl4pPr marL="1456342" indent="-208049" algn="l" rtl="0" eaLnBrk="0" fontAlgn="base" hangingPunct="0">
        <a:spcBef>
          <a:spcPct val="20000"/>
        </a:spcBef>
        <a:spcAft>
          <a:spcPct val="0"/>
        </a:spcAft>
        <a:buChar char="–"/>
        <a:defRPr sz="1274">
          <a:solidFill>
            <a:schemeClr val="bg1">
              <a:lumMod val="50000"/>
            </a:schemeClr>
          </a:solidFill>
          <a:latin typeface="+mn-lt"/>
          <a:cs typeface="+mn-cs"/>
        </a:defRPr>
      </a:lvl4pPr>
      <a:lvl5pPr marL="1872440" indent="-208049" algn="l" rtl="0" eaLnBrk="0" fontAlgn="base" hangingPunct="0">
        <a:spcBef>
          <a:spcPct val="20000"/>
        </a:spcBef>
        <a:spcAft>
          <a:spcPct val="0"/>
        </a:spcAft>
        <a:buChar char="»"/>
        <a:defRPr sz="1274">
          <a:solidFill>
            <a:schemeClr val="bg1">
              <a:lumMod val="50000"/>
            </a:schemeClr>
          </a:solidFill>
          <a:latin typeface="+mn-lt"/>
          <a:cs typeface="+mn-cs"/>
        </a:defRPr>
      </a:lvl5pPr>
      <a:lvl6pPr marL="2288537" indent="-208049" algn="l" rtl="0" fontAlgn="base">
        <a:spcBef>
          <a:spcPct val="20000"/>
        </a:spcBef>
        <a:spcAft>
          <a:spcPct val="0"/>
        </a:spcAft>
        <a:buChar char="»"/>
        <a:defRPr sz="1820">
          <a:solidFill>
            <a:schemeClr val="tx1"/>
          </a:solidFill>
          <a:latin typeface="+mn-lt"/>
          <a:cs typeface="+mn-cs"/>
        </a:defRPr>
      </a:lvl6pPr>
      <a:lvl7pPr marL="2704635" indent="-208049" algn="l" rtl="0" fontAlgn="base">
        <a:spcBef>
          <a:spcPct val="20000"/>
        </a:spcBef>
        <a:spcAft>
          <a:spcPct val="0"/>
        </a:spcAft>
        <a:buChar char="»"/>
        <a:defRPr sz="1820">
          <a:solidFill>
            <a:schemeClr val="tx1"/>
          </a:solidFill>
          <a:latin typeface="+mn-lt"/>
          <a:cs typeface="+mn-cs"/>
        </a:defRPr>
      </a:lvl7pPr>
      <a:lvl8pPr marL="3120733" indent="-208049" algn="l" rtl="0" fontAlgn="base">
        <a:spcBef>
          <a:spcPct val="20000"/>
        </a:spcBef>
        <a:spcAft>
          <a:spcPct val="0"/>
        </a:spcAft>
        <a:buChar char="»"/>
        <a:defRPr sz="1820">
          <a:solidFill>
            <a:schemeClr val="tx1"/>
          </a:solidFill>
          <a:latin typeface="+mn-lt"/>
          <a:cs typeface="+mn-cs"/>
        </a:defRPr>
      </a:lvl8pPr>
      <a:lvl9pPr marL="3536831" indent="-208049" algn="l" rtl="0" fontAlgn="base">
        <a:spcBef>
          <a:spcPct val="20000"/>
        </a:spcBef>
        <a:spcAft>
          <a:spcPct val="0"/>
        </a:spcAft>
        <a:buChar char="»"/>
        <a:defRPr sz="1820">
          <a:solidFill>
            <a:schemeClr val="tx1"/>
          </a:solidFill>
          <a:latin typeface="+mn-lt"/>
          <a:cs typeface="+mn-cs"/>
        </a:defRPr>
      </a:lvl9pPr>
    </p:bodyStyle>
    <p:otherStyle>
      <a:defPPr>
        <a:defRPr lang="fr-FR"/>
      </a:defPPr>
      <a:lvl1pPr marL="0" algn="l" defTabSz="832195" rtl="0" eaLnBrk="1" latinLnBrk="0" hangingPunct="1">
        <a:defRPr sz="1638" kern="1200">
          <a:solidFill>
            <a:schemeClr val="tx1"/>
          </a:solidFill>
          <a:latin typeface="+mn-lt"/>
          <a:ea typeface="+mn-ea"/>
          <a:cs typeface="+mn-cs"/>
        </a:defRPr>
      </a:lvl1pPr>
      <a:lvl2pPr marL="416098" algn="l" defTabSz="832195" rtl="0" eaLnBrk="1" latinLnBrk="0" hangingPunct="1">
        <a:defRPr sz="1638" kern="1200">
          <a:solidFill>
            <a:schemeClr val="tx1"/>
          </a:solidFill>
          <a:latin typeface="+mn-lt"/>
          <a:ea typeface="+mn-ea"/>
          <a:cs typeface="+mn-cs"/>
        </a:defRPr>
      </a:lvl2pPr>
      <a:lvl3pPr marL="832195" algn="l" defTabSz="832195" rtl="0" eaLnBrk="1" latinLnBrk="0" hangingPunct="1">
        <a:defRPr sz="1638" kern="1200">
          <a:solidFill>
            <a:schemeClr val="tx1"/>
          </a:solidFill>
          <a:latin typeface="+mn-lt"/>
          <a:ea typeface="+mn-ea"/>
          <a:cs typeface="+mn-cs"/>
        </a:defRPr>
      </a:lvl3pPr>
      <a:lvl4pPr marL="1248293" algn="l" defTabSz="832195" rtl="0" eaLnBrk="1" latinLnBrk="0" hangingPunct="1">
        <a:defRPr sz="1638" kern="1200">
          <a:solidFill>
            <a:schemeClr val="tx1"/>
          </a:solidFill>
          <a:latin typeface="+mn-lt"/>
          <a:ea typeface="+mn-ea"/>
          <a:cs typeface="+mn-cs"/>
        </a:defRPr>
      </a:lvl4pPr>
      <a:lvl5pPr marL="1664391" algn="l" defTabSz="832195" rtl="0" eaLnBrk="1" latinLnBrk="0" hangingPunct="1">
        <a:defRPr sz="1638" kern="1200">
          <a:solidFill>
            <a:schemeClr val="tx1"/>
          </a:solidFill>
          <a:latin typeface="+mn-lt"/>
          <a:ea typeface="+mn-ea"/>
          <a:cs typeface="+mn-cs"/>
        </a:defRPr>
      </a:lvl5pPr>
      <a:lvl6pPr marL="2080489" algn="l" defTabSz="832195" rtl="0" eaLnBrk="1" latinLnBrk="0" hangingPunct="1">
        <a:defRPr sz="1638" kern="1200">
          <a:solidFill>
            <a:schemeClr val="tx1"/>
          </a:solidFill>
          <a:latin typeface="+mn-lt"/>
          <a:ea typeface="+mn-ea"/>
          <a:cs typeface="+mn-cs"/>
        </a:defRPr>
      </a:lvl6pPr>
      <a:lvl7pPr marL="2496586" algn="l" defTabSz="832195" rtl="0" eaLnBrk="1" latinLnBrk="0" hangingPunct="1">
        <a:defRPr sz="1638" kern="1200">
          <a:solidFill>
            <a:schemeClr val="tx1"/>
          </a:solidFill>
          <a:latin typeface="+mn-lt"/>
          <a:ea typeface="+mn-ea"/>
          <a:cs typeface="+mn-cs"/>
        </a:defRPr>
      </a:lvl7pPr>
      <a:lvl8pPr marL="2912684" algn="l" defTabSz="832195" rtl="0" eaLnBrk="1" latinLnBrk="0" hangingPunct="1">
        <a:defRPr sz="1638" kern="1200">
          <a:solidFill>
            <a:schemeClr val="tx1"/>
          </a:solidFill>
          <a:latin typeface="+mn-lt"/>
          <a:ea typeface="+mn-ea"/>
          <a:cs typeface="+mn-cs"/>
        </a:defRPr>
      </a:lvl8pPr>
      <a:lvl9pPr marL="3328782" algn="l" defTabSz="832195" rtl="0" eaLnBrk="1" latinLnBrk="0" hangingPunct="1">
        <a:defRPr sz="1638"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643" y="0"/>
            <a:ext cx="891943" cy="5143500"/>
          </a:xfrm>
          <a:prstGeom prst="rect">
            <a:avLst/>
          </a:prstGeom>
        </p:spPr>
      </p:pic>
      <p:sp>
        <p:nvSpPr>
          <p:cNvPr id="27" name="Espace réservé du texte 2"/>
          <p:cNvSpPr>
            <a:spLocks noGrp="1"/>
          </p:cNvSpPr>
          <p:nvPr>
            <p:ph type="body" idx="1"/>
          </p:nvPr>
        </p:nvSpPr>
        <p:spPr>
          <a:xfrm>
            <a:off x="1159411" y="762625"/>
            <a:ext cx="7592525" cy="4042698"/>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2" name="Espace réservé du titre 1"/>
          <p:cNvSpPr>
            <a:spLocks noGrp="1"/>
          </p:cNvSpPr>
          <p:nvPr>
            <p:ph type="title"/>
          </p:nvPr>
        </p:nvSpPr>
        <p:spPr>
          <a:xfrm>
            <a:off x="1159411" y="-7593"/>
            <a:ext cx="7592525" cy="744353"/>
          </a:xfrm>
          <a:prstGeom prst="rect">
            <a:avLst/>
          </a:prstGeom>
          <a:noFill/>
        </p:spPr>
        <p:txBody>
          <a:bodyPr vert="horz" lIns="91440" tIns="45720" rIns="91440" bIns="45720" rtlCol="0" anchor="ctr" anchorCtr="0">
            <a:normAutofit/>
          </a:bodyPr>
          <a:lstStyle/>
          <a:p>
            <a:pPr marL="0" lvl="0" indent="0">
              <a:spcBef>
                <a:spcPct val="20000"/>
              </a:spcBef>
              <a:buNone/>
            </a:pPr>
            <a:r>
              <a:rPr lang="fr-FR" dirty="0"/>
              <a:t>Modifiez le style du titre</a:t>
            </a:r>
          </a:p>
        </p:txBody>
      </p:sp>
      <p:sp>
        <p:nvSpPr>
          <p:cNvPr id="10" name="Rectangle 9"/>
          <p:cNvSpPr/>
          <p:nvPr userDrawn="1"/>
        </p:nvSpPr>
        <p:spPr>
          <a:xfrm>
            <a:off x="-166923" y="1524829"/>
            <a:ext cx="968574" cy="400366"/>
          </a:xfrm>
          <a:prstGeom prst="rect">
            <a:avLst/>
          </a:prstGeom>
        </p:spPr>
        <p:txBody>
          <a:bodyPr wrap="square">
            <a:spAutoFit/>
          </a:bodyPr>
          <a:lstStyle/>
          <a:p>
            <a:pPr algn="r">
              <a:tabLst>
                <a:tab pos="733950" algn="l"/>
                <a:tab pos="814858" algn="r"/>
              </a:tabLst>
              <a:defRPr/>
            </a:pPr>
            <a:r>
              <a:rPr lang="fr-FR" sz="1001" b="1" i="0" dirty="0">
                <a:solidFill>
                  <a:schemeClr val="bg1"/>
                </a:solidFill>
                <a:latin typeface="Calibri" panose="020F0502020204030204" pitchFamily="34" charset="0"/>
                <a:cs typeface="Arial" panose="020B0604020202020204" pitchFamily="34" charset="0"/>
              </a:rPr>
              <a:t>Les</a:t>
            </a:r>
            <a:r>
              <a:rPr lang="fr-FR" sz="1001" b="1" i="0" baseline="0" dirty="0">
                <a:solidFill>
                  <a:schemeClr val="bg1"/>
                </a:solidFill>
                <a:latin typeface="Calibri" panose="020F0502020204030204" pitchFamily="34" charset="0"/>
                <a:cs typeface="Arial" panose="020B0604020202020204" pitchFamily="34" charset="0"/>
              </a:rPr>
              <a:t> régimes </a:t>
            </a:r>
          </a:p>
          <a:p>
            <a:pPr algn="r">
              <a:tabLst>
                <a:tab pos="733950" algn="l"/>
                <a:tab pos="814858" algn="r"/>
              </a:tabLst>
              <a:defRPr/>
            </a:pPr>
            <a:r>
              <a:rPr lang="fr-FR" sz="1001" b="1" i="0" baseline="0" dirty="0">
                <a:solidFill>
                  <a:schemeClr val="bg1"/>
                </a:solidFill>
                <a:latin typeface="Calibri" panose="020F0502020204030204" pitchFamily="34" charset="0"/>
                <a:cs typeface="Arial" panose="020B0604020202020204" pitchFamily="34" charset="0"/>
              </a:rPr>
              <a:t>de retraite</a:t>
            </a:r>
            <a:endParaRPr lang="fr-FR" sz="1001" b="1" i="1" dirty="0">
              <a:solidFill>
                <a:schemeClr val="bg1"/>
              </a:solidFill>
              <a:latin typeface="Calibri" panose="020F0502020204030204" pitchFamily="34" charset="0"/>
              <a:cs typeface="Arial" panose="020B0604020202020204" pitchFamily="34" charset="0"/>
            </a:endParaRPr>
          </a:p>
        </p:txBody>
      </p:sp>
      <p:sp>
        <p:nvSpPr>
          <p:cNvPr id="11" name="Rectangle à coins arrondis 10"/>
          <p:cNvSpPr/>
          <p:nvPr userDrawn="1"/>
        </p:nvSpPr>
        <p:spPr>
          <a:xfrm>
            <a:off x="598168" y="1185541"/>
            <a:ext cx="301424" cy="154936"/>
          </a:xfrm>
          <a:prstGeom prst="roundRect">
            <a:avLst/>
          </a:prstGeom>
          <a:noFill/>
        </p:spPr>
        <p:txBody>
          <a:bodyPr wrap="square" lIns="0" tIns="0" rIns="0" bIns="0">
            <a:spAutoFit/>
          </a:bodyPr>
          <a:lstStyle/>
          <a:p>
            <a:pPr algn="ctr"/>
            <a:fld id="{8B8FABEF-D2A9-48FE-B444-8872F930789C}" type="slidenum">
              <a:rPr lang="fr-FR" sz="910" smtClean="0">
                <a:solidFill>
                  <a:schemeClr val="tx1">
                    <a:lumMod val="65000"/>
                    <a:lumOff val="35000"/>
                  </a:schemeClr>
                </a:solidFill>
                <a:latin typeface="Arial" panose="020B0604020202020204" pitchFamily="34" charset="0"/>
                <a:cs typeface="Arial" panose="020B0604020202020204" pitchFamily="34" charset="0"/>
              </a:rPr>
              <a:pPr algn="ctr"/>
              <a:t>‹N°›</a:t>
            </a:fld>
            <a:endParaRPr lang="fr-FR" sz="2184"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Rectangle 13"/>
          <p:cNvSpPr/>
          <p:nvPr userDrawn="1"/>
        </p:nvSpPr>
        <p:spPr>
          <a:xfrm>
            <a:off x="12984" y="1152801"/>
            <a:ext cx="746252" cy="356893"/>
          </a:xfrm>
          <a:prstGeom prst="rect">
            <a:avLst/>
          </a:prstGeom>
        </p:spPr>
        <p:txBody>
          <a:bodyPr wrap="square">
            <a:spAutoFit/>
          </a:bodyPr>
          <a:lstStyle/>
          <a:p>
            <a:pPr algn="l" fontAlgn="auto">
              <a:lnSpc>
                <a:spcPct val="100000"/>
              </a:lnSpc>
              <a:spcBef>
                <a:spcPts val="0"/>
              </a:spcBef>
              <a:spcAft>
                <a:spcPts val="0"/>
              </a:spcAft>
              <a:defRPr/>
            </a:pPr>
            <a:r>
              <a:rPr lang="fr-FR" sz="900" baseline="0" dirty="0">
                <a:solidFill>
                  <a:schemeClr val="tx1">
                    <a:lumMod val="65000"/>
                    <a:lumOff val="35000"/>
                  </a:schemeClr>
                </a:solidFill>
                <a:latin typeface="Arial" panose="020B0604020202020204" pitchFamily="34" charset="0"/>
                <a:cs typeface="Arial" panose="020B0604020202020204" pitchFamily="34" charset="0"/>
              </a:rPr>
              <a:t>Isère</a:t>
            </a:r>
            <a:endParaRPr lang="fr-FR" sz="1000" dirty="0">
              <a:solidFill>
                <a:schemeClr val="tx1">
                  <a:lumMod val="65000"/>
                  <a:lumOff val="35000"/>
                </a:schemeClr>
              </a:solidFill>
              <a:latin typeface="Arial" panose="020B0604020202020204" pitchFamily="34" charset="0"/>
              <a:cs typeface="Arial" panose="020B0604020202020204" pitchFamily="34" charset="0"/>
            </a:endParaRPr>
          </a:p>
          <a:p>
            <a:pPr algn="l" fontAlgn="auto">
              <a:lnSpc>
                <a:spcPct val="100000"/>
              </a:lnSpc>
              <a:spcBef>
                <a:spcPts val="0"/>
              </a:spcBef>
              <a:spcAft>
                <a:spcPts val="0"/>
              </a:spcAft>
              <a:defRPr/>
            </a:pPr>
            <a:r>
              <a:rPr lang="fr-FR" sz="819" b="0" dirty="0">
                <a:solidFill>
                  <a:schemeClr val="tx1">
                    <a:lumMod val="65000"/>
                    <a:lumOff val="35000"/>
                  </a:schemeClr>
                </a:solidFill>
                <a:latin typeface="Arial" panose="020B0604020202020204" pitchFamily="34" charset="0"/>
                <a:cs typeface="Arial" panose="020B0604020202020204" pitchFamily="34" charset="0"/>
              </a:rPr>
              <a:t>2024</a:t>
            </a:r>
          </a:p>
        </p:txBody>
      </p:sp>
      <p:pic>
        <p:nvPicPr>
          <p:cNvPr id="21" name="Picture 2" descr="P:\COMMUNIC\DIAPOS &amp; TRANSPARENTS\2017\TEST\ombre.png"/>
          <p:cNvPicPr preferRelativeResize="0">
            <a:picLocks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886412" y="-143292"/>
            <a:ext cx="68244" cy="1212270"/>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 2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3936" y="4544629"/>
            <a:ext cx="818228" cy="381565"/>
          </a:xfrm>
          <a:prstGeom prst="rect">
            <a:avLst/>
          </a:prstGeom>
        </p:spPr>
      </p:pic>
    </p:spTree>
    <p:extLst>
      <p:ext uri="{BB962C8B-B14F-4D97-AF65-F5344CB8AC3E}">
        <p14:creationId xmlns:p14="http://schemas.microsoft.com/office/powerpoint/2010/main" val="1450147541"/>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Lst>
  <p:transition spd="slow">
    <p:wipe dir="r"/>
  </p:transition>
  <p:hf hdr="0" ftr="0" dt="0"/>
  <p:txStyles>
    <p:titleStyle>
      <a:lvl1pPr algn="l" rtl="0" eaLnBrk="0" fontAlgn="base" hangingPunct="0">
        <a:spcBef>
          <a:spcPct val="0"/>
        </a:spcBef>
        <a:spcAft>
          <a:spcPct val="0"/>
        </a:spcAft>
        <a:tabLst>
          <a:tab pos="1797311" algn="l"/>
        </a:tabLst>
        <a:defRPr lang="fr-FR" sz="2184" b="1" dirty="0">
          <a:solidFill>
            <a:srgbClr val="72AF2F"/>
          </a:solidFill>
          <a:latin typeface="Arial" panose="020B0604020202020204" pitchFamily="34" charset="0"/>
          <a:ea typeface="+mn-ea"/>
          <a:cs typeface="Arial" panose="020B0604020202020204" pitchFamily="34" charset="0"/>
        </a:defRPr>
      </a:lvl1pPr>
      <a:lvl2pPr algn="ctr" rtl="0" eaLnBrk="0" fontAlgn="base" hangingPunct="0">
        <a:spcBef>
          <a:spcPct val="0"/>
        </a:spcBef>
        <a:spcAft>
          <a:spcPct val="0"/>
        </a:spcAft>
        <a:defRPr sz="4004">
          <a:solidFill>
            <a:schemeClr val="tx2"/>
          </a:solidFill>
          <a:latin typeface="Arial Narrow" pitchFamily="34" charset="0"/>
          <a:cs typeface="Arial" pitchFamily="34" charset="0"/>
        </a:defRPr>
      </a:lvl2pPr>
      <a:lvl3pPr algn="ctr" rtl="0" eaLnBrk="0" fontAlgn="base" hangingPunct="0">
        <a:spcBef>
          <a:spcPct val="0"/>
        </a:spcBef>
        <a:spcAft>
          <a:spcPct val="0"/>
        </a:spcAft>
        <a:defRPr sz="4004">
          <a:solidFill>
            <a:schemeClr val="tx2"/>
          </a:solidFill>
          <a:latin typeface="Arial Narrow" pitchFamily="34" charset="0"/>
          <a:cs typeface="Arial" pitchFamily="34" charset="0"/>
        </a:defRPr>
      </a:lvl3pPr>
      <a:lvl4pPr algn="ctr" rtl="0" eaLnBrk="0" fontAlgn="base" hangingPunct="0">
        <a:spcBef>
          <a:spcPct val="0"/>
        </a:spcBef>
        <a:spcAft>
          <a:spcPct val="0"/>
        </a:spcAft>
        <a:defRPr sz="4004">
          <a:solidFill>
            <a:schemeClr val="tx2"/>
          </a:solidFill>
          <a:latin typeface="Arial Narrow" pitchFamily="34" charset="0"/>
          <a:cs typeface="Arial" pitchFamily="34" charset="0"/>
        </a:defRPr>
      </a:lvl4pPr>
      <a:lvl5pPr algn="ctr" rtl="0" eaLnBrk="0" fontAlgn="base" hangingPunct="0">
        <a:spcBef>
          <a:spcPct val="0"/>
        </a:spcBef>
        <a:spcAft>
          <a:spcPct val="0"/>
        </a:spcAft>
        <a:defRPr sz="4004">
          <a:solidFill>
            <a:schemeClr val="tx2"/>
          </a:solidFill>
          <a:latin typeface="Arial Narrow" pitchFamily="34" charset="0"/>
          <a:cs typeface="Arial" pitchFamily="34" charset="0"/>
        </a:defRPr>
      </a:lvl5pPr>
      <a:lvl6pPr marL="416098" algn="ctr" rtl="0" fontAlgn="base">
        <a:spcBef>
          <a:spcPct val="0"/>
        </a:spcBef>
        <a:spcAft>
          <a:spcPct val="0"/>
        </a:spcAft>
        <a:defRPr sz="4004">
          <a:solidFill>
            <a:schemeClr val="tx2"/>
          </a:solidFill>
          <a:latin typeface="Arial Narrow" pitchFamily="34" charset="0"/>
          <a:cs typeface="Arial" pitchFamily="34" charset="0"/>
        </a:defRPr>
      </a:lvl6pPr>
      <a:lvl7pPr marL="832195" algn="ctr" rtl="0" fontAlgn="base">
        <a:spcBef>
          <a:spcPct val="0"/>
        </a:spcBef>
        <a:spcAft>
          <a:spcPct val="0"/>
        </a:spcAft>
        <a:defRPr sz="4004">
          <a:solidFill>
            <a:schemeClr val="tx2"/>
          </a:solidFill>
          <a:latin typeface="Arial Narrow" pitchFamily="34" charset="0"/>
          <a:cs typeface="Arial" pitchFamily="34" charset="0"/>
        </a:defRPr>
      </a:lvl7pPr>
      <a:lvl8pPr marL="1248293" algn="ctr" rtl="0" fontAlgn="base">
        <a:spcBef>
          <a:spcPct val="0"/>
        </a:spcBef>
        <a:spcAft>
          <a:spcPct val="0"/>
        </a:spcAft>
        <a:defRPr sz="4004">
          <a:solidFill>
            <a:schemeClr val="tx2"/>
          </a:solidFill>
          <a:latin typeface="Arial Narrow" pitchFamily="34" charset="0"/>
          <a:cs typeface="Arial" pitchFamily="34" charset="0"/>
        </a:defRPr>
      </a:lvl8pPr>
      <a:lvl9pPr marL="1664391" algn="ctr" rtl="0" fontAlgn="base">
        <a:spcBef>
          <a:spcPct val="0"/>
        </a:spcBef>
        <a:spcAft>
          <a:spcPct val="0"/>
        </a:spcAft>
        <a:defRPr sz="4004">
          <a:solidFill>
            <a:schemeClr val="tx2"/>
          </a:solidFill>
          <a:latin typeface="Arial Narrow" pitchFamily="34" charset="0"/>
          <a:cs typeface="Arial" pitchFamily="34" charset="0"/>
        </a:defRPr>
      </a:lvl9pPr>
    </p:titleStyle>
    <p:bodyStyle>
      <a:lvl1pPr marL="0" indent="0" algn="l" rtl="0" eaLnBrk="0" fontAlgn="base" hangingPunct="0">
        <a:spcBef>
          <a:spcPct val="20000"/>
        </a:spcBef>
        <a:spcAft>
          <a:spcPct val="0"/>
        </a:spcAft>
        <a:buNone/>
        <a:defRPr lang="fr-FR" sz="1820" b="1" dirty="0" smtClean="0">
          <a:solidFill>
            <a:srgbClr val="446A2C"/>
          </a:solidFill>
          <a:latin typeface="+mn-lt"/>
          <a:ea typeface="+mn-ea"/>
          <a:cs typeface="+mn-cs"/>
        </a:defRPr>
      </a:lvl1pPr>
      <a:lvl2pPr marL="676159" indent="-260061" algn="l" rtl="0" eaLnBrk="0" fontAlgn="base" hangingPunct="0">
        <a:spcBef>
          <a:spcPct val="20000"/>
        </a:spcBef>
        <a:spcAft>
          <a:spcPct val="0"/>
        </a:spcAft>
        <a:buChar char="–"/>
        <a:defRPr sz="1638">
          <a:solidFill>
            <a:schemeClr val="tx1">
              <a:lumMod val="85000"/>
              <a:lumOff val="15000"/>
            </a:schemeClr>
          </a:solidFill>
          <a:latin typeface="+mn-lt"/>
          <a:cs typeface="+mn-cs"/>
        </a:defRPr>
      </a:lvl2pPr>
      <a:lvl3pPr marL="1040244" indent="-208049" algn="l" rtl="0" eaLnBrk="0" fontAlgn="base" hangingPunct="0">
        <a:spcBef>
          <a:spcPct val="20000"/>
        </a:spcBef>
        <a:spcAft>
          <a:spcPct val="0"/>
        </a:spcAft>
        <a:buChar char="•"/>
        <a:defRPr sz="1456">
          <a:solidFill>
            <a:schemeClr val="tx1">
              <a:lumMod val="85000"/>
              <a:lumOff val="15000"/>
            </a:schemeClr>
          </a:solidFill>
          <a:latin typeface="+mn-lt"/>
          <a:cs typeface="+mn-cs"/>
        </a:defRPr>
      </a:lvl3pPr>
      <a:lvl4pPr marL="1456342" indent="-208049" algn="l" rtl="0" eaLnBrk="0" fontAlgn="base" hangingPunct="0">
        <a:spcBef>
          <a:spcPct val="20000"/>
        </a:spcBef>
        <a:spcAft>
          <a:spcPct val="0"/>
        </a:spcAft>
        <a:buChar char="–"/>
        <a:defRPr sz="1274">
          <a:solidFill>
            <a:schemeClr val="tx1">
              <a:lumMod val="85000"/>
              <a:lumOff val="15000"/>
            </a:schemeClr>
          </a:solidFill>
          <a:latin typeface="+mn-lt"/>
          <a:cs typeface="+mn-cs"/>
        </a:defRPr>
      </a:lvl4pPr>
      <a:lvl5pPr marL="1872440" indent="-208049" algn="l" rtl="0" eaLnBrk="0" fontAlgn="base" hangingPunct="0">
        <a:spcBef>
          <a:spcPct val="20000"/>
        </a:spcBef>
        <a:spcAft>
          <a:spcPct val="0"/>
        </a:spcAft>
        <a:buChar char="»"/>
        <a:defRPr sz="1274">
          <a:solidFill>
            <a:schemeClr val="tx1">
              <a:lumMod val="85000"/>
              <a:lumOff val="15000"/>
            </a:schemeClr>
          </a:solidFill>
          <a:latin typeface="+mn-lt"/>
          <a:cs typeface="+mn-cs"/>
        </a:defRPr>
      </a:lvl5pPr>
      <a:lvl6pPr marL="2288537" indent="-208049" algn="l" rtl="0" fontAlgn="base">
        <a:spcBef>
          <a:spcPct val="20000"/>
        </a:spcBef>
        <a:spcAft>
          <a:spcPct val="0"/>
        </a:spcAft>
        <a:buChar char="»"/>
        <a:defRPr sz="1820">
          <a:solidFill>
            <a:schemeClr val="tx1"/>
          </a:solidFill>
          <a:latin typeface="+mn-lt"/>
          <a:cs typeface="+mn-cs"/>
        </a:defRPr>
      </a:lvl6pPr>
      <a:lvl7pPr marL="2704635" indent="-208049" algn="l" rtl="0" fontAlgn="base">
        <a:spcBef>
          <a:spcPct val="20000"/>
        </a:spcBef>
        <a:spcAft>
          <a:spcPct val="0"/>
        </a:spcAft>
        <a:buChar char="»"/>
        <a:defRPr sz="1820">
          <a:solidFill>
            <a:schemeClr val="tx1"/>
          </a:solidFill>
          <a:latin typeface="+mn-lt"/>
          <a:cs typeface="+mn-cs"/>
        </a:defRPr>
      </a:lvl7pPr>
      <a:lvl8pPr marL="3120733" indent="-208049" algn="l" rtl="0" fontAlgn="base">
        <a:spcBef>
          <a:spcPct val="20000"/>
        </a:spcBef>
        <a:spcAft>
          <a:spcPct val="0"/>
        </a:spcAft>
        <a:buChar char="»"/>
        <a:defRPr sz="1820">
          <a:solidFill>
            <a:schemeClr val="tx1"/>
          </a:solidFill>
          <a:latin typeface="+mn-lt"/>
          <a:cs typeface="+mn-cs"/>
        </a:defRPr>
      </a:lvl8pPr>
      <a:lvl9pPr marL="3536831" indent="-208049" algn="l" rtl="0" fontAlgn="base">
        <a:spcBef>
          <a:spcPct val="20000"/>
        </a:spcBef>
        <a:spcAft>
          <a:spcPct val="0"/>
        </a:spcAft>
        <a:buChar char="»"/>
        <a:defRPr sz="1820">
          <a:solidFill>
            <a:schemeClr val="tx1"/>
          </a:solidFill>
          <a:latin typeface="+mn-lt"/>
          <a:cs typeface="+mn-cs"/>
        </a:defRPr>
      </a:lvl9pPr>
    </p:bodyStyle>
    <p:otherStyle>
      <a:defPPr>
        <a:defRPr lang="fr-FR"/>
      </a:defPPr>
      <a:lvl1pPr marL="0" algn="l" defTabSz="832195" rtl="0" eaLnBrk="1" latinLnBrk="0" hangingPunct="1">
        <a:defRPr sz="1638" kern="1200">
          <a:solidFill>
            <a:schemeClr val="tx1"/>
          </a:solidFill>
          <a:latin typeface="+mn-lt"/>
          <a:ea typeface="+mn-ea"/>
          <a:cs typeface="+mn-cs"/>
        </a:defRPr>
      </a:lvl1pPr>
      <a:lvl2pPr marL="416098" algn="l" defTabSz="832195" rtl="0" eaLnBrk="1" latinLnBrk="0" hangingPunct="1">
        <a:defRPr sz="1638" kern="1200">
          <a:solidFill>
            <a:schemeClr val="tx1"/>
          </a:solidFill>
          <a:latin typeface="+mn-lt"/>
          <a:ea typeface="+mn-ea"/>
          <a:cs typeface="+mn-cs"/>
        </a:defRPr>
      </a:lvl2pPr>
      <a:lvl3pPr marL="832195" algn="l" defTabSz="832195" rtl="0" eaLnBrk="1" latinLnBrk="0" hangingPunct="1">
        <a:defRPr sz="1638" kern="1200">
          <a:solidFill>
            <a:schemeClr val="tx1"/>
          </a:solidFill>
          <a:latin typeface="+mn-lt"/>
          <a:ea typeface="+mn-ea"/>
          <a:cs typeface="+mn-cs"/>
        </a:defRPr>
      </a:lvl3pPr>
      <a:lvl4pPr marL="1248293" algn="l" defTabSz="832195" rtl="0" eaLnBrk="1" latinLnBrk="0" hangingPunct="1">
        <a:defRPr sz="1638" kern="1200">
          <a:solidFill>
            <a:schemeClr val="tx1"/>
          </a:solidFill>
          <a:latin typeface="+mn-lt"/>
          <a:ea typeface="+mn-ea"/>
          <a:cs typeface="+mn-cs"/>
        </a:defRPr>
      </a:lvl4pPr>
      <a:lvl5pPr marL="1664391" algn="l" defTabSz="832195" rtl="0" eaLnBrk="1" latinLnBrk="0" hangingPunct="1">
        <a:defRPr sz="1638" kern="1200">
          <a:solidFill>
            <a:schemeClr val="tx1"/>
          </a:solidFill>
          <a:latin typeface="+mn-lt"/>
          <a:ea typeface="+mn-ea"/>
          <a:cs typeface="+mn-cs"/>
        </a:defRPr>
      </a:lvl5pPr>
      <a:lvl6pPr marL="2080489" algn="l" defTabSz="832195" rtl="0" eaLnBrk="1" latinLnBrk="0" hangingPunct="1">
        <a:defRPr sz="1638" kern="1200">
          <a:solidFill>
            <a:schemeClr val="tx1"/>
          </a:solidFill>
          <a:latin typeface="+mn-lt"/>
          <a:ea typeface="+mn-ea"/>
          <a:cs typeface="+mn-cs"/>
        </a:defRPr>
      </a:lvl6pPr>
      <a:lvl7pPr marL="2496586" algn="l" defTabSz="832195" rtl="0" eaLnBrk="1" latinLnBrk="0" hangingPunct="1">
        <a:defRPr sz="1638" kern="1200">
          <a:solidFill>
            <a:schemeClr val="tx1"/>
          </a:solidFill>
          <a:latin typeface="+mn-lt"/>
          <a:ea typeface="+mn-ea"/>
          <a:cs typeface="+mn-cs"/>
        </a:defRPr>
      </a:lvl7pPr>
      <a:lvl8pPr marL="2912684" algn="l" defTabSz="832195" rtl="0" eaLnBrk="1" latinLnBrk="0" hangingPunct="1">
        <a:defRPr sz="1638" kern="1200">
          <a:solidFill>
            <a:schemeClr val="tx1"/>
          </a:solidFill>
          <a:latin typeface="+mn-lt"/>
          <a:ea typeface="+mn-ea"/>
          <a:cs typeface="+mn-cs"/>
        </a:defRPr>
      </a:lvl8pPr>
      <a:lvl9pPr marL="3328782" algn="l" defTabSz="832195" rtl="0" eaLnBrk="1" latinLnBrk="0" hangingPunct="1">
        <a:defRPr sz="163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2.xml"/><Relationship Id="rId5" Type="http://schemas.openxmlformats.org/officeDocument/2006/relationships/image" Target="../media/image6.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8.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1.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23.xml"/><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24.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1.xml"/><Relationship Id="rId1" Type="http://schemas.openxmlformats.org/officeDocument/2006/relationships/tags" Target="../tags/tag25.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13.xml"/><Relationship Id="rId5" Type="http://schemas.openxmlformats.org/officeDocument/2006/relationships/image" Target="../media/image40.png"/><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tags" Target="../tags/tag26.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hyperlink" Target="https://www.info-retraite.fr/" TargetMode="Externa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2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tags" Target="../tags/tag29.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tags" Target="../tags/tag30.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8.xml"/><Relationship Id="rId1" Type="http://schemas.openxmlformats.org/officeDocument/2006/relationships/tags" Target="../tags/tag33.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0.xml"/><Relationship Id="rId1" Type="http://schemas.openxmlformats.org/officeDocument/2006/relationships/tags" Target="../tags/tag34.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0.xml"/><Relationship Id="rId1" Type="http://schemas.openxmlformats.org/officeDocument/2006/relationships/tags" Target="../tags/tag35.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0.xml"/><Relationship Id="rId1" Type="http://schemas.openxmlformats.org/officeDocument/2006/relationships/tags" Target="../tags/tag36.xml"/><Relationship Id="rId4" Type="http://schemas.openxmlformats.org/officeDocument/2006/relationships/image" Target="../media/image43.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0.xml"/><Relationship Id="rId1" Type="http://schemas.openxmlformats.org/officeDocument/2006/relationships/tags" Target="../tags/tag37.xml"/><Relationship Id="rId4" Type="http://schemas.openxmlformats.org/officeDocument/2006/relationships/chart" Target="../charts/chart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0.xml"/><Relationship Id="rId1" Type="http://schemas.openxmlformats.org/officeDocument/2006/relationships/tags" Target="../tags/tag38.xml"/><Relationship Id="rId4" Type="http://schemas.openxmlformats.org/officeDocument/2006/relationships/chart" Target="../charts/chart2.xml"/></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1.xml"/><Relationship Id="rId1" Type="http://schemas.openxmlformats.org/officeDocument/2006/relationships/slideLayout" Target="../slideLayouts/slideLayout10.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965" y="102646"/>
            <a:ext cx="8780071" cy="4938209"/>
          </a:xfrm>
          <a:prstGeom prst="rect">
            <a:avLst/>
          </a:prstGeom>
        </p:spPr>
      </p:pic>
      <p:pic>
        <p:nvPicPr>
          <p:cNvPr id="15" name="Imag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5413" y="4013531"/>
            <a:ext cx="1579957" cy="767322"/>
          </a:xfrm>
          <a:prstGeom prst="rect">
            <a:avLst/>
          </a:prstGeom>
        </p:spPr>
      </p:pic>
      <p:sp>
        <p:nvSpPr>
          <p:cNvPr id="6" name="Rectangle à coins arrondis 5"/>
          <p:cNvSpPr/>
          <p:nvPr/>
        </p:nvSpPr>
        <p:spPr bwMode="auto">
          <a:xfrm>
            <a:off x="633405" y="1203598"/>
            <a:ext cx="2282411" cy="1872208"/>
          </a:xfrm>
          <a:prstGeom prst="roundRect">
            <a:avLst>
              <a:gd name="adj" fmla="val 9108"/>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a:r>
              <a:rPr lang="fr-FR" sz="2000" dirty="0">
                <a:solidFill>
                  <a:schemeClr val="bg1"/>
                </a:solidFill>
                <a:latin typeface="+mj-lt"/>
              </a:rPr>
              <a:t>18 juin 2024</a:t>
            </a:r>
          </a:p>
          <a:p>
            <a:pPr algn="r"/>
            <a:endParaRPr lang="fr-FR" sz="2000" dirty="0">
              <a:solidFill>
                <a:schemeClr val="bg1"/>
              </a:solidFill>
              <a:latin typeface="+mj-lt"/>
            </a:endParaRPr>
          </a:p>
          <a:p>
            <a:pPr algn="r"/>
            <a:r>
              <a:rPr lang="fr-FR" sz="2000" dirty="0">
                <a:solidFill>
                  <a:schemeClr val="bg1"/>
                </a:solidFill>
                <a:latin typeface="+mj-lt"/>
              </a:rPr>
              <a:t>Réunion </a:t>
            </a:r>
          </a:p>
          <a:p>
            <a:pPr algn="r"/>
            <a:r>
              <a:rPr lang="fr-FR" sz="2000" dirty="0">
                <a:solidFill>
                  <a:schemeClr val="bg1"/>
                </a:solidFill>
                <a:latin typeface="+mj-lt"/>
              </a:rPr>
              <a:t>d’information des futurs retraités </a:t>
            </a:r>
          </a:p>
          <a:p>
            <a:pPr algn="r"/>
            <a:r>
              <a:rPr lang="fr-FR" sz="2000" dirty="0">
                <a:solidFill>
                  <a:schemeClr val="bg1"/>
                </a:solidFill>
                <a:latin typeface="+mj-lt"/>
              </a:rPr>
              <a:t>de l’</a:t>
            </a:r>
            <a:r>
              <a:rPr lang="fr-FR" dirty="0">
                <a:solidFill>
                  <a:schemeClr val="bg1"/>
                </a:solidFill>
                <a:latin typeface="+mj-lt"/>
              </a:rPr>
              <a:t>ISERE</a:t>
            </a:r>
          </a:p>
        </p:txBody>
      </p:sp>
    </p:spTree>
    <p:custDataLst>
      <p:tags r:id="rId1"/>
    </p:custDataLst>
    <p:extLst>
      <p:ext uri="{BB962C8B-B14F-4D97-AF65-F5344CB8AC3E}">
        <p14:creationId xmlns:p14="http://schemas.microsoft.com/office/powerpoint/2010/main" val="1181162793"/>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idx="4294967295"/>
          </p:nvPr>
        </p:nvSpPr>
        <p:spPr>
          <a:xfrm>
            <a:off x="400223" y="1924050"/>
            <a:ext cx="5395913" cy="930275"/>
          </a:xfrm>
          <a:noFill/>
          <a:ln w="9525" cap="flat" cmpd="sng" algn="ctr">
            <a:noFill/>
            <a:prstDash val="solid"/>
            <a:round/>
            <a:headEnd type="none" w="med" len="med"/>
            <a:tailEnd type="none" w="med" len="med"/>
          </a:ln>
          <a:effectLst/>
          <a:scene3d>
            <a:camera prst="isometricOffAxis1Right">
              <a:rot lat="1002000" lon="20220000" rev="0"/>
            </a:camera>
            <a:lightRig rig="threePt" dir="t"/>
          </a:scene3d>
        </p:spPr>
        <p:txBody>
          <a:bodyPr vert="horz" wrap="square" lIns="83221" tIns="41610" rIns="83221" bIns="41610" numCol="1" rtlCol="0" anchor="ctr" anchorCtr="0" compatLnSpc="1">
            <a:prstTxWarp prst="textNoShape">
              <a:avLst/>
            </a:prstTxWarp>
            <a:noAutofit/>
          </a:bodyPr>
          <a:lstStyle/>
          <a:p>
            <a:r>
              <a:rPr lang="fr-FR" sz="3276" kern="1200" dirty="0">
                <a:solidFill>
                  <a:srgbClr val="0070C0"/>
                </a:solidFill>
                <a:latin typeface="+mn-lt"/>
              </a:rPr>
              <a:t>Quelques chiffres</a:t>
            </a:r>
          </a:p>
        </p:txBody>
      </p:sp>
      <p:sp>
        <p:nvSpPr>
          <p:cNvPr id="4" name="Rectangle à coins arrondis 3"/>
          <p:cNvSpPr/>
          <p:nvPr/>
        </p:nvSpPr>
        <p:spPr bwMode="auto">
          <a:xfrm>
            <a:off x="5292080" y="3435846"/>
            <a:ext cx="3218515" cy="936104"/>
          </a:xfrm>
          <a:prstGeom prst="roundRect">
            <a:avLst>
              <a:gd name="adj" fmla="val 9108"/>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a:r>
              <a:rPr lang="fr-FR" sz="1600" dirty="0">
                <a:solidFill>
                  <a:srgbClr val="0070C0"/>
                </a:solidFill>
                <a:latin typeface="+mj-lt"/>
              </a:rPr>
              <a:t>18 juin 2024</a:t>
            </a:r>
          </a:p>
          <a:p>
            <a:pPr algn="r"/>
            <a:r>
              <a:rPr lang="fr-FR" dirty="0">
                <a:solidFill>
                  <a:srgbClr val="0070C0"/>
                </a:solidFill>
                <a:latin typeface="+mj-lt"/>
              </a:rPr>
              <a:t>Réunion d’information </a:t>
            </a:r>
          </a:p>
          <a:p>
            <a:pPr algn="r"/>
            <a:r>
              <a:rPr lang="fr-FR" dirty="0">
                <a:solidFill>
                  <a:srgbClr val="0070C0"/>
                </a:solidFill>
                <a:latin typeface="+mj-lt"/>
              </a:rPr>
              <a:t>des futurs retraités de l’ISERE</a:t>
            </a:r>
          </a:p>
        </p:txBody>
      </p:sp>
    </p:spTree>
    <p:extLst>
      <p:ext uri="{BB962C8B-B14F-4D97-AF65-F5344CB8AC3E}">
        <p14:creationId xmlns:p14="http://schemas.microsoft.com/office/powerpoint/2010/main" val="1377842128"/>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a:t>Régimes de la CARMF</a:t>
            </a:r>
            <a:br>
              <a:rPr lang="fr-FR" dirty="0"/>
            </a:br>
            <a:r>
              <a:rPr lang="fr-FR" sz="1274" dirty="0"/>
              <a:t>(loi du 17/01/1948 - décret du 19/07/1948)</a:t>
            </a:r>
            <a:endParaRPr lang="fr-FR" dirty="0"/>
          </a:p>
        </p:txBody>
      </p:sp>
      <p:grpSp>
        <p:nvGrpSpPr>
          <p:cNvPr id="6" name="Groupe 5"/>
          <p:cNvGrpSpPr/>
          <p:nvPr/>
        </p:nvGrpSpPr>
        <p:grpSpPr>
          <a:xfrm>
            <a:off x="1229696" y="1247520"/>
            <a:ext cx="2190175" cy="2372796"/>
            <a:chOff x="689023" y="1116732"/>
            <a:chExt cx="2406488" cy="2607146"/>
          </a:xfrm>
        </p:grpSpPr>
        <p:sp>
          <p:nvSpPr>
            <p:cNvPr id="13315" name="Rectangle 33"/>
            <p:cNvSpPr>
              <a:spLocks noChangeArrowheads="1"/>
            </p:cNvSpPr>
            <p:nvPr/>
          </p:nvSpPr>
          <p:spPr bwMode="auto">
            <a:xfrm>
              <a:off x="837238" y="2182976"/>
              <a:ext cx="2095947" cy="1540902"/>
            </a:xfrm>
            <a:prstGeom prst="rect">
              <a:avLst/>
            </a:prstGeom>
            <a:solidFill>
              <a:schemeClr val="bg1"/>
            </a:solidFill>
            <a:ln>
              <a:noFill/>
            </a:ln>
            <a:effectLst/>
            <a:extLst>
              <a:ext uri="{91240B29-F687-4F45-9708-019B960494DF}">
                <a14:hiddenLine xmlns:a14="http://schemas.microsoft.com/office/drawing/2010/main" w="19050">
                  <a:solidFill>
                    <a:srgbClr val="FFCC00"/>
                  </a:solidFill>
                  <a:miter lim="800000"/>
                  <a:headEnd/>
                  <a:tailEnd/>
                </a14:hiddenLine>
              </a:ext>
              <a:ext uri="{AF507438-7753-43E0-B8FC-AC1667EBCBE1}">
                <a14:hiddenEffects xmlns:a14="http://schemas.microsoft.com/office/drawing/2010/main">
                  <a:effectLst>
                    <a:outerShdw dist="17961" dir="8100000" algn="ctr" rotWithShape="0">
                      <a:srgbClr val="FF9900"/>
                    </a:outerShdw>
                  </a:effectLst>
                </a14:hiddenEffects>
              </a:ext>
            </a:extLst>
          </p:spPr>
          <p:txBody>
            <a:bodyPr wrap="none" anchor="ctr"/>
            <a:lstStyle/>
            <a:p>
              <a:pPr>
                <a:tabLst>
                  <a:tab pos="1473679" algn="l"/>
                </a:tabLst>
              </a:pPr>
              <a:r>
                <a:rPr lang="fr-FR" sz="1456" dirty="0">
                  <a:solidFill>
                    <a:srgbClr val="006699"/>
                  </a:solidFill>
                </a:rPr>
                <a:t>Retraite</a:t>
              </a:r>
            </a:p>
            <a:p>
              <a:pPr>
                <a:tabLst>
                  <a:tab pos="1473679" algn="l"/>
                </a:tabLst>
              </a:pPr>
              <a:r>
                <a:rPr lang="fr-FR" sz="1456" b="0" dirty="0">
                  <a:solidFill>
                    <a:schemeClr val="tx1">
                      <a:lumMod val="75000"/>
                      <a:lumOff val="25000"/>
                    </a:schemeClr>
                  </a:solidFill>
                </a:rPr>
                <a:t>Base (1949)</a:t>
              </a:r>
            </a:p>
            <a:p>
              <a:pPr>
                <a:tabLst>
                  <a:tab pos="1473679" algn="l"/>
                </a:tabLst>
              </a:pPr>
              <a:r>
                <a:rPr lang="fr-FR" sz="1456" b="0" dirty="0">
                  <a:solidFill>
                    <a:schemeClr val="tx1">
                      <a:lumMod val="75000"/>
                      <a:lumOff val="25000"/>
                    </a:schemeClr>
                  </a:solidFill>
                </a:rPr>
                <a:t>Complémentaire (1949)</a:t>
              </a:r>
            </a:p>
            <a:p>
              <a:pPr>
                <a:tabLst>
                  <a:tab pos="1473679" algn="l"/>
                </a:tabLst>
              </a:pPr>
              <a:r>
                <a:rPr lang="fr-FR" sz="1456" b="0" dirty="0">
                  <a:solidFill>
                    <a:schemeClr val="tx1">
                      <a:lumMod val="75000"/>
                      <a:lumOff val="25000"/>
                    </a:schemeClr>
                  </a:solidFill>
                </a:rPr>
                <a:t>ASV (1972)</a:t>
              </a:r>
            </a:p>
            <a:p>
              <a:pPr>
                <a:tabLst>
                  <a:tab pos="1473679" algn="l"/>
                </a:tabLst>
              </a:pPr>
              <a:endParaRPr lang="fr-FR" sz="1456" b="0" dirty="0">
                <a:solidFill>
                  <a:srgbClr val="5F5F5F"/>
                </a:solidFill>
              </a:endParaRPr>
            </a:p>
            <a:p>
              <a:pPr>
                <a:tabLst>
                  <a:tab pos="1473679" algn="l"/>
                </a:tabLst>
              </a:pPr>
              <a:r>
                <a:rPr lang="fr-FR" sz="1456" dirty="0">
                  <a:solidFill>
                    <a:srgbClr val="006699"/>
                  </a:solidFill>
                </a:rPr>
                <a:t>Prévoyance</a:t>
              </a:r>
              <a:r>
                <a:rPr lang="fr-FR" sz="1456" dirty="0"/>
                <a:t>	</a:t>
              </a:r>
            </a:p>
            <a:p>
              <a:pPr>
                <a:tabLst>
                  <a:tab pos="1473679" algn="l"/>
                </a:tabLst>
              </a:pPr>
              <a:r>
                <a:rPr lang="fr-FR" sz="1456" b="0" dirty="0">
                  <a:solidFill>
                    <a:schemeClr val="tx1">
                      <a:lumMod val="75000"/>
                      <a:lumOff val="25000"/>
                    </a:schemeClr>
                  </a:solidFill>
                </a:rPr>
                <a:t>Invalidité-décès (1955)</a:t>
              </a:r>
            </a:p>
          </p:txBody>
        </p:sp>
        <p:sp>
          <p:nvSpPr>
            <p:cNvPr id="13317" name="AutoShape 18"/>
            <p:cNvSpPr>
              <a:spLocks noChangeArrowheads="1"/>
            </p:cNvSpPr>
            <p:nvPr/>
          </p:nvSpPr>
          <p:spPr bwMode="auto">
            <a:xfrm>
              <a:off x="689023" y="1116732"/>
              <a:ext cx="1614315" cy="378619"/>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CC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r>
                <a:rPr lang="fr-FR" sz="1456" dirty="0">
                  <a:solidFill>
                    <a:srgbClr val="002060"/>
                  </a:solidFill>
                  <a:latin typeface="+mn-lt"/>
                  <a:cs typeface="+mn-cs"/>
                </a:rPr>
                <a:t>MÉDECINS</a:t>
              </a:r>
              <a:endParaRPr lang="fr-FR" sz="1820" dirty="0">
                <a:solidFill>
                  <a:srgbClr val="002060"/>
                </a:solidFill>
                <a:latin typeface="+mn-lt"/>
                <a:cs typeface="+mn-cs"/>
              </a:endParaRPr>
            </a:p>
          </p:txBody>
        </p:sp>
        <p:sp>
          <p:nvSpPr>
            <p:cNvPr id="13318" name="AutoShape 19"/>
            <p:cNvSpPr>
              <a:spLocks noChangeArrowheads="1"/>
            </p:cNvSpPr>
            <p:nvPr/>
          </p:nvSpPr>
          <p:spPr bwMode="auto">
            <a:xfrm>
              <a:off x="755575" y="1527376"/>
              <a:ext cx="2339936" cy="569655"/>
            </a:xfrm>
            <a:prstGeom prst="rect">
              <a:avLst/>
            </a:prstGeom>
            <a:solidFill>
              <a:srgbClr val="002060"/>
            </a:solidFill>
            <a:ln>
              <a:noFill/>
            </a:ln>
            <a:effectLst/>
          </p:spPr>
          <p:txBody>
            <a:bodyPr/>
            <a:lstStyle/>
            <a:p>
              <a:pPr marL="78018" indent="-2890" eaLnBrk="0" hangingPunct="0"/>
              <a:r>
                <a:rPr lang="fr-FR" b="0" dirty="0">
                  <a:solidFill>
                    <a:schemeClr val="bg1"/>
                  </a:solidFill>
                </a:rPr>
                <a:t>Régimes obligatoires</a:t>
              </a:r>
            </a:p>
          </p:txBody>
        </p:sp>
      </p:grpSp>
      <p:grpSp>
        <p:nvGrpSpPr>
          <p:cNvPr id="4" name="Groupe 3"/>
          <p:cNvGrpSpPr/>
          <p:nvPr/>
        </p:nvGrpSpPr>
        <p:grpSpPr>
          <a:xfrm>
            <a:off x="3654505" y="1261043"/>
            <a:ext cx="2476814" cy="2883556"/>
            <a:chOff x="3474996" y="1131590"/>
            <a:chExt cx="2721438" cy="3168352"/>
          </a:xfrm>
        </p:grpSpPr>
        <p:sp>
          <p:nvSpPr>
            <p:cNvPr id="13314" name="Rectangle 34"/>
            <p:cNvSpPr>
              <a:spLocks noChangeArrowheads="1"/>
            </p:cNvSpPr>
            <p:nvPr/>
          </p:nvSpPr>
          <p:spPr bwMode="auto">
            <a:xfrm>
              <a:off x="3705671" y="2422878"/>
              <a:ext cx="2490763" cy="1877064"/>
            </a:xfrm>
            <a:prstGeom prst="rect">
              <a:avLst/>
            </a:prstGeom>
            <a:solidFill>
              <a:schemeClr val="bg1"/>
            </a:solidFill>
            <a:ln>
              <a:noFill/>
            </a:ln>
            <a:effectLst/>
            <a:extLst>
              <a:ext uri="{91240B29-F687-4F45-9708-019B960494DF}">
                <a14:hiddenLine xmlns:a14="http://schemas.microsoft.com/office/drawing/2010/main" w="19050">
                  <a:solidFill>
                    <a:srgbClr val="FFCC00"/>
                  </a:solidFill>
                  <a:miter lim="800000"/>
                  <a:headEnd/>
                  <a:tailEnd/>
                </a14:hiddenLine>
              </a:ext>
              <a:ext uri="{AF507438-7753-43E0-B8FC-AC1667EBCBE1}">
                <a14:hiddenEffects xmlns:a14="http://schemas.microsoft.com/office/drawing/2010/main">
                  <a:effectLst>
                    <a:outerShdw dist="17961" dir="8100000" algn="ctr" rotWithShape="0">
                      <a:srgbClr val="FF9900"/>
                    </a:outerShdw>
                  </a:effectLst>
                </a14:hiddenEffects>
              </a:ext>
            </a:extLst>
          </p:spPr>
          <p:txBody>
            <a:bodyPr wrap="none" anchor="ctr"/>
            <a:lstStyle/>
            <a:p>
              <a:pPr>
                <a:tabLst>
                  <a:tab pos="1473679" algn="l"/>
                </a:tabLst>
              </a:pPr>
              <a:r>
                <a:rPr lang="fr-FR" sz="1456" dirty="0">
                  <a:solidFill>
                    <a:srgbClr val="006699"/>
                  </a:solidFill>
                </a:rPr>
                <a:t>Retraite</a:t>
              </a:r>
              <a:r>
                <a:rPr lang="fr-FR" sz="1456" b="0" dirty="0">
                  <a:solidFill>
                    <a:srgbClr val="006699"/>
                  </a:solidFill>
                </a:rPr>
                <a:t> </a:t>
              </a:r>
              <a:r>
                <a:rPr lang="fr-FR" sz="1456" dirty="0"/>
                <a:t>	</a:t>
              </a:r>
            </a:p>
            <a:p>
              <a:pPr>
                <a:tabLst>
                  <a:tab pos="1473679" algn="l"/>
                </a:tabLst>
              </a:pPr>
              <a:r>
                <a:rPr lang="fr-FR" sz="1456" b="0" dirty="0">
                  <a:solidFill>
                    <a:schemeClr val="tx1">
                      <a:lumMod val="75000"/>
                      <a:lumOff val="25000"/>
                    </a:schemeClr>
                  </a:solidFill>
                </a:rPr>
                <a:t>Base (01/07/2007) </a:t>
              </a:r>
            </a:p>
            <a:p>
              <a:pPr>
                <a:tabLst>
                  <a:tab pos="1473679" algn="l"/>
                </a:tabLst>
              </a:pPr>
              <a:r>
                <a:rPr lang="fr-FR" sz="1456" b="0" dirty="0">
                  <a:solidFill>
                    <a:schemeClr val="tx1">
                      <a:lumMod val="75000"/>
                      <a:lumOff val="25000"/>
                    </a:schemeClr>
                  </a:solidFill>
                </a:rPr>
                <a:t>(Facultatif de 1989 à 2007)</a:t>
              </a:r>
            </a:p>
            <a:p>
              <a:pPr>
                <a:tabLst>
                  <a:tab pos="1473679" algn="l"/>
                </a:tabLst>
              </a:pPr>
              <a:r>
                <a:rPr lang="fr-FR" sz="1456" b="0" dirty="0">
                  <a:solidFill>
                    <a:schemeClr val="tx1">
                      <a:lumMod val="75000"/>
                      <a:lumOff val="25000"/>
                    </a:schemeClr>
                  </a:solidFill>
                </a:rPr>
                <a:t>Complémentaire </a:t>
              </a:r>
            </a:p>
            <a:p>
              <a:pPr>
                <a:tabLst>
                  <a:tab pos="1473679" algn="l"/>
                </a:tabLst>
              </a:pPr>
              <a:r>
                <a:rPr lang="fr-FR" sz="1456" b="0" dirty="0">
                  <a:solidFill>
                    <a:schemeClr val="tx1">
                      <a:lumMod val="75000"/>
                      <a:lumOff val="25000"/>
                    </a:schemeClr>
                  </a:solidFill>
                </a:rPr>
                <a:t>(01/07/2007)</a:t>
              </a:r>
              <a:r>
                <a:rPr lang="fr-FR" sz="1456" b="0" i="1" dirty="0">
                  <a:solidFill>
                    <a:schemeClr val="tx1">
                      <a:lumMod val="75000"/>
                      <a:lumOff val="25000"/>
                    </a:schemeClr>
                  </a:solidFill>
                </a:rPr>
                <a:t> </a:t>
              </a:r>
            </a:p>
            <a:p>
              <a:pPr>
                <a:tabLst>
                  <a:tab pos="1473679" algn="l"/>
                </a:tabLst>
              </a:pPr>
              <a:endParaRPr lang="fr-FR" sz="1456" b="0" i="1" dirty="0">
                <a:solidFill>
                  <a:srgbClr val="5F5F5F"/>
                </a:solidFill>
              </a:endParaRPr>
            </a:p>
            <a:p>
              <a:pPr>
                <a:tabLst>
                  <a:tab pos="1473679" algn="l"/>
                </a:tabLst>
              </a:pPr>
              <a:r>
                <a:rPr lang="fr-FR" sz="1456" dirty="0">
                  <a:solidFill>
                    <a:srgbClr val="006699"/>
                  </a:solidFill>
                </a:rPr>
                <a:t>Prévoyance </a:t>
              </a:r>
              <a:r>
                <a:rPr lang="fr-FR" sz="1456" dirty="0">
                  <a:solidFill>
                    <a:srgbClr val="5F5F5F"/>
                  </a:solidFill>
                </a:rPr>
                <a:t>	</a:t>
              </a:r>
            </a:p>
            <a:p>
              <a:pPr>
                <a:tabLst>
                  <a:tab pos="1473679" algn="l"/>
                </a:tabLst>
              </a:pPr>
              <a:r>
                <a:rPr lang="fr-FR" sz="1456" b="0" dirty="0">
                  <a:solidFill>
                    <a:schemeClr val="tx1">
                      <a:lumMod val="75000"/>
                      <a:lumOff val="25000"/>
                    </a:schemeClr>
                  </a:solidFill>
                </a:rPr>
                <a:t>Invalidité-décès</a:t>
              </a:r>
              <a:r>
                <a:rPr lang="fr-FR" sz="1456" b="0" i="1" dirty="0">
                  <a:solidFill>
                    <a:schemeClr val="tx1">
                      <a:lumMod val="75000"/>
                      <a:lumOff val="25000"/>
                    </a:schemeClr>
                  </a:solidFill>
                </a:rPr>
                <a:t> </a:t>
              </a:r>
              <a:r>
                <a:rPr lang="fr-FR" sz="1456" b="0" dirty="0">
                  <a:solidFill>
                    <a:schemeClr val="tx1">
                      <a:lumMod val="75000"/>
                      <a:lumOff val="25000"/>
                    </a:schemeClr>
                  </a:solidFill>
                </a:rPr>
                <a:t>(01/07/2011)</a:t>
              </a:r>
            </a:p>
          </p:txBody>
        </p:sp>
        <p:sp>
          <p:nvSpPr>
            <p:cNvPr id="13319" name="AutoShape 52"/>
            <p:cNvSpPr>
              <a:spLocks noChangeArrowheads="1"/>
            </p:cNvSpPr>
            <p:nvPr/>
          </p:nvSpPr>
          <p:spPr bwMode="auto">
            <a:xfrm>
              <a:off x="3474996" y="1131590"/>
              <a:ext cx="2520280" cy="378619"/>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CC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r>
                <a:rPr lang="fr-FR" sz="1456" dirty="0">
                  <a:solidFill>
                    <a:srgbClr val="002060"/>
                  </a:solidFill>
                  <a:latin typeface="+mn-lt"/>
                  <a:cs typeface="+mn-cs"/>
                </a:rPr>
                <a:t>CONJOINTS COLLABORATEURS</a:t>
              </a:r>
            </a:p>
          </p:txBody>
        </p:sp>
        <p:sp>
          <p:nvSpPr>
            <p:cNvPr id="13320" name="AutoShape 53"/>
            <p:cNvSpPr>
              <a:spLocks noChangeArrowheads="1"/>
            </p:cNvSpPr>
            <p:nvPr/>
          </p:nvSpPr>
          <p:spPr bwMode="auto">
            <a:xfrm>
              <a:off x="3613036" y="1527376"/>
              <a:ext cx="2583398" cy="846915"/>
            </a:xfrm>
            <a:prstGeom prst="rect">
              <a:avLst/>
            </a:prstGeom>
            <a:solidFill>
              <a:srgbClr val="002060"/>
            </a:solidFill>
            <a:ln>
              <a:noFill/>
            </a:ln>
            <a:effectLst/>
          </p:spPr>
          <p:txBody>
            <a:bodyPr/>
            <a:lstStyle/>
            <a:p>
              <a:pPr marL="82353" eaLnBrk="0" hangingPunct="0"/>
              <a:r>
                <a:rPr lang="fr-FR" b="0" dirty="0">
                  <a:solidFill>
                    <a:schemeClr val="bg1"/>
                  </a:solidFill>
                </a:rPr>
                <a:t>Régimes obligatoires </a:t>
              </a:r>
            </a:p>
            <a:p>
              <a:pPr marL="82353" eaLnBrk="0" hangingPunct="0"/>
              <a:r>
                <a:rPr lang="fr-FR" sz="1274" b="0" dirty="0">
                  <a:solidFill>
                    <a:schemeClr val="bg1"/>
                  </a:solidFill>
                </a:rPr>
                <a:t>(loi du 2 août 2005, </a:t>
              </a:r>
              <a:br>
                <a:rPr lang="fr-FR" sz="1274" b="0" dirty="0">
                  <a:solidFill>
                    <a:schemeClr val="bg1"/>
                  </a:solidFill>
                </a:rPr>
              </a:br>
              <a:r>
                <a:rPr lang="fr-FR" sz="1274" b="0" dirty="0">
                  <a:solidFill>
                    <a:schemeClr val="bg1"/>
                  </a:solidFill>
                </a:rPr>
                <a:t>décret du 1</a:t>
              </a:r>
              <a:r>
                <a:rPr lang="fr-FR" sz="1274" b="0" baseline="30000" dirty="0">
                  <a:solidFill>
                    <a:schemeClr val="bg1"/>
                  </a:solidFill>
                </a:rPr>
                <a:t>er</a:t>
              </a:r>
              <a:r>
                <a:rPr lang="fr-FR" sz="1274" b="0" dirty="0">
                  <a:solidFill>
                    <a:schemeClr val="bg1"/>
                  </a:solidFill>
                </a:rPr>
                <a:t> août 2006).</a:t>
              </a:r>
            </a:p>
          </p:txBody>
        </p:sp>
      </p:grpSp>
      <p:grpSp>
        <p:nvGrpSpPr>
          <p:cNvPr id="3" name="Groupe 2"/>
          <p:cNvGrpSpPr/>
          <p:nvPr/>
        </p:nvGrpSpPr>
        <p:grpSpPr>
          <a:xfrm>
            <a:off x="6472526" y="1247519"/>
            <a:ext cx="2424809" cy="1671349"/>
            <a:chOff x="6308700" y="1116731"/>
            <a:chExt cx="2664296" cy="1836421"/>
          </a:xfrm>
        </p:grpSpPr>
        <p:sp>
          <p:nvSpPr>
            <p:cNvPr id="21" name="AutoShape 52"/>
            <p:cNvSpPr>
              <a:spLocks noChangeArrowheads="1"/>
            </p:cNvSpPr>
            <p:nvPr/>
          </p:nvSpPr>
          <p:spPr bwMode="auto">
            <a:xfrm>
              <a:off x="6308700" y="1116731"/>
              <a:ext cx="2520280" cy="378619"/>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CC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r>
                <a:rPr lang="fr-FR" sz="1456" dirty="0">
                  <a:solidFill>
                    <a:srgbClr val="002060"/>
                  </a:solidFill>
                  <a:latin typeface="+mn-lt"/>
                  <a:cs typeface="+mn-cs"/>
                </a:rPr>
                <a:t>RÉGIME FACULTATIF</a:t>
              </a:r>
            </a:p>
          </p:txBody>
        </p:sp>
        <p:sp>
          <p:nvSpPr>
            <p:cNvPr id="22" name="AutoShape 53"/>
            <p:cNvSpPr>
              <a:spLocks noChangeArrowheads="1"/>
            </p:cNvSpPr>
            <p:nvPr/>
          </p:nvSpPr>
          <p:spPr bwMode="auto">
            <a:xfrm>
              <a:off x="6413728" y="1527374"/>
              <a:ext cx="2559268" cy="846919"/>
            </a:xfrm>
            <a:prstGeom prst="rect">
              <a:avLst/>
            </a:prstGeom>
            <a:solidFill>
              <a:srgbClr val="002060"/>
            </a:solidFill>
            <a:ln>
              <a:noFill/>
            </a:ln>
            <a:effectLst/>
          </p:spPr>
          <p:txBody>
            <a:bodyPr/>
            <a:lstStyle/>
            <a:p>
              <a:pPr marL="80908" eaLnBrk="0" hangingPunct="0"/>
              <a:r>
                <a:rPr lang="fr-FR" b="0" dirty="0">
                  <a:solidFill>
                    <a:schemeClr val="bg1"/>
                  </a:solidFill>
                </a:rPr>
                <a:t>Médecins et </a:t>
              </a:r>
            </a:p>
            <a:p>
              <a:pPr marL="80908" eaLnBrk="0" hangingPunct="0"/>
              <a:r>
                <a:rPr lang="fr-FR" b="0" dirty="0">
                  <a:solidFill>
                    <a:schemeClr val="bg1"/>
                  </a:solidFill>
                </a:rPr>
                <a:t>conjoints collaborateurs</a:t>
              </a:r>
            </a:p>
          </p:txBody>
        </p:sp>
        <p:sp>
          <p:nvSpPr>
            <p:cNvPr id="26" name="Rectangle 50"/>
            <p:cNvSpPr>
              <a:spLocks noChangeArrowheads="1"/>
            </p:cNvSpPr>
            <p:nvPr/>
          </p:nvSpPr>
          <p:spPr bwMode="auto">
            <a:xfrm>
              <a:off x="6482432" y="2374293"/>
              <a:ext cx="2490564" cy="578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7992" tIns="38997" rIns="77992" bIns="38997">
              <a:spAutoFit/>
            </a:bodyPr>
            <a:lstStyle/>
            <a:p>
              <a:pPr defTabSz="778739" eaLnBrk="0" hangingPunct="0">
                <a:defRPr/>
              </a:pPr>
              <a:r>
                <a:rPr lang="fr-FR" sz="1456" dirty="0">
                  <a:solidFill>
                    <a:srgbClr val="006699"/>
                  </a:solidFill>
                </a:rPr>
                <a:t>Retraite</a:t>
              </a:r>
              <a:r>
                <a:rPr lang="fr-FR" sz="1456" dirty="0">
                  <a:solidFill>
                    <a:srgbClr val="FF9900"/>
                  </a:solidFill>
                </a:rPr>
                <a:t> </a:t>
              </a:r>
              <a:r>
                <a:rPr lang="fr-FR" sz="1456" dirty="0">
                  <a:solidFill>
                    <a:srgbClr val="006699"/>
                  </a:solidFill>
                </a:rPr>
                <a:t>en capitalisation</a:t>
              </a:r>
            </a:p>
            <a:p>
              <a:pPr defTabSz="778739" eaLnBrk="0" hangingPunct="0">
                <a:defRPr/>
              </a:pPr>
              <a:r>
                <a:rPr lang="fr-FR" sz="1456" b="0" dirty="0">
                  <a:solidFill>
                    <a:schemeClr val="tx1">
                      <a:lumMod val="75000"/>
                      <a:lumOff val="25000"/>
                    </a:schemeClr>
                  </a:solidFill>
                </a:rPr>
                <a:t>CAPIMED – PER (1994)</a:t>
              </a:r>
              <a:endParaRPr lang="fr-FR" sz="1456" dirty="0">
                <a:solidFill>
                  <a:schemeClr val="tx1">
                    <a:lumMod val="75000"/>
                    <a:lumOff val="25000"/>
                  </a:schemeClr>
                </a:solidFill>
                <a:effectLst>
                  <a:outerShdw blurRad="38100" dist="38100" dir="2700000" algn="tl">
                    <a:srgbClr val="C0C0C0"/>
                  </a:outerShdw>
                </a:effectLst>
              </a:endParaRPr>
            </a:p>
          </p:txBody>
        </p:sp>
      </p:grpSp>
    </p:spTree>
    <p:custDataLst>
      <p:tags r:id="rId1"/>
    </p:custDataLst>
    <p:extLst>
      <p:ext uri="{BB962C8B-B14F-4D97-AF65-F5344CB8AC3E}">
        <p14:creationId xmlns:p14="http://schemas.microsoft.com/office/powerpoint/2010/main" val="2670780430"/>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Affiliés de la CARMF</a:t>
            </a:r>
          </a:p>
        </p:txBody>
      </p:sp>
      <p:graphicFrame>
        <p:nvGraphicFramePr>
          <p:cNvPr id="9" name="Group 409"/>
          <p:cNvGraphicFramePr>
            <a:graphicFrameLocks/>
          </p:cNvGraphicFramePr>
          <p:nvPr/>
        </p:nvGraphicFramePr>
        <p:xfrm>
          <a:off x="1360767" y="736760"/>
          <a:ext cx="5045663" cy="4208950"/>
        </p:xfrm>
        <a:graphic>
          <a:graphicData uri="http://schemas.openxmlformats.org/drawingml/2006/table">
            <a:tbl>
              <a:tblPr>
                <a:effectLst/>
                <a:tableStyleId>{8EC20E35-A176-4012-BC5E-935CFFF8708E}</a:tableStyleId>
              </a:tblPr>
              <a:tblGrid>
                <a:gridCol w="2719416">
                  <a:extLst>
                    <a:ext uri="{9D8B030D-6E8A-4147-A177-3AD203B41FA5}">
                      <a16:colId xmlns:a16="http://schemas.microsoft.com/office/drawing/2014/main" val="20000"/>
                    </a:ext>
                  </a:extLst>
                </a:gridCol>
                <a:gridCol w="1081213">
                  <a:extLst>
                    <a:ext uri="{9D8B030D-6E8A-4147-A177-3AD203B41FA5}">
                      <a16:colId xmlns:a16="http://schemas.microsoft.com/office/drawing/2014/main" val="20001"/>
                    </a:ext>
                  </a:extLst>
                </a:gridCol>
                <a:gridCol w="1245034">
                  <a:extLst>
                    <a:ext uri="{9D8B030D-6E8A-4147-A177-3AD203B41FA5}">
                      <a16:colId xmlns:a16="http://schemas.microsoft.com/office/drawing/2014/main" val="20002"/>
                    </a:ext>
                  </a:extLst>
                </a:gridCol>
              </a:tblGrid>
              <a:tr h="315190">
                <a:tc gridSpan="3">
                  <a:txBody>
                    <a:bodyPr/>
                    <a:lstStyle/>
                    <a:p>
                      <a:pPr marL="1588" indent="-1588" algn="l">
                        <a:spcBef>
                          <a:spcPct val="20000"/>
                        </a:spcBef>
                        <a:tabLst>
                          <a:tab pos="803275" algn="l"/>
                        </a:tabLst>
                      </a:pPr>
                      <a:r>
                        <a:rPr lang="fr-FR" sz="1600" b="0" dirty="0">
                          <a:solidFill>
                            <a:srgbClr val="002060"/>
                          </a:solidFill>
                          <a:latin typeface="+mn-lt"/>
                          <a:cs typeface="+mn-cs"/>
                        </a:rPr>
                        <a:t>Affiliés de la CARMF au 1</a:t>
                      </a:r>
                      <a:r>
                        <a:rPr lang="fr-FR" sz="1600" b="0" baseline="30000" dirty="0">
                          <a:solidFill>
                            <a:srgbClr val="002060"/>
                          </a:solidFill>
                          <a:latin typeface="+mn-lt"/>
                          <a:cs typeface="+mn-cs"/>
                        </a:rPr>
                        <a:t>er</a:t>
                      </a:r>
                      <a:r>
                        <a:rPr lang="fr-FR" sz="1600" b="0" baseline="0" dirty="0">
                          <a:solidFill>
                            <a:srgbClr val="002060"/>
                          </a:solidFill>
                          <a:latin typeface="+mn-lt"/>
                          <a:cs typeface="+mn-cs"/>
                        </a:rPr>
                        <a:t> janvier 2024</a:t>
                      </a:r>
                      <a:r>
                        <a:rPr lang="fr-FR" sz="1600" b="0" dirty="0">
                          <a:solidFill>
                            <a:srgbClr val="002060"/>
                          </a:solidFill>
                          <a:latin typeface="+mn-lt"/>
                          <a:cs typeface="+mn-cs"/>
                        </a:rPr>
                        <a:t> </a:t>
                      </a:r>
                      <a:endParaRPr lang="fr-FR" sz="1500" b="0" dirty="0">
                        <a:solidFill>
                          <a:srgbClr val="002060"/>
                        </a:solidFill>
                        <a:latin typeface="+mn-lt"/>
                        <a:cs typeface="+mn-cs"/>
                      </a:endParaRPr>
                    </a:p>
                  </a:txBody>
                  <a:tcPr marL="163820" marR="0" marT="32764" marB="32764" anchor="ctr"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lang="fr-FR" sz="1600" b="0" kern="1200" dirty="0">
                        <a:solidFill>
                          <a:schemeClr val="bg1"/>
                        </a:solidFill>
                        <a:latin typeface="+mn-lt"/>
                        <a:ea typeface="+mn-ea"/>
                        <a:cs typeface="+mn-cs"/>
                      </a:endParaRPr>
                    </a:p>
                  </a:txBody>
                  <a:tcPr marL="180000" marR="0" marT="36000" marB="360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0099CC"/>
                    </a:solidFill>
                  </a:tcPr>
                </a:tc>
                <a:tc hMerge="1">
                  <a:txBody>
                    <a:bodyPr/>
                    <a:lstStyle/>
                    <a:p>
                      <a:endParaRPr lang="fr-FR"/>
                    </a:p>
                  </a:txBody>
                  <a:tcPr/>
                </a:tc>
                <a:extLst>
                  <a:ext uri="{0D108BD9-81ED-4DB2-BD59-A6C34878D82A}">
                    <a16:rowId xmlns:a16="http://schemas.microsoft.com/office/drawing/2014/main" val="10000"/>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b="0" kern="1200" dirty="0">
                          <a:solidFill>
                            <a:schemeClr val="bg1"/>
                          </a:solidFill>
                          <a:latin typeface="+mn-lt"/>
                          <a:ea typeface="+mn-ea"/>
                          <a:cs typeface="+mn-cs"/>
                        </a:rPr>
                        <a:t>Catégories</a:t>
                      </a:r>
                    </a:p>
                  </a:txBody>
                  <a:tcPr marL="163820" marR="0" marT="32764" marB="32764" anchor="ctr" horzOverflow="overflow">
                    <a:lnL w="12700" cap="flat" cmpd="sng" algn="ctr">
                      <a:solidFill>
                        <a:srgbClr val="5D2069"/>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500" b="0" kern="1200" dirty="0">
                          <a:solidFill>
                            <a:schemeClr val="bg1"/>
                          </a:solidFill>
                          <a:latin typeface="+mn-lt"/>
                          <a:ea typeface="+mn-ea"/>
                          <a:cs typeface="+mn-cs"/>
                        </a:rPr>
                        <a:t>Effectifs </a:t>
                      </a:r>
                    </a:p>
                  </a:txBody>
                  <a:tcPr marL="163820" marR="0" marT="32764" marB="3276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500" b="0" kern="1200" dirty="0">
                          <a:solidFill>
                            <a:schemeClr val="bg1"/>
                          </a:solidFill>
                          <a:latin typeface="+mn-lt"/>
                          <a:ea typeface="+mn-ea"/>
                          <a:cs typeface="+mn-cs"/>
                        </a:rPr>
                        <a:t>Âges moyens</a:t>
                      </a:r>
                    </a:p>
                  </a:txBody>
                  <a:tcPr marL="163820" marR="0" marT="32764" marB="32764"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1"/>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Cotisants </a:t>
                      </a:r>
                      <a:r>
                        <a:rPr lang="fr-FR" sz="1500" kern="1200" baseline="30000" dirty="0">
                          <a:solidFill>
                            <a:schemeClr val="tx1">
                              <a:lumMod val="75000"/>
                              <a:lumOff val="25000"/>
                            </a:schemeClr>
                          </a:solidFill>
                          <a:latin typeface="+mn-lt"/>
                          <a:ea typeface="+mn-ea"/>
                          <a:cs typeface="+mn-cs"/>
                        </a:rPr>
                        <a:t>(1) (2)</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124 265</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lang="fr-FR" sz="1500" kern="1200" dirty="0">
                          <a:solidFill>
                            <a:srgbClr val="006699"/>
                          </a:solidFill>
                          <a:latin typeface="+mn-lt"/>
                          <a:ea typeface="+mn-ea"/>
                          <a:cs typeface="+mn-cs"/>
                        </a:rPr>
                        <a:t>52,01 ans</a:t>
                      </a:r>
                    </a:p>
                  </a:txBody>
                  <a:tcPr marL="32764" marR="229348" marT="32764" marB="32764" anchor="ctr" horzOverflow="overflow">
                    <a:lnL w="9525"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Conjoints collaborateurs</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881</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56,76 ans</a:t>
                      </a:r>
                    </a:p>
                  </a:txBody>
                  <a:tcPr marL="32764" marR="229348" marT="32764" marB="32764" anchor="ctr" horzOverflow="overflow">
                    <a:lnL w="9525"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Cumul retraite / activité</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13 513</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72,38 ans</a:t>
                      </a:r>
                    </a:p>
                  </a:txBody>
                  <a:tcPr marL="32764" marR="229348" marT="32764" marB="32764" anchor="ctr" horzOverflow="overflow">
                    <a:lnL w="9525"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Retraités </a:t>
                      </a:r>
                      <a:r>
                        <a:rPr lang="fr-FR" sz="1500" kern="1200" baseline="30000" dirty="0">
                          <a:solidFill>
                            <a:schemeClr val="tx1">
                              <a:lumMod val="75000"/>
                              <a:lumOff val="25000"/>
                            </a:schemeClr>
                          </a:solidFill>
                          <a:latin typeface="+mn-lt"/>
                          <a:ea typeface="+mn-ea"/>
                          <a:cs typeface="+mn-cs"/>
                        </a:rPr>
                        <a:t>(2)</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91 322</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74,89 ans</a:t>
                      </a:r>
                    </a:p>
                  </a:txBody>
                  <a:tcPr marL="32764" marR="229348" marT="32764" marB="32764" anchor="ctr" horzOverflow="overflow">
                    <a:lnL w="9525"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87450">
                <a:tc>
                  <a:txBody>
                    <a:bodyPr/>
                    <a:lstStyle/>
                    <a:p>
                      <a:r>
                        <a:rPr lang="fr-FR" sz="1500" kern="1200" baseline="0" dirty="0">
                          <a:solidFill>
                            <a:schemeClr val="tx1">
                              <a:lumMod val="75000"/>
                              <a:lumOff val="25000"/>
                            </a:schemeClr>
                          </a:solidFill>
                          <a:latin typeface="+mn-lt"/>
                          <a:ea typeface="+mn-ea"/>
                          <a:cs typeface="+mn-cs"/>
                        </a:rPr>
                        <a:t>Conjoints collaborateurs retraités </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2 944</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74,10 ans</a:t>
                      </a:r>
                    </a:p>
                  </a:txBody>
                  <a:tcPr marL="32764" marR="229348" marT="32764" marB="32764" anchor="ctr" horzOverflow="overflow">
                    <a:lnL w="9525"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Conjoints survivants + de 60 ans</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23 596</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80,85 ans</a:t>
                      </a:r>
                    </a:p>
                  </a:txBody>
                  <a:tcPr marL="32764" marR="229348" marT="32764" marB="32764" anchor="ctr" horzOverflow="overflow">
                    <a:lnL w="9525"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Invalides</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260</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57,11 ans</a:t>
                      </a:r>
                    </a:p>
                  </a:txBody>
                  <a:tcPr marL="32764" marR="229348" marT="32764" marB="32764" anchor="ctr" horzOverflow="overflow">
                    <a:lnL w="9525"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Conjoints survivants - de 60 ans</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762</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54,93 ans</a:t>
                      </a:r>
                    </a:p>
                  </a:txBody>
                  <a:tcPr marL="32764" marR="229348" marT="32764" marB="32764" anchor="ctr" horzOverflow="overflow">
                    <a:lnL w="9525"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Enfants d’invalides</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299</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18,83 ans</a:t>
                      </a:r>
                    </a:p>
                  </a:txBody>
                  <a:tcPr marL="32764" marR="229348" marT="32764" marB="32764" anchor="ctr" horzOverflow="overflow">
                    <a:lnL w="9525"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874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500" kern="1200" baseline="0" dirty="0">
                          <a:solidFill>
                            <a:schemeClr val="tx1">
                              <a:lumMod val="75000"/>
                              <a:lumOff val="25000"/>
                            </a:schemeClr>
                          </a:solidFill>
                          <a:latin typeface="+mn-lt"/>
                          <a:ea typeface="+mn-ea"/>
                          <a:cs typeface="+mn-cs"/>
                        </a:rPr>
                        <a:t>Orphelins</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fr-FR" sz="1500" kern="1200" dirty="0">
                          <a:solidFill>
                            <a:srgbClr val="006699"/>
                          </a:solidFill>
                          <a:latin typeface="+mn-lt"/>
                          <a:ea typeface="+mn-ea"/>
                          <a:cs typeface="+mn-cs"/>
                        </a:rPr>
                        <a:t>1 078</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1500" kern="1200" dirty="0">
                          <a:solidFill>
                            <a:srgbClr val="006699"/>
                          </a:solidFill>
                          <a:latin typeface="+mn-lt"/>
                          <a:ea typeface="+mn-ea"/>
                          <a:cs typeface="+mn-cs"/>
                        </a:rPr>
                        <a:t>19,56 ans</a:t>
                      </a:r>
                    </a:p>
                  </a:txBody>
                  <a:tcPr marL="32764" marR="229348" marT="32764" marB="32764" anchor="ctr" horzOverflow="overflow">
                    <a:lnL w="9525"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196584">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fr-FR" sz="500" dirty="0">
                        <a:solidFill>
                          <a:schemeClr val="tx1">
                            <a:lumMod val="85000"/>
                            <a:lumOff val="15000"/>
                          </a:schemeClr>
                        </a:solidFill>
                      </a:endParaRPr>
                    </a:p>
                  </a:txBody>
                  <a:tcPr marL="163820" marR="327640" marT="32764" marB="32764" anchor="ctr" horzOverflow="overflow">
                    <a:lnL w="6350" cap="flat" cmpd="sng" algn="ctr">
                      <a:noFill/>
                      <a:prstDash val="solid"/>
                      <a:round/>
                      <a:headEnd type="none" w="med" len="med"/>
                      <a:tailEnd type="none" w="med" len="med"/>
                    </a:lnL>
                    <a:lnR>
                      <a:noFill/>
                    </a:lnR>
                    <a:lnT w="12700" cap="flat" cmpd="sng" algn="ctr">
                      <a:solidFill>
                        <a:srgbClr val="002060"/>
                      </a:solidFill>
                      <a:prstDash val="solid"/>
                      <a:round/>
                      <a:headEnd type="none" w="med" len="med"/>
                      <a:tailEnd type="none" w="med" len="med"/>
                    </a:lnT>
                    <a:lnB w="6350" cap="flat" cmpd="sng" algn="ctr">
                      <a:solidFill>
                        <a:schemeClr val="tx1">
                          <a:lumMod val="85000"/>
                          <a:lumOff val="1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700" dirty="0"/>
                    </a:p>
                  </a:txBody>
                  <a:tcPr marL="163820" marR="327640" marT="32764" marB="32764" anchor="ctr" horzOverflow="overflow">
                    <a:lnL w="6350" cap="flat" cmpd="sng" algn="ctr">
                      <a:noFill/>
                      <a:prstDash val="solid"/>
                      <a:round/>
                      <a:headEnd type="none" w="med" len="med"/>
                      <a:tailEnd type="none" w="med" len="med"/>
                    </a:lnL>
                    <a:lnR>
                      <a:noFill/>
                    </a:lnR>
                    <a:lnT w="12700" cap="flat" cmpd="sng" algn="ctr">
                      <a:solidFill>
                        <a:srgbClr val="00206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700" dirty="0"/>
                    </a:p>
                  </a:txBody>
                  <a:tcPr marL="163820" marR="327640" marT="32764" marB="32764" anchor="ctr" horzOverflow="overflow">
                    <a:lnL w="6350" cap="flat" cmpd="sng" algn="ctr">
                      <a:noFill/>
                      <a:prstDash val="solid"/>
                      <a:round/>
                      <a:headEnd type="none" w="med" len="med"/>
                      <a:tailEnd type="none" w="med" len="med"/>
                    </a:lnL>
                    <a:lnR>
                      <a:noFill/>
                    </a:lnR>
                    <a:lnT w="12700" cap="flat" cmpd="sng" algn="ctr">
                      <a:solidFill>
                        <a:srgbClr val="00206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r h="453891">
                <a:tc gridSpan="3">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fr-FR" sz="1300" b="0" kern="1200" baseline="30000" dirty="0">
                          <a:solidFill>
                            <a:schemeClr val="tx1">
                              <a:lumMod val="75000"/>
                              <a:lumOff val="25000"/>
                            </a:schemeClr>
                          </a:solidFill>
                          <a:latin typeface="+mn-lt"/>
                          <a:ea typeface="+mn-ea"/>
                          <a:cs typeface="+mn-cs"/>
                        </a:rPr>
                        <a:t>(1)</a:t>
                      </a:r>
                      <a:r>
                        <a:rPr lang="fr-FR" sz="1300" b="0" kern="1200" baseline="0" dirty="0">
                          <a:solidFill>
                            <a:schemeClr val="tx1">
                              <a:lumMod val="75000"/>
                              <a:lumOff val="25000"/>
                            </a:schemeClr>
                          </a:solidFill>
                          <a:latin typeface="+mn-lt"/>
                          <a:ea typeface="+mn-ea"/>
                          <a:cs typeface="+mn-cs"/>
                        </a:rPr>
                        <a:t> aux régimes obligatoires  </a:t>
                      </a:r>
                    </a:p>
                    <a:p>
                      <a:pPr marL="0" marR="0" lvl="0" indent="0" algn="l" defTabSz="914400" rtl="0" eaLnBrk="1" fontAlgn="base" latinLnBrk="0" hangingPunct="1">
                        <a:lnSpc>
                          <a:spcPct val="100000"/>
                        </a:lnSpc>
                        <a:spcBef>
                          <a:spcPts val="0"/>
                        </a:spcBef>
                        <a:spcAft>
                          <a:spcPct val="0"/>
                        </a:spcAft>
                        <a:buClrTx/>
                        <a:buSzTx/>
                        <a:buFontTx/>
                        <a:buNone/>
                        <a:tabLst/>
                        <a:defRPr/>
                      </a:pPr>
                      <a:r>
                        <a:rPr lang="fr-FR" sz="1300" b="0" kern="1200" baseline="30000" dirty="0">
                          <a:solidFill>
                            <a:schemeClr val="tx1">
                              <a:lumMod val="75000"/>
                              <a:lumOff val="25000"/>
                            </a:schemeClr>
                          </a:solidFill>
                          <a:latin typeface="+mn-lt"/>
                          <a:ea typeface="+mn-ea"/>
                          <a:cs typeface="+mn-cs"/>
                        </a:rPr>
                        <a:t>(2) </a:t>
                      </a:r>
                      <a:r>
                        <a:rPr lang="fr-FR" sz="1300" b="0" kern="1200" baseline="0" dirty="0">
                          <a:solidFill>
                            <a:schemeClr val="tx1">
                              <a:lumMod val="75000"/>
                              <a:lumOff val="25000"/>
                            </a:schemeClr>
                          </a:solidFill>
                          <a:latin typeface="+mn-lt"/>
                          <a:ea typeface="+mn-ea"/>
                          <a:cs typeface="+mn-cs"/>
                        </a:rPr>
                        <a:t>dont cumul retraite / activité libérale</a:t>
                      </a:r>
                    </a:p>
                  </a:txBody>
                  <a:tcPr marL="98292" marR="327640" marT="32764" marB="32764" anchor="ctr" horzOverflow="overflow">
                    <a:lnL w="6350" cap="flat" cmpd="sng" algn="ctr">
                      <a:noFill/>
                      <a:prstDash val="solid"/>
                      <a:round/>
                      <a:headEnd type="none" w="med" len="med"/>
                      <a:tailEnd type="none" w="med" len="med"/>
                    </a:lnL>
                    <a:lnR>
                      <a:noFill/>
                    </a:lnR>
                    <a:lnT w="6350" cap="flat" cmpd="sng" algn="ctr">
                      <a:solidFill>
                        <a:schemeClr val="tx1">
                          <a:lumMod val="85000"/>
                          <a:lumOff val="1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endParaRPr lang="fr-FR" sz="1600" kern="1200" dirty="0">
                        <a:solidFill>
                          <a:srgbClr val="006699"/>
                        </a:solidFill>
                        <a:latin typeface="+mn-lt"/>
                        <a:ea typeface="+mn-ea"/>
                        <a:cs typeface="+mn-cs"/>
                      </a:endParaRPr>
                    </a:p>
                  </a:txBody>
                  <a:tcPr marL="0" marR="396000" marT="36000" marB="36000" anchor="ctr" horzOverflow="overflow">
                    <a:lnL>
                      <a:noFill/>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endParaRPr lang="fr-FR" sz="1600" kern="1200" dirty="0">
                        <a:solidFill>
                          <a:srgbClr val="006699"/>
                        </a:solidFill>
                        <a:latin typeface="+mn-lt"/>
                        <a:ea typeface="+mn-ea"/>
                        <a:cs typeface="+mn-cs"/>
                      </a:endParaRPr>
                    </a:p>
                  </a:txBody>
                  <a:tcPr marL="0" marR="396000" marT="36000" marB="36000" anchor="ctr" horzOverflow="overflow">
                    <a:lnL>
                      <a:noFill/>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13"/>
                  </a:ext>
                </a:extLst>
              </a:tr>
            </a:tbl>
          </a:graphicData>
        </a:graphic>
      </p:graphicFrame>
    </p:spTree>
    <p:custDataLst>
      <p:tags r:id="rId1"/>
    </p:custDataLst>
    <p:extLst>
      <p:ext uri="{BB962C8B-B14F-4D97-AF65-F5344CB8AC3E}">
        <p14:creationId xmlns:p14="http://schemas.microsoft.com/office/powerpoint/2010/main" val="384188376"/>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Effectifs Auvergne-Rhône-Alpes</a:t>
            </a:r>
          </a:p>
        </p:txBody>
      </p:sp>
      <p:graphicFrame>
        <p:nvGraphicFramePr>
          <p:cNvPr id="12" name="Group 409"/>
          <p:cNvGraphicFramePr>
            <a:graphicFrameLocks/>
          </p:cNvGraphicFramePr>
          <p:nvPr>
            <p:extLst>
              <p:ext uri="{D42A27DB-BD31-4B8C-83A1-F6EECF244321}">
                <p14:modId xmlns:p14="http://schemas.microsoft.com/office/powerpoint/2010/main" val="2247100175"/>
              </p:ext>
            </p:extLst>
          </p:nvPr>
        </p:nvGraphicFramePr>
        <p:xfrm>
          <a:off x="1331640" y="771550"/>
          <a:ext cx="4032448" cy="4208950"/>
        </p:xfrm>
        <a:graphic>
          <a:graphicData uri="http://schemas.openxmlformats.org/drawingml/2006/table">
            <a:tbl>
              <a:tblPr>
                <a:effectLst/>
                <a:tableStyleId>{8EC20E35-A176-4012-BC5E-935CFFF8708E}</a:tableStyleId>
              </a:tblPr>
              <a:tblGrid>
                <a:gridCol w="2880320">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tblGrid>
              <a:tr h="315190">
                <a:tc gridSpan="2">
                  <a:txBody>
                    <a:bodyPr/>
                    <a:lstStyle/>
                    <a:p>
                      <a:pPr marL="1588" indent="-1588" algn="l">
                        <a:spcBef>
                          <a:spcPct val="20000"/>
                        </a:spcBef>
                        <a:tabLst>
                          <a:tab pos="803275" algn="l"/>
                        </a:tabLst>
                      </a:pPr>
                      <a:r>
                        <a:rPr lang="fr-FR" sz="1600" b="0" dirty="0">
                          <a:solidFill>
                            <a:srgbClr val="002060"/>
                          </a:solidFill>
                          <a:latin typeface="+mn-lt"/>
                          <a:cs typeface="+mn-cs"/>
                        </a:rPr>
                        <a:t>Effectifs Auvergne-Rhône-Alpes</a:t>
                      </a:r>
                      <a:r>
                        <a:rPr lang="fr-FR" sz="1600" b="0" baseline="0" dirty="0">
                          <a:solidFill>
                            <a:srgbClr val="002060"/>
                          </a:solidFill>
                          <a:latin typeface="+mn-lt"/>
                          <a:cs typeface="+mn-cs"/>
                        </a:rPr>
                        <a:t> </a:t>
                      </a:r>
                      <a:r>
                        <a:rPr lang="fr-FR" sz="1600" b="0" dirty="0">
                          <a:solidFill>
                            <a:srgbClr val="002060"/>
                          </a:solidFill>
                          <a:latin typeface="+mn-lt"/>
                          <a:cs typeface="+mn-cs"/>
                        </a:rPr>
                        <a:t>au 1</a:t>
                      </a:r>
                      <a:r>
                        <a:rPr lang="fr-FR" sz="1600" b="0" baseline="30000" dirty="0">
                          <a:solidFill>
                            <a:srgbClr val="002060"/>
                          </a:solidFill>
                          <a:latin typeface="+mn-lt"/>
                          <a:cs typeface="+mn-cs"/>
                        </a:rPr>
                        <a:t>er</a:t>
                      </a:r>
                      <a:r>
                        <a:rPr lang="fr-FR" sz="1600" b="0" baseline="0" dirty="0">
                          <a:solidFill>
                            <a:srgbClr val="002060"/>
                          </a:solidFill>
                          <a:latin typeface="+mn-lt"/>
                          <a:cs typeface="+mn-cs"/>
                        </a:rPr>
                        <a:t> janvier 2024</a:t>
                      </a:r>
                      <a:r>
                        <a:rPr lang="fr-FR" sz="1600" b="0" dirty="0">
                          <a:solidFill>
                            <a:srgbClr val="002060"/>
                          </a:solidFill>
                          <a:latin typeface="+mn-lt"/>
                          <a:cs typeface="+mn-cs"/>
                        </a:rPr>
                        <a:t> </a:t>
                      </a:r>
                      <a:endParaRPr lang="fr-FR" sz="1500" b="0" dirty="0">
                        <a:solidFill>
                          <a:srgbClr val="002060"/>
                        </a:solidFill>
                        <a:latin typeface="+mn-lt"/>
                        <a:cs typeface="+mn-cs"/>
                      </a:endParaRPr>
                    </a:p>
                  </a:txBody>
                  <a:tcPr marL="163820" marR="0" marT="32764" marB="32764" anchor="ctr"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lang="fr-FR" sz="1600" b="0" kern="1200" dirty="0">
                        <a:solidFill>
                          <a:schemeClr val="bg1"/>
                        </a:solidFill>
                        <a:latin typeface="+mn-lt"/>
                        <a:ea typeface="+mn-ea"/>
                        <a:cs typeface="+mn-cs"/>
                      </a:endParaRPr>
                    </a:p>
                  </a:txBody>
                  <a:tcPr marL="180000" marR="0" marT="36000" marB="360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0099CC"/>
                    </a:solidFill>
                  </a:tcPr>
                </a:tc>
                <a:extLst>
                  <a:ext uri="{0D108BD9-81ED-4DB2-BD59-A6C34878D82A}">
                    <a16:rowId xmlns:a16="http://schemas.microsoft.com/office/drawing/2014/main" val="10000"/>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b="0" kern="1200" dirty="0">
                          <a:solidFill>
                            <a:schemeClr val="bg1"/>
                          </a:solidFill>
                          <a:latin typeface="+mn-lt"/>
                          <a:ea typeface="+mn-ea"/>
                          <a:cs typeface="+mn-cs"/>
                        </a:rPr>
                        <a:t>Catégories</a:t>
                      </a:r>
                    </a:p>
                  </a:txBody>
                  <a:tcPr marL="163820" marR="0" marT="32764" marB="32764" anchor="ctr" horzOverflow="overflow">
                    <a:lnL w="12700" cap="flat" cmpd="sng" algn="ctr">
                      <a:solidFill>
                        <a:srgbClr val="5D2069"/>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500" b="0" kern="1200" dirty="0">
                          <a:solidFill>
                            <a:schemeClr val="bg1"/>
                          </a:solidFill>
                          <a:latin typeface="+mn-lt"/>
                          <a:ea typeface="+mn-ea"/>
                          <a:cs typeface="+mn-cs"/>
                        </a:rPr>
                        <a:t>Effectifs </a:t>
                      </a:r>
                    </a:p>
                  </a:txBody>
                  <a:tcPr marL="163820" marR="0" marT="32764" marB="3276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1"/>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Cotisants </a:t>
                      </a:r>
                      <a:r>
                        <a:rPr lang="fr-FR" sz="1500" kern="1200" baseline="30000" dirty="0">
                          <a:solidFill>
                            <a:schemeClr val="tx1">
                              <a:lumMod val="75000"/>
                              <a:lumOff val="25000"/>
                            </a:schemeClr>
                          </a:solidFill>
                          <a:latin typeface="+mn-lt"/>
                          <a:ea typeface="+mn-ea"/>
                          <a:cs typeface="+mn-cs"/>
                        </a:rPr>
                        <a:t>(1) (2)</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14 974</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Conjoints collaborateurs</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89</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Cumul retraite / activité</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1 221</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Retraités </a:t>
                      </a:r>
                      <a:r>
                        <a:rPr lang="fr-FR" sz="1500" kern="1200" baseline="30000" dirty="0">
                          <a:solidFill>
                            <a:schemeClr val="tx1">
                              <a:lumMod val="75000"/>
                              <a:lumOff val="25000"/>
                            </a:schemeClr>
                          </a:solidFill>
                          <a:latin typeface="+mn-lt"/>
                          <a:ea typeface="+mn-ea"/>
                          <a:cs typeface="+mn-cs"/>
                        </a:rPr>
                        <a:t>(2)</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10 326</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87450">
                <a:tc>
                  <a:txBody>
                    <a:bodyPr/>
                    <a:lstStyle/>
                    <a:p>
                      <a:r>
                        <a:rPr lang="fr-FR" sz="1500" kern="1200" baseline="0" dirty="0">
                          <a:solidFill>
                            <a:schemeClr val="tx1">
                              <a:lumMod val="75000"/>
                              <a:lumOff val="25000"/>
                            </a:schemeClr>
                          </a:solidFill>
                          <a:latin typeface="+mn-lt"/>
                          <a:ea typeface="+mn-ea"/>
                          <a:cs typeface="+mn-cs"/>
                        </a:rPr>
                        <a:t>Conjoints collaborateurs retraités </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336</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Conjoints survivants + de 60 ans</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2 388</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Invalides</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45</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Conjoints survivants - de 60 ans</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73</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8745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500" kern="1200" baseline="0" dirty="0">
                          <a:solidFill>
                            <a:schemeClr val="tx1">
                              <a:lumMod val="75000"/>
                              <a:lumOff val="25000"/>
                            </a:schemeClr>
                          </a:solidFill>
                          <a:latin typeface="+mn-lt"/>
                          <a:ea typeface="+mn-ea"/>
                          <a:cs typeface="+mn-cs"/>
                        </a:rPr>
                        <a:t>Enfants d’invalides</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lang="fr-FR" sz="1500" kern="1200" dirty="0">
                          <a:solidFill>
                            <a:srgbClr val="006699"/>
                          </a:solidFill>
                          <a:latin typeface="+mn-lt"/>
                          <a:ea typeface="+mn-ea"/>
                          <a:cs typeface="+mn-cs"/>
                        </a:rPr>
                        <a:t>42</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874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500" kern="1200" baseline="0" dirty="0">
                          <a:solidFill>
                            <a:schemeClr val="tx1">
                              <a:lumMod val="75000"/>
                              <a:lumOff val="25000"/>
                            </a:schemeClr>
                          </a:solidFill>
                          <a:latin typeface="+mn-lt"/>
                          <a:ea typeface="+mn-ea"/>
                          <a:cs typeface="+mn-cs"/>
                        </a:rPr>
                        <a:t>Orphelins</a:t>
                      </a:r>
                    </a:p>
                  </a:txBody>
                  <a:tcPr marL="163820" marR="131056" marT="32764" marB="32764" anchor="ctr"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fr-FR" sz="1500" kern="1200" dirty="0">
                          <a:solidFill>
                            <a:srgbClr val="006699"/>
                          </a:solidFill>
                          <a:latin typeface="+mn-lt"/>
                          <a:ea typeface="+mn-ea"/>
                          <a:cs typeface="+mn-cs"/>
                        </a:rPr>
                        <a:t>119</a:t>
                      </a:r>
                    </a:p>
                  </a:txBody>
                  <a:tcPr marL="0" marR="262112" marT="32764" marB="32764" anchor="ctr"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196584">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fr-FR" sz="500" dirty="0">
                        <a:solidFill>
                          <a:schemeClr val="tx1">
                            <a:lumMod val="85000"/>
                            <a:lumOff val="15000"/>
                          </a:schemeClr>
                        </a:solidFill>
                      </a:endParaRPr>
                    </a:p>
                  </a:txBody>
                  <a:tcPr marL="163820" marR="327640" marT="32764" marB="32764" anchor="ctr" horzOverflow="overflow">
                    <a:lnL w="6350" cap="flat" cmpd="sng" algn="ctr">
                      <a:noFill/>
                      <a:prstDash val="solid"/>
                      <a:round/>
                      <a:headEnd type="none" w="med" len="med"/>
                      <a:tailEnd type="none" w="med" len="med"/>
                    </a:lnL>
                    <a:lnR>
                      <a:noFill/>
                    </a:lnR>
                    <a:lnT w="12700" cap="flat" cmpd="sng" algn="ctr">
                      <a:solidFill>
                        <a:srgbClr val="002060"/>
                      </a:solidFill>
                      <a:prstDash val="solid"/>
                      <a:round/>
                      <a:headEnd type="none" w="med" len="med"/>
                      <a:tailEnd type="none" w="med" len="med"/>
                    </a:lnT>
                    <a:lnB w="6350" cap="flat" cmpd="sng" algn="ctr">
                      <a:solidFill>
                        <a:schemeClr val="tx1">
                          <a:lumMod val="85000"/>
                          <a:lumOff val="1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700" dirty="0"/>
                    </a:p>
                  </a:txBody>
                  <a:tcPr marL="163820" marR="327640" marT="32764" marB="32764" anchor="ctr" horzOverflow="overflow">
                    <a:lnL w="6350" cap="flat" cmpd="sng" algn="ctr">
                      <a:noFill/>
                      <a:prstDash val="solid"/>
                      <a:round/>
                      <a:headEnd type="none" w="med" len="med"/>
                      <a:tailEnd type="none" w="med" len="med"/>
                    </a:lnL>
                    <a:lnR>
                      <a:noFill/>
                    </a:lnR>
                    <a:lnT w="12700" cap="flat" cmpd="sng" algn="ctr">
                      <a:solidFill>
                        <a:srgbClr val="00206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r h="453891">
                <a:tc gridSpan="2">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fr-FR" sz="1300" b="0" kern="1200" baseline="30000" dirty="0">
                          <a:solidFill>
                            <a:schemeClr val="tx1">
                              <a:lumMod val="75000"/>
                              <a:lumOff val="25000"/>
                            </a:schemeClr>
                          </a:solidFill>
                          <a:latin typeface="+mn-lt"/>
                          <a:ea typeface="+mn-ea"/>
                          <a:cs typeface="+mn-cs"/>
                        </a:rPr>
                        <a:t>(1)</a:t>
                      </a:r>
                      <a:r>
                        <a:rPr lang="fr-FR" sz="1300" b="0" kern="1200" baseline="0" dirty="0">
                          <a:solidFill>
                            <a:schemeClr val="tx1">
                              <a:lumMod val="75000"/>
                              <a:lumOff val="25000"/>
                            </a:schemeClr>
                          </a:solidFill>
                          <a:latin typeface="+mn-lt"/>
                          <a:ea typeface="+mn-ea"/>
                          <a:cs typeface="+mn-cs"/>
                        </a:rPr>
                        <a:t> aux régimes obligatoires  </a:t>
                      </a:r>
                    </a:p>
                    <a:p>
                      <a:pPr marL="0" marR="0" lvl="0" indent="0" algn="l" defTabSz="914400" rtl="0" eaLnBrk="1" fontAlgn="base" latinLnBrk="0" hangingPunct="1">
                        <a:lnSpc>
                          <a:spcPct val="100000"/>
                        </a:lnSpc>
                        <a:spcBef>
                          <a:spcPts val="0"/>
                        </a:spcBef>
                        <a:spcAft>
                          <a:spcPct val="0"/>
                        </a:spcAft>
                        <a:buClrTx/>
                        <a:buSzTx/>
                        <a:buFontTx/>
                        <a:buNone/>
                        <a:tabLst/>
                        <a:defRPr/>
                      </a:pPr>
                      <a:r>
                        <a:rPr lang="fr-FR" sz="1300" b="0" kern="1200" baseline="30000" dirty="0">
                          <a:solidFill>
                            <a:schemeClr val="tx1">
                              <a:lumMod val="75000"/>
                              <a:lumOff val="25000"/>
                            </a:schemeClr>
                          </a:solidFill>
                          <a:latin typeface="+mn-lt"/>
                          <a:ea typeface="+mn-ea"/>
                          <a:cs typeface="+mn-cs"/>
                        </a:rPr>
                        <a:t>(2) </a:t>
                      </a:r>
                      <a:r>
                        <a:rPr lang="fr-FR" sz="1300" b="0" kern="1200" baseline="0" dirty="0">
                          <a:solidFill>
                            <a:schemeClr val="tx1">
                              <a:lumMod val="75000"/>
                              <a:lumOff val="25000"/>
                            </a:schemeClr>
                          </a:solidFill>
                          <a:latin typeface="+mn-lt"/>
                          <a:ea typeface="+mn-ea"/>
                          <a:cs typeface="+mn-cs"/>
                        </a:rPr>
                        <a:t>dont cumul retraite / activité libérale</a:t>
                      </a:r>
                    </a:p>
                  </a:txBody>
                  <a:tcPr marL="98292" marR="327640" marT="32764" marB="32764" anchor="ctr" horzOverflow="overflow">
                    <a:lnL w="6350" cap="flat" cmpd="sng" algn="ctr">
                      <a:noFill/>
                      <a:prstDash val="solid"/>
                      <a:round/>
                      <a:headEnd type="none" w="med" len="med"/>
                      <a:tailEnd type="none" w="med" len="med"/>
                    </a:lnL>
                    <a:lnR>
                      <a:noFill/>
                    </a:lnR>
                    <a:lnT w="6350" cap="flat" cmpd="sng" algn="ctr">
                      <a:solidFill>
                        <a:schemeClr val="tx1">
                          <a:lumMod val="85000"/>
                          <a:lumOff val="1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endParaRPr lang="fr-FR" sz="1600" kern="1200" dirty="0">
                        <a:solidFill>
                          <a:srgbClr val="006699"/>
                        </a:solidFill>
                        <a:latin typeface="+mn-lt"/>
                        <a:ea typeface="+mn-ea"/>
                        <a:cs typeface="+mn-cs"/>
                      </a:endParaRPr>
                    </a:p>
                  </a:txBody>
                  <a:tcPr marL="0" marR="396000" marT="36000" marB="36000" anchor="ctr" horzOverflow="overflow">
                    <a:lnL>
                      <a:noFill/>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13"/>
                  </a:ext>
                </a:extLst>
              </a:tr>
            </a:tbl>
          </a:graphicData>
        </a:graphic>
      </p:graphicFrame>
    </p:spTree>
    <p:custDataLst>
      <p:tags r:id="rId1"/>
    </p:custDataLst>
    <p:extLst>
      <p:ext uri="{BB962C8B-B14F-4D97-AF65-F5344CB8AC3E}">
        <p14:creationId xmlns:p14="http://schemas.microsoft.com/office/powerpoint/2010/main" val="2061916013"/>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5868144" y="2058402"/>
            <a:ext cx="2935466" cy="369332"/>
          </a:xfrm>
          <a:prstGeom prst="rect">
            <a:avLst/>
          </a:prstGeom>
          <a:solidFill>
            <a:srgbClr val="660066"/>
          </a:solidFill>
          <a:ln w="127000" cap="sq">
            <a:noFill/>
            <a:miter lim="800000"/>
          </a:ln>
          <a:effectLst>
            <a:outerShdw blurRad="65000" dist="50800" dir="10800000" kx="195000" ky="145000" algn="tl" rotWithShape="0">
              <a:srgbClr val="000000">
                <a:alpha val="4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fr-FR" dirty="0">
                <a:solidFill>
                  <a:schemeClr val="bg1"/>
                </a:solidFill>
              </a:rPr>
              <a:t>AUVERGNE – RHÔNE - ALPES</a:t>
            </a:r>
          </a:p>
        </p:txBody>
      </p:sp>
      <p:sp>
        <p:nvSpPr>
          <p:cNvPr id="16" name="Rectangle 15"/>
          <p:cNvSpPr/>
          <p:nvPr/>
        </p:nvSpPr>
        <p:spPr>
          <a:xfrm>
            <a:off x="1691680" y="1131590"/>
            <a:ext cx="2736304" cy="369332"/>
          </a:xfrm>
          <a:prstGeom prst="rect">
            <a:avLst/>
          </a:prstGeom>
          <a:solidFill>
            <a:srgbClr val="0070C0"/>
          </a:solidFill>
          <a:ln w="127000" cap="sq">
            <a:noFill/>
            <a:miter lim="800000"/>
          </a:ln>
          <a:effectLst>
            <a:outerShdw blurRad="65000" dist="50800" dir="10800000" kx="195000" ky="145000" algn="tl" rotWithShape="0">
              <a:srgbClr val="000000">
                <a:alpha val="4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fr-FR" dirty="0">
                <a:solidFill>
                  <a:schemeClr val="bg1"/>
                </a:solidFill>
              </a:rPr>
              <a:t>FRANCE ENTIÈRE</a:t>
            </a:r>
          </a:p>
        </p:txBody>
      </p:sp>
      <p:sp>
        <p:nvSpPr>
          <p:cNvPr id="112642" name="Rectangle 8"/>
          <p:cNvSpPr>
            <a:spLocks noGrp="1" noChangeArrowheads="1"/>
          </p:cNvSpPr>
          <p:nvPr>
            <p:ph type="title"/>
          </p:nvPr>
        </p:nvSpPr>
        <p:spPr/>
        <p:txBody>
          <a:bodyPr/>
          <a:lstStyle/>
          <a:p>
            <a:r>
              <a:rPr lang="fr-FR" dirty="0"/>
              <a:t>Pyramide des âges des médecins cotisants</a:t>
            </a:r>
          </a:p>
        </p:txBody>
      </p:sp>
      <p:pic>
        <p:nvPicPr>
          <p:cNvPr id="9" name="Image 8"/>
          <p:cNvPicPr>
            <a:picLocks noChangeAspect="1"/>
          </p:cNvPicPr>
          <p:nvPr/>
        </p:nvPicPr>
        <p:blipFill rotWithShape="1">
          <a:blip r:embed="rId4" cstate="print">
            <a:extLst>
              <a:ext uri="{28A0092B-C50C-407E-A947-70E740481C1C}">
                <a14:useLocalDpi xmlns:a14="http://schemas.microsoft.com/office/drawing/2010/main" val="0"/>
              </a:ext>
            </a:extLst>
          </a:blip>
          <a:srcRect t="14609"/>
          <a:stretch/>
        </p:blipFill>
        <p:spPr>
          <a:xfrm>
            <a:off x="939991" y="1635646"/>
            <a:ext cx="4640121" cy="1916933"/>
          </a:xfrm>
          <a:prstGeom prst="rect">
            <a:avLst/>
          </a:prstGeom>
        </p:spPr>
      </p:pic>
      <p:pic>
        <p:nvPicPr>
          <p:cNvPr id="2" name="Image 1"/>
          <p:cNvPicPr>
            <a:picLocks noChangeAspect="1"/>
          </p:cNvPicPr>
          <p:nvPr/>
        </p:nvPicPr>
        <p:blipFill rotWithShape="1">
          <a:blip r:embed="rId5" cstate="print">
            <a:extLst>
              <a:ext uri="{28A0092B-C50C-407E-A947-70E740481C1C}">
                <a14:useLocalDpi xmlns:a14="http://schemas.microsoft.com/office/drawing/2010/main" val="0"/>
              </a:ext>
            </a:extLst>
          </a:blip>
          <a:srcRect t="14613"/>
          <a:stretch/>
        </p:blipFill>
        <p:spPr>
          <a:xfrm>
            <a:off x="5478088" y="2571750"/>
            <a:ext cx="3715577" cy="1996949"/>
          </a:xfrm>
          <a:prstGeom prst="rect">
            <a:avLst/>
          </a:prstGeom>
        </p:spPr>
      </p:pic>
      <p:pic>
        <p:nvPicPr>
          <p:cNvPr id="5" name="Picture 2" descr="P:\COMMUNIC\DIAPOS &amp; TRANSPARENTS\2017\TEST\ombre.png"/>
          <p:cNvPicPr preferRelativeResize="0">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39713" y="910741"/>
            <a:ext cx="56882" cy="330365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104006546"/>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8"/>
          <p:cNvSpPr>
            <a:spLocks noGrp="1" noChangeArrowheads="1"/>
          </p:cNvSpPr>
          <p:nvPr>
            <p:ph type="title"/>
          </p:nvPr>
        </p:nvSpPr>
        <p:spPr/>
        <p:txBody>
          <a:bodyPr/>
          <a:lstStyle/>
          <a:p>
            <a:r>
              <a:rPr lang="fr-FR" dirty="0"/>
              <a:t>Pyramide des âges des médecins retraités</a:t>
            </a:r>
          </a:p>
        </p:txBody>
      </p:sp>
      <p:pic>
        <p:nvPicPr>
          <p:cNvPr id="13" name="Picture 2" descr="P:\COMMUNIC\DIAPOS &amp; TRANSPARENTS\2017\TEST\ombre.png"/>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1140298"/>
            <a:ext cx="56882" cy="330365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5580112" y="1131590"/>
            <a:ext cx="3096344" cy="369332"/>
          </a:xfrm>
          <a:prstGeom prst="rect">
            <a:avLst/>
          </a:prstGeom>
          <a:solidFill>
            <a:srgbClr val="660066"/>
          </a:solidFill>
          <a:ln w="127000" cap="sq">
            <a:noFill/>
            <a:miter lim="800000"/>
          </a:ln>
          <a:effectLst>
            <a:outerShdw blurRad="65000" dist="50800" dir="10800000" kx="195000" ky="145000" algn="tl" rotWithShape="0">
              <a:srgbClr val="000000">
                <a:alpha val="4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fr-FR" dirty="0">
                <a:solidFill>
                  <a:schemeClr val="bg1"/>
                </a:solidFill>
              </a:rPr>
              <a:t>AUVERGNE – RHÔNE - ALPES </a:t>
            </a:r>
          </a:p>
        </p:txBody>
      </p:sp>
      <p:sp>
        <p:nvSpPr>
          <p:cNvPr id="11" name="Rectangle 10"/>
          <p:cNvSpPr/>
          <p:nvPr/>
        </p:nvSpPr>
        <p:spPr>
          <a:xfrm>
            <a:off x="1331640" y="1131590"/>
            <a:ext cx="2736304" cy="369332"/>
          </a:xfrm>
          <a:prstGeom prst="rect">
            <a:avLst/>
          </a:prstGeom>
          <a:solidFill>
            <a:srgbClr val="0070C0"/>
          </a:solidFill>
          <a:ln w="127000" cap="sq">
            <a:noFill/>
            <a:miter lim="800000"/>
          </a:ln>
          <a:effectLst>
            <a:outerShdw blurRad="65000" dist="50800" dir="10800000" kx="195000" ky="145000" algn="tl" rotWithShape="0">
              <a:srgbClr val="000000">
                <a:alpha val="4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fr-FR" dirty="0">
                <a:solidFill>
                  <a:schemeClr val="bg1"/>
                </a:solidFill>
              </a:rPr>
              <a:t>FRANCE ENTIÈRE</a:t>
            </a:r>
          </a:p>
        </p:txBody>
      </p:sp>
      <p:pic>
        <p:nvPicPr>
          <p:cNvPr id="14" name="Image 13"/>
          <p:cNvPicPr>
            <a:picLocks noChangeAspect="1"/>
          </p:cNvPicPr>
          <p:nvPr/>
        </p:nvPicPr>
        <p:blipFill rotWithShape="1">
          <a:blip r:embed="rId5" cstate="print">
            <a:extLst>
              <a:ext uri="{28A0092B-C50C-407E-A947-70E740481C1C}">
                <a14:useLocalDpi xmlns:a14="http://schemas.microsoft.com/office/drawing/2010/main" val="0"/>
              </a:ext>
            </a:extLst>
          </a:blip>
          <a:srcRect l="3174" t="12995" r="1587"/>
          <a:stretch/>
        </p:blipFill>
        <p:spPr>
          <a:xfrm>
            <a:off x="899592" y="1779662"/>
            <a:ext cx="4320480" cy="2172820"/>
          </a:xfrm>
          <a:prstGeom prst="rect">
            <a:avLst/>
          </a:prstGeom>
        </p:spPr>
      </p:pic>
      <p:pic>
        <p:nvPicPr>
          <p:cNvPr id="2" name="Image 1"/>
          <p:cNvPicPr>
            <a:picLocks noChangeAspect="1"/>
          </p:cNvPicPr>
          <p:nvPr/>
        </p:nvPicPr>
        <p:blipFill rotWithShape="1">
          <a:blip r:embed="rId6" cstate="print">
            <a:extLst>
              <a:ext uri="{28A0092B-C50C-407E-A947-70E740481C1C}">
                <a14:useLocalDpi xmlns:a14="http://schemas.microsoft.com/office/drawing/2010/main" val="0"/>
              </a:ext>
            </a:extLst>
          </a:blip>
          <a:srcRect l="11025" t="12569" r="11801"/>
          <a:stretch/>
        </p:blipFill>
        <p:spPr>
          <a:xfrm>
            <a:off x="5436096" y="1779662"/>
            <a:ext cx="3528392" cy="2200542"/>
          </a:xfrm>
          <a:prstGeom prst="rect">
            <a:avLst/>
          </a:prstGeom>
        </p:spPr>
      </p:pic>
    </p:spTree>
    <p:custDataLst>
      <p:tags r:id="rId1"/>
    </p:custDataLst>
    <p:extLst>
      <p:ext uri="{BB962C8B-B14F-4D97-AF65-F5344CB8AC3E}">
        <p14:creationId xmlns:p14="http://schemas.microsoft.com/office/powerpoint/2010/main" val="258503229"/>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fr-FR"/>
              <a:t>Allocations moyennes versées par régime</a:t>
            </a:r>
            <a:br>
              <a:rPr lang="fr-FR"/>
            </a:br>
            <a:r>
              <a:rPr lang="fr-FR"/>
              <a:t>(base décembre 2023)</a:t>
            </a:r>
            <a:endParaRPr lang="fr-FR" dirty="0"/>
          </a:p>
        </p:txBody>
      </p:sp>
      <p:pic>
        <p:nvPicPr>
          <p:cNvPr id="11" name="Picture 2" descr="P:\COMMUNIC\DIAPOS &amp; TRANSPARENTS\2017\TEST\omb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4230" y="915566"/>
            <a:ext cx="106177" cy="3680584"/>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1799282" y="4443958"/>
            <a:ext cx="6157093" cy="307777"/>
          </a:xfrm>
          <a:prstGeom prst="rect">
            <a:avLst/>
          </a:prstGeom>
        </p:spPr>
        <p:txBody>
          <a:bodyPr wrap="square">
            <a:spAutoFit/>
          </a:bodyPr>
          <a:lstStyle/>
          <a:p>
            <a:pPr>
              <a:spcBef>
                <a:spcPct val="20000"/>
              </a:spcBef>
              <a:defRPr/>
            </a:pPr>
            <a:r>
              <a:rPr lang="fr-FR" sz="1400" b="0" i="1" dirty="0">
                <a:solidFill>
                  <a:srgbClr val="5F5F5F"/>
                </a:solidFill>
                <a:latin typeface="Arial Narrow"/>
                <a:cs typeface="Arial"/>
              </a:rPr>
              <a:t>* Avant prélèvements sociaux : CSG, CRDS, CASA et impôts, base décembre 2023.</a:t>
            </a:r>
          </a:p>
        </p:txBody>
      </p:sp>
      <p:sp>
        <p:nvSpPr>
          <p:cNvPr id="16" name="Rectangle 15"/>
          <p:cNvSpPr/>
          <p:nvPr/>
        </p:nvSpPr>
        <p:spPr>
          <a:xfrm>
            <a:off x="5220072" y="1131590"/>
            <a:ext cx="2952328" cy="369332"/>
          </a:xfrm>
          <a:prstGeom prst="rect">
            <a:avLst/>
          </a:prstGeom>
          <a:solidFill>
            <a:srgbClr val="660066"/>
          </a:solidFill>
          <a:ln w="127000" cap="sq">
            <a:noFill/>
            <a:miter lim="800000"/>
          </a:ln>
          <a:effectLst>
            <a:outerShdw blurRad="65000" dist="50800" dir="10800000" kx="195000" ky="145000" algn="tl" rotWithShape="0">
              <a:srgbClr val="000000">
                <a:alpha val="4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fr-FR" dirty="0">
                <a:solidFill>
                  <a:schemeClr val="bg1"/>
                </a:solidFill>
              </a:rPr>
              <a:t>AUVERGNE – RHÔNE - ALPES </a:t>
            </a:r>
          </a:p>
          <a:p>
            <a:pPr algn="ctr"/>
            <a:endParaRPr lang="fr-FR" dirty="0">
              <a:solidFill>
                <a:schemeClr val="bg1"/>
              </a:solidFill>
            </a:endParaRPr>
          </a:p>
        </p:txBody>
      </p:sp>
      <p:sp>
        <p:nvSpPr>
          <p:cNvPr id="18" name="Rectangle 17"/>
          <p:cNvSpPr/>
          <p:nvPr/>
        </p:nvSpPr>
        <p:spPr>
          <a:xfrm>
            <a:off x="1259632" y="1131590"/>
            <a:ext cx="2736304" cy="369332"/>
          </a:xfrm>
          <a:prstGeom prst="rect">
            <a:avLst/>
          </a:prstGeom>
          <a:solidFill>
            <a:srgbClr val="0070C0"/>
          </a:solidFill>
          <a:ln w="127000" cap="sq">
            <a:noFill/>
            <a:miter lim="800000"/>
          </a:ln>
          <a:effectLst>
            <a:outerShdw blurRad="65000" dist="50800" dir="10800000" kx="195000" ky="145000" algn="tl" rotWithShape="0">
              <a:srgbClr val="000000">
                <a:alpha val="4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fr-FR" dirty="0">
                <a:solidFill>
                  <a:schemeClr val="bg1"/>
                </a:solidFill>
              </a:rPr>
              <a:t>FRANCE ENTIÈRE</a:t>
            </a:r>
          </a:p>
        </p:txBody>
      </p:sp>
      <p:pic>
        <p:nvPicPr>
          <p:cNvPr id="13" name="Image 12"/>
          <p:cNvPicPr>
            <a:picLocks noChangeAspect="1"/>
          </p:cNvPicPr>
          <p:nvPr/>
        </p:nvPicPr>
        <p:blipFill rotWithShape="1">
          <a:blip r:embed="rId5">
            <a:extLst>
              <a:ext uri="{28A0092B-C50C-407E-A947-70E740481C1C}">
                <a14:useLocalDpi xmlns:a14="http://schemas.microsoft.com/office/drawing/2010/main" val="0"/>
              </a:ext>
            </a:extLst>
          </a:blip>
          <a:srcRect r="22862" b="10986"/>
          <a:stretch/>
        </p:blipFill>
        <p:spPr>
          <a:xfrm>
            <a:off x="1003362" y="1581604"/>
            <a:ext cx="3296926" cy="2583926"/>
          </a:xfrm>
          <a:prstGeom prst="rect">
            <a:avLst/>
          </a:prstGeom>
        </p:spPr>
      </p:pic>
      <p:pic>
        <p:nvPicPr>
          <p:cNvPr id="2" name="Image 1"/>
          <p:cNvPicPr>
            <a:picLocks noChangeAspect="1"/>
          </p:cNvPicPr>
          <p:nvPr/>
        </p:nvPicPr>
        <p:blipFill rotWithShape="1">
          <a:blip r:embed="rId6">
            <a:extLst>
              <a:ext uri="{28A0092B-C50C-407E-A947-70E740481C1C}">
                <a14:useLocalDpi xmlns:a14="http://schemas.microsoft.com/office/drawing/2010/main" val="0"/>
              </a:ext>
            </a:extLst>
          </a:blip>
          <a:srcRect l="4748" r="24033" b="16599"/>
          <a:stretch/>
        </p:blipFill>
        <p:spPr>
          <a:xfrm>
            <a:off x="5116828" y="1599995"/>
            <a:ext cx="3240360" cy="2574415"/>
          </a:xfrm>
          <a:prstGeom prst="rect">
            <a:avLst/>
          </a:prstGeom>
        </p:spPr>
      </p:pic>
    </p:spTree>
    <p:custDataLst>
      <p:tags r:id="rId1"/>
    </p:custDataLst>
    <p:extLst>
      <p:ext uri="{BB962C8B-B14F-4D97-AF65-F5344CB8AC3E}">
        <p14:creationId xmlns:p14="http://schemas.microsoft.com/office/powerpoint/2010/main" val="2098031819"/>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fr-FR" dirty="0"/>
              <a:t>Allocations de réversion moyennes </a:t>
            </a:r>
            <a:br>
              <a:rPr lang="fr-FR" dirty="0"/>
            </a:br>
            <a:r>
              <a:rPr lang="fr-FR" dirty="0"/>
              <a:t>versées par régime (base décembre 2023)</a:t>
            </a:r>
          </a:p>
        </p:txBody>
      </p:sp>
      <p:pic>
        <p:nvPicPr>
          <p:cNvPr id="85" name="Picture 2" descr="P:\COMMUNIC\DIAPOS &amp; TRANSPARENTS\2017\TEST\omb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7871" y="915566"/>
            <a:ext cx="106177" cy="368058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799282" y="4443958"/>
            <a:ext cx="5941069" cy="307777"/>
          </a:xfrm>
          <a:prstGeom prst="rect">
            <a:avLst/>
          </a:prstGeom>
        </p:spPr>
        <p:txBody>
          <a:bodyPr wrap="square">
            <a:spAutoFit/>
          </a:bodyPr>
          <a:lstStyle/>
          <a:p>
            <a:pPr>
              <a:spcBef>
                <a:spcPct val="20000"/>
              </a:spcBef>
              <a:defRPr/>
            </a:pPr>
            <a:r>
              <a:rPr lang="fr-FR" sz="1400" b="0" i="1" dirty="0">
                <a:solidFill>
                  <a:srgbClr val="5F5F5F"/>
                </a:solidFill>
                <a:latin typeface="Arial Narrow"/>
                <a:cs typeface="Arial"/>
              </a:rPr>
              <a:t>* Avant prélèvements sociaux : CSG, CRDS, CASA et impôts, base décembre 2023.</a:t>
            </a:r>
          </a:p>
        </p:txBody>
      </p:sp>
      <p:sp>
        <p:nvSpPr>
          <p:cNvPr id="15" name="Rectangle 14"/>
          <p:cNvSpPr/>
          <p:nvPr/>
        </p:nvSpPr>
        <p:spPr>
          <a:xfrm>
            <a:off x="5364088" y="1131590"/>
            <a:ext cx="2952328" cy="369332"/>
          </a:xfrm>
          <a:prstGeom prst="rect">
            <a:avLst/>
          </a:prstGeom>
          <a:solidFill>
            <a:srgbClr val="660066"/>
          </a:solidFill>
          <a:ln w="127000" cap="sq">
            <a:noFill/>
            <a:miter lim="800000"/>
          </a:ln>
          <a:effectLst>
            <a:outerShdw blurRad="65000" dist="50800" dir="10800000" kx="195000" ky="145000" algn="tl" rotWithShape="0">
              <a:srgbClr val="000000">
                <a:alpha val="4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fr-FR" dirty="0">
                <a:solidFill>
                  <a:schemeClr val="bg1"/>
                </a:solidFill>
              </a:rPr>
              <a:t>AUVERGNE – RHÔNE - ALPES </a:t>
            </a:r>
          </a:p>
          <a:p>
            <a:pPr algn="ctr"/>
            <a:endParaRPr lang="fr-FR" dirty="0">
              <a:solidFill>
                <a:schemeClr val="bg1"/>
              </a:solidFill>
            </a:endParaRPr>
          </a:p>
        </p:txBody>
      </p:sp>
      <p:sp>
        <p:nvSpPr>
          <p:cNvPr id="16" name="Rectangle 15"/>
          <p:cNvSpPr/>
          <p:nvPr/>
        </p:nvSpPr>
        <p:spPr>
          <a:xfrm>
            <a:off x="1259632" y="1131590"/>
            <a:ext cx="2736304" cy="369332"/>
          </a:xfrm>
          <a:prstGeom prst="rect">
            <a:avLst/>
          </a:prstGeom>
          <a:solidFill>
            <a:srgbClr val="0070C0"/>
          </a:solidFill>
          <a:ln w="127000" cap="sq">
            <a:noFill/>
            <a:miter lim="800000"/>
          </a:ln>
          <a:effectLst>
            <a:outerShdw blurRad="65000" dist="50800" dir="10800000" kx="195000" ky="145000" algn="tl" rotWithShape="0">
              <a:srgbClr val="000000">
                <a:alpha val="4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fr-FR" dirty="0">
                <a:solidFill>
                  <a:schemeClr val="bg1"/>
                </a:solidFill>
              </a:rPr>
              <a:t>FRANCE ENTIÈRE</a:t>
            </a:r>
          </a:p>
        </p:txBody>
      </p:sp>
      <p:pic>
        <p:nvPicPr>
          <p:cNvPr id="13" name="Image 12"/>
          <p:cNvPicPr>
            <a:picLocks noChangeAspect="1"/>
          </p:cNvPicPr>
          <p:nvPr/>
        </p:nvPicPr>
        <p:blipFill rotWithShape="1">
          <a:blip r:embed="rId5">
            <a:extLst>
              <a:ext uri="{28A0092B-C50C-407E-A947-70E740481C1C}">
                <a14:useLocalDpi xmlns:a14="http://schemas.microsoft.com/office/drawing/2010/main" val="0"/>
              </a:ext>
            </a:extLst>
          </a:blip>
          <a:srcRect r="14786" b="13249"/>
          <a:stretch/>
        </p:blipFill>
        <p:spPr>
          <a:xfrm>
            <a:off x="950830" y="1635646"/>
            <a:ext cx="3837194" cy="2487288"/>
          </a:xfrm>
          <a:prstGeom prst="rect">
            <a:avLst/>
          </a:prstGeom>
        </p:spPr>
      </p:pic>
      <p:pic>
        <p:nvPicPr>
          <p:cNvPr id="3" name="Image 2"/>
          <p:cNvPicPr>
            <a:picLocks noChangeAspect="1"/>
          </p:cNvPicPr>
          <p:nvPr/>
        </p:nvPicPr>
        <p:blipFill rotWithShape="1">
          <a:blip r:embed="rId6">
            <a:extLst>
              <a:ext uri="{28A0092B-C50C-407E-A947-70E740481C1C}">
                <a14:useLocalDpi xmlns:a14="http://schemas.microsoft.com/office/drawing/2010/main" val="0"/>
              </a:ext>
            </a:extLst>
          </a:blip>
          <a:srcRect l="5408" r="17802" b="14067"/>
          <a:stretch/>
        </p:blipFill>
        <p:spPr>
          <a:xfrm>
            <a:off x="5292080" y="1611203"/>
            <a:ext cx="3672408" cy="2616731"/>
          </a:xfrm>
          <a:prstGeom prst="rect">
            <a:avLst/>
          </a:prstGeom>
        </p:spPr>
      </p:pic>
    </p:spTree>
    <p:custDataLst>
      <p:tags r:id="rId1"/>
    </p:custDataLst>
    <p:extLst>
      <p:ext uri="{BB962C8B-B14F-4D97-AF65-F5344CB8AC3E}">
        <p14:creationId xmlns:p14="http://schemas.microsoft.com/office/powerpoint/2010/main" val="2243149542"/>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565512" y="1923678"/>
            <a:ext cx="5395913" cy="930275"/>
          </a:xfrm>
          <a:prstGeom prst="rect">
            <a:avLst/>
          </a:prstGeom>
          <a:noFill/>
          <a:ln w="9525" cap="flat" cmpd="sng" algn="ctr">
            <a:noFill/>
            <a:prstDash val="solid"/>
            <a:round/>
            <a:headEnd type="none" w="med" len="med"/>
            <a:tailEnd type="none" w="med" len="med"/>
          </a:ln>
          <a:effectLst/>
          <a:scene3d>
            <a:camera prst="isometricOffAxis1Right">
              <a:rot lat="1002000" lon="20220000" rev="0"/>
            </a:camera>
            <a:lightRig rig="threePt" dir="t"/>
          </a:scene3d>
        </p:spPr>
        <p:txBody>
          <a:bodyPr vert="horz" wrap="square" lIns="83221" tIns="41610" rIns="83221" bIns="41610" numCol="1" rtlCol="0" anchor="ctr" anchorCtr="0" compatLnSpc="1">
            <a:prstTxWarp prst="textNoShape">
              <a:avLst/>
            </a:prstTxWarp>
            <a:noAutofit/>
          </a:bodyPr>
          <a:lstStyle>
            <a:lvl1pPr algn="l" rtl="0" eaLnBrk="0" fontAlgn="base" hangingPunct="0">
              <a:spcBef>
                <a:spcPct val="0"/>
              </a:spcBef>
              <a:spcAft>
                <a:spcPct val="0"/>
              </a:spcAft>
              <a:defRPr lang="fr-FR" sz="2184" b="1" dirty="0">
                <a:solidFill>
                  <a:srgbClr val="0088EE"/>
                </a:solidFill>
                <a:latin typeface="Arial" panose="020B0604020202020204" pitchFamily="34" charset="0"/>
                <a:ea typeface="+mn-ea"/>
                <a:cs typeface="Arial" panose="020B0604020202020204" pitchFamily="34" charset="0"/>
              </a:defRPr>
            </a:lvl1pPr>
            <a:lvl2pPr algn="ctr" rtl="0" eaLnBrk="0" fontAlgn="base" hangingPunct="0">
              <a:spcBef>
                <a:spcPct val="0"/>
              </a:spcBef>
              <a:spcAft>
                <a:spcPct val="0"/>
              </a:spcAft>
              <a:defRPr sz="4004">
                <a:solidFill>
                  <a:schemeClr val="tx2"/>
                </a:solidFill>
                <a:latin typeface="Arial Narrow" pitchFamily="34" charset="0"/>
                <a:cs typeface="Arial" pitchFamily="34" charset="0"/>
              </a:defRPr>
            </a:lvl2pPr>
            <a:lvl3pPr algn="ctr" rtl="0" eaLnBrk="0" fontAlgn="base" hangingPunct="0">
              <a:spcBef>
                <a:spcPct val="0"/>
              </a:spcBef>
              <a:spcAft>
                <a:spcPct val="0"/>
              </a:spcAft>
              <a:defRPr sz="4004">
                <a:solidFill>
                  <a:schemeClr val="tx2"/>
                </a:solidFill>
                <a:latin typeface="Arial Narrow" pitchFamily="34" charset="0"/>
                <a:cs typeface="Arial" pitchFamily="34" charset="0"/>
              </a:defRPr>
            </a:lvl3pPr>
            <a:lvl4pPr algn="ctr" rtl="0" eaLnBrk="0" fontAlgn="base" hangingPunct="0">
              <a:spcBef>
                <a:spcPct val="0"/>
              </a:spcBef>
              <a:spcAft>
                <a:spcPct val="0"/>
              </a:spcAft>
              <a:defRPr sz="4004">
                <a:solidFill>
                  <a:schemeClr val="tx2"/>
                </a:solidFill>
                <a:latin typeface="Arial Narrow" pitchFamily="34" charset="0"/>
                <a:cs typeface="Arial" pitchFamily="34" charset="0"/>
              </a:defRPr>
            </a:lvl4pPr>
            <a:lvl5pPr algn="ctr" rtl="0" eaLnBrk="0" fontAlgn="base" hangingPunct="0">
              <a:spcBef>
                <a:spcPct val="0"/>
              </a:spcBef>
              <a:spcAft>
                <a:spcPct val="0"/>
              </a:spcAft>
              <a:defRPr sz="4004">
                <a:solidFill>
                  <a:schemeClr val="tx2"/>
                </a:solidFill>
                <a:latin typeface="Arial Narrow" pitchFamily="34" charset="0"/>
                <a:cs typeface="Arial" pitchFamily="34" charset="0"/>
              </a:defRPr>
            </a:lvl5pPr>
            <a:lvl6pPr marL="416098" algn="ctr" rtl="0" fontAlgn="base">
              <a:spcBef>
                <a:spcPct val="0"/>
              </a:spcBef>
              <a:spcAft>
                <a:spcPct val="0"/>
              </a:spcAft>
              <a:defRPr sz="4004">
                <a:solidFill>
                  <a:schemeClr val="tx2"/>
                </a:solidFill>
                <a:latin typeface="Arial Narrow" pitchFamily="34" charset="0"/>
                <a:cs typeface="Arial" pitchFamily="34" charset="0"/>
              </a:defRPr>
            </a:lvl6pPr>
            <a:lvl7pPr marL="832195" algn="ctr" rtl="0" fontAlgn="base">
              <a:spcBef>
                <a:spcPct val="0"/>
              </a:spcBef>
              <a:spcAft>
                <a:spcPct val="0"/>
              </a:spcAft>
              <a:defRPr sz="4004">
                <a:solidFill>
                  <a:schemeClr val="tx2"/>
                </a:solidFill>
                <a:latin typeface="Arial Narrow" pitchFamily="34" charset="0"/>
                <a:cs typeface="Arial" pitchFamily="34" charset="0"/>
              </a:defRPr>
            </a:lvl7pPr>
            <a:lvl8pPr marL="1248293" algn="ctr" rtl="0" fontAlgn="base">
              <a:spcBef>
                <a:spcPct val="0"/>
              </a:spcBef>
              <a:spcAft>
                <a:spcPct val="0"/>
              </a:spcAft>
              <a:defRPr sz="4004">
                <a:solidFill>
                  <a:schemeClr val="tx2"/>
                </a:solidFill>
                <a:latin typeface="Arial Narrow" pitchFamily="34" charset="0"/>
                <a:cs typeface="Arial" pitchFamily="34" charset="0"/>
              </a:defRPr>
            </a:lvl8pPr>
            <a:lvl9pPr marL="1664391" algn="ctr" rtl="0" fontAlgn="base">
              <a:spcBef>
                <a:spcPct val="0"/>
              </a:spcBef>
              <a:spcAft>
                <a:spcPct val="0"/>
              </a:spcAft>
              <a:defRPr sz="4004">
                <a:solidFill>
                  <a:schemeClr val="tx2"/>
                </a:solidFill>
                <a:latin typeface="Arial Narrow" pitchFamily="34" charset="0"/>
                <a:cs typeface="Arial" pitchFamily="34" charset="0"/>
              </a:defRPr>
            </a:lvl9pPr>
          </a:lstStyle>
          <a:p>
            <a:r>
              <a:rPr lang="fr-FR" sz="3276" kern="1200" dirty="0">
                <a:solidFill>
                  <a:srgbClr val="0070C0"/>
                </a:solidFill>
                <a:latin typeface="+mn-lt"/>
              </a:rPr>
              <a:t>La demande de retraite</a:t>
            </a:r>
          </a:p>
        </p:txBody>
      </p:sp>
      <p:sp>
        <p:nvSpPr>
          <p:cNvPr id="5" name="Rectangle à coins arrondis 4"/>
          <p:cNvSpPr/>
          <p:nvPr/>
        </p:nvSpPr>
        <p:spPr bwMode="auto">
          <a:xfrm>
            <a:off x="5292080" y="3435846"/>
            <a:ext cx="3218515" cy="936104"/>
          </a:xfrm>
          <a:prstGeom prst="roundRect">
            <a:avLst>
              <a:gd name="adj" fmla="val 9108"/>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a:r>
              <a:rPr lang="fr-FR" sz="1600" dirty="0">
                <a:solidFill>
                  <a:srgbClr val="0070C0"/>
                </a:solidFill>
                <a:latin typeface="+mj-lt"/>
              </a:rPr>
              <a:t>18 juin 2024</a:t>
            </a:r>
          </a:p>
          <a:p>
            <a:pPr algn="r"/>
            <a:r>
              <a:rPr lang="fr-FR" dirty="0">
                <a:solidFill>
                  <a:srgbClr val="0070C0"/>
                </a:solidFill>
                <a:latin typeface="+mj-lt"/>
              </a:rPr>
              <a:t>Réunion d’information </a:t>
            </a:r>
          </a:p>
          <a:p>
            <a:pPr algn="r"/>
            <a:r>
              <a:rPr lang="fr-FR" dirty="0">
                <a:solidFill>
                  <a:srgbClr val="0070C0"/>
                </a:solidFill>
                <a:latin typeface="+mj-lt"/>
              </a:rPr>
              <a:t>des futurs retraités de l’ISERE</a:t>
            </a:r>
          </a:p>
        </p:txBody>
      </p:sp>
    </p:spTree>
    <p:extLst>
      <p:ext uri="{BB962C8B-B14F-4D97-AF65-F5344CB8AC3E}">
        <p14:creationId xmlns:p14="http://schemas.microsoft.com/office/powerpoint/2010/main" val="1663553337"/>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a:t>La demande de retraite </a:t>
            </a:r>
            <a:br>
              <a:rPr lang="fr-FR" dirty="0"/>
            </a:br>
            <a:r>
              <a:rPr lang="fr-FR" dirty="0"/>
              <a:t>Formalités</a:t>
            </a:r>
          </a:p>
        </p:txBody>
      </p:sp>
      <p:sp>
        <p:nvSpPr>
          <p:cNvPr id="3" name="Espace réservé du contenu 2"/>
          <p:cNvSpPr>
            <a:spLocks noGrp="1"/>
          </p:cNvSpPr>
          <p:nvPr>
            <p:ph idx="1"/>
          </p:nvPr>
        </p:nvSpPr>
        <p:spPr/>
        <p:txBody>
          <a:bodyPr/>
          <a:lstStyle/>
          <a:p>
            <a:r>
              <a:rPr lang="fr-FR"/>
              <a:t>L’attribution de la retraite n’est pas automatique, deux possibilités :</a:t>
            </a:r>
            <a:endParaRPr lang="fr-FR" dirty="0"/>
          </a:p>
        </p:txBody>
      </p:sp>
      <p:sp>
        <p:nvSpPr>
          <p:cNvPr id="7" name="Rectangle 6"/>
          <p:cNvSpPr/>
          <p:nvPr/>
        </p:nvSpPr>
        <p:spPr>
          <a:xfrm>
            <a:off x="5244757" y="2087756"/>
            <a:ext cx="4295795" cy="1836400"/>
          </a:xfrm>
          <a:prstGeom prst="rect">
            <a:avLst/>
          </a:prstGeom>
        </p:spPr>
        <p:txBody>
          <a:bodyPr wrap="square">
            <a:spAutoFit/>
          </a:bodyPr>
          <a:lstStyle/>
          <a:p>
            <a:pPr>
              <a:lnSpc>
                <a:spcPts val="1728"/>
              </a:lnSpc>
              <a:tabLst>
                <a:tab pos="602078" algn="l"/>
              </a:tabLst>
            </a:pPr>
            <a:r>
              <a:rPr lang="fr-FR" sz="1536" dirty="0">
                <a:solidFill>
                  <a:schemeClr val="tx1">
                    <a:lumMod val="75000"/>
                    <a:lumOff val="25000"/>
                  </a:schemeClr>
                </a:solidFill>
              </a:rPr>
              <a:t>Pour la CARMF : </a:t>
            </a:r>
          </a:p>
          <a:p>
            <a:pPr>
              <a:lnSpc>
                <a:spcPts val="1728"/>
              </a:lnSpc>
              <a:tabLst>
                <a:tab pos="602078" algn="l"/>
              </a:tabLst>
            </a:pPr>
            <a:r>
              <a:rPr lang="fr-FR" sz="1536" b="0" dirty="0">
                <a:solidFill>
                  <a:schemeClr val="tx1">
                    <a:lumMod val="75000"/>
                    <a:lumOff val="25000"/>
                  </a:schemeClr>
                </a:solidFill>
              </a:rPr>
              <a:t>la demande écrite doit être faite dans le courant </a:t>
            </a:r>
          </a:p>
          <a:p>
            <a:pPr>
              <a:lnSpc>
                <a:spcPts val="1728"/>
              </a:lnSpc>
              <a:tabLst>
                <a:tab pos="602078" algn="l"/>
              </a:tabLst>
            </a:pPr>
            <a:r>
              <a:rPr lang="fr-FR" sz="1536" b="0" dirty="0">
                <a:solidFill>
                  <a:schemeClr val="tx1">
                    <a:lumMod val="75000"/>
                    <a:lumOff val="25000"/>
                  </a:schemeClr>
                </a:solidFill>
              </a:rPr>
              <a:t>du semestre précédant la date d’effet choisie :</a:t>
            </a:r>
          </a:p>
          <a:p>
            <a:pPr marL="518244" lvl="1" indent="-259122" algn="just">
              <a:lnSpc>
                <a:spcPts val="1728"/>
              </a:lnSpc>
              <a:buClr>
                <a:srgbClr val="0070C0"/>
              </a:buClr>
              <a:buSzPct val="60000"/>
              <a:buFont typeface="Arial Narrow" panose="020B0606020202030204" pitchFamily="34" charset="0"/>
              <a:buChar char="►"/>
            </a:pPr>
            <a:r>
              <a:rPr lang="fr-FR" sz="1536" b="0" dirty="0">
                <a:solidFill>
                  <a:schemeClr val="tx1">
                    <a:lumMod val="75000"/>
                    <a:lumOff val="25000"/>
                  </a:schemeClr>
                </a:solidFill>
              </a:rPr>
              <a:t>au service allocataires</a:t>
            </a:r>
          </a:p>
          <a:p>
            <a:pPr marL="518244" lvl="1" indent="-259122" algn="just">
              <a:lnSpc>
                <a:spcPts val="1728"/>
              </a:lnSpc>
              <a:buClr>
                <a:srgbClr val="0070C0"/>
              </a:buClr>
              <a:buSzPct val="60000"/>
              <a:buFont typeface="Arial Narrow" panose="020B0606020202030204" pitchFamily="34" charset="0"/>
              <a:buChar char="►"/>
            </a:pPr>
            <a:r>
              <a:rPr lang="fr-FR" sz="1536" b="0" dirty="0">
                <a:solidFill>
                  <a:schemeClr val="tx1">
                    <a:lumMod val="75000"/>
                    <a:lumOff val="25000"/>
                  </a:schemeClr>
                </a:solidFill>
              </a:rPr>
              <a:t>ou sur votre espace personnel</a:t>
            </a:r>
            <a:r>
              <a:rPr lang="fr-FR" sz="1536" b="0" dirty="0"/>
              <a:t> </a:t>
            </a:r>
            <a:r>
              <a:rPr lang="fr-FR" sz="1536" b="0" i="1" u="sng" dirty="0">
                <a:solidFill>
                  <a:srgbClr val="0070C0"/>
                </a:solidFill>
              </a:rPr>
              <a:t>eCARMF</a:t>
            </a:r>
          </a:p>
          <a:p>
            <a:pPr>
              <a:lnSpc>
                <a:spcPts val="1728"/>
              </a:lnSpc>
              <a:tabLst>
                <a:tab pos="259122" algn="l"/>
              </a:tabLst>
            </a:pPr>
            <a:endParaRPr lang="fr-FR" sz="1008" b="0" dirty="0"/>
          </a:p>
          <a:p>
            <a:pPr>
              <a:lnSpc>
                <a:spcPts val="1728"/>
              </a:lnSpc>
              <a:tabLst>
                <a:tab pos="259122" algn="l"/>
              </a:tabLst>
            </a:pPr>
            <a:r>
              <a:rPr lang="fr-FR" sz="1536" b="0" dirty="0">
                <a:solidFill>
                  <a:schemeClr val="tx1">
                    <a:lumMod val="75000"/>
                    <a:lumOff val="25000"/>
                  </a:schemeClr>
                </a:solidFill>
              </a:rPr>
              <a:t>La demande de retraite Capimed est à formuler séparément. </a:t>
            </a:r>
            <a:endParaRPr lang="fr-FR" sz="1536" dirty="0">
              <a:solidFill>
                <a:schemeClr val="tx1">
                  <a:lumMod val="75000"/>
                  <a:lumOff val="25000"/>
                </a:schemeClr>
              </a:solidFill>
            </a:endParaRPr>
          </a:p>
        </p:txBody>
      </p:sp>
      <p:sp>
        <p:nvSpPr>
          <p:cNvPr id="9" name="Forme libre 8"/>
          <p:cNvSpPr/>
          <p:nvPr/>
        </p:nvSpPr>
        <p:spPr>
          <a:xfrm>
            <a:off x="1171111" y="1534619"/>
            <a:ext cx="2247606" cy="586962"/>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chemeClr val="bg1"/>
          </a:solidFill>
          <a:ln>
            <a:noFill/>
          </a:ln>
          <a:effectLst/>
        </p:spPr>
        <p:txBody>
          <a:bodyPr anchor="ctr" anchorCtr="0"/>
          <a:lstStyle/>
          <a:p>
            <a:pPr defTabSz="747711" eaLnBrk="0" hangingPunct="0">
              <a:lnSpc>
                <a:spcPts val="1728"/>
              </a:lnSpc>
            </a:pPr>
            <a:r>
              <a:rPr lang="fr-FR" dirty="0">
                <a:solidFill>
                  <a:srgbClr val="006699"/>
                </a:solidFill>
              </a:rPr>
              <a:t>Demande de retraite unique en ligne sur</a:t>
            </a:r>
            <a:endParaRPr lang="fr-FR" b="0" dirty="0">
              <a:solidFill>
                <a:srgbClr val="006699"/>
              </a:solidFill>
            </a:endParaRPr>
          </a:p>
        </p:txBody>
      </p:sp>
      <p:sp>
        <p:nvSpPr>
          <p:cNvPr id="10" name="Forme libre 9"/>
          <p:cNvSpPr/>
          <p:nvPr/>
        </p:nvSpPr>
        <p:spPr>
          <a:xfrm>
            <a:off x="5230515" y="1534620"/>
            <a:ext cx="3573096" cy="573198"/>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chemeClr val="bg1"/>
          </a:solidFill>
          <a:ln>
            <a:noFill/>
          </a:ln>
          <a:effectLst/>
        </p:spPr>
        <p:txBody>
          <a:bodyPr anchor="ctr" anchorCtr="0"/>
          <a:lstStyle/>
          <a:p>
            <a:pPr defTabSz="747711" eaLnBrk="0" hangingPunct="0">
              <a:lnSpc>
                <a:spcPts val="1728"/>
              </a:lnSpc>
            </a:pPr>
            <a:r>
              <a:rPr lang="fr-FR" dirty="0">
                <a:solidFill>
                  <a:srgbClr val="006699"/>
                </a:solidFill>
              </a:rPr>
              <a:t>Demande auprès de chaque régime de retraite dont vous avez relevé.</a:t>
            </a:r>
          </a:p>
        </p:txBody>
      </p:sp>
      <p:sp>
        <p:nvSpPr>
          <p:cNvPr id="11" name="Rectangle 10"/>
          <p:cNvSpPr/>
          <p:nvPr/>
        </p:nvSpPr>
        <p:spPr>
          <a:xfrm>
            <a:off x="1170430" y="4425857"/>
            <a:ext cx="7578034" cy="310341"/>
          </a:xfrm>
          <a:prstGeom prst="rect">
            <a:avLst/>
          </a:prstGeom>
        </p:spPr>
        <p:txBody>
          <a:bodyPr wrap="square">
            <a:spAutoFit/>
          </a:bodyPr>
          <a:lstStyle/>
          <a:p>
            <a:pPr algn="ctr" defTabSz="747711" eaLnBrk="0" hangingPunct="0">
              <a:lnSpc>
                <a:spcPts val="1728"/>
              </a:lnSpc>
            </a:pPr>
            <a:r>
              <a:rPr lang="fr-FR" dirty="0">
                <a:solidFill>
                  <a:schemeClr val="tx1">
                    <a:lumMod val="75000"/>
                    <a:lumOff val="25000"/>
                  </a:schemeClr>
                </a:solidFill>
                <a:latin typeface="+mn-lt"/>
                <a:cs typeface="+mn-cs"/>
              </a:rPr>
              <a:t>La date d’effet de la retraite ne peut être antérieure à la date de la demande.</a:t>
            </a:r>
          </a:p>
        </p:txBody>
      </p:sp>
      <p:pic>
        <p:nvPicPr>
          <p:cNvPr id="12" name="Picture 2" descr="P:\COMMUNIC\DIAPOS &amp; TRANSPARENTS\2013\Dr Friguet\2013-12-06-Sympo-CREGG\DR LOUBOUTIN\Images\banque-en-ligne.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4320"/>
          <a:stretch/>
        </p:blipFill>
        <p:spPr bwMode="auto">
          <a:xfrm>
            <a:off x="1275312" y="2035338"/>
            <a:ext cx="665636" cy="57465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834224" y="2071031"/>
            <a:ext cx="1763334" cy="369332"/>
          </a:xfrm>
          <a:prstGeom prst="rect">
            <a:avLst/>
          </a:prstGeom>
        </p:spPr>
        <p:txBody>
          <a:bodyPr wrap="square">
            <a:spAutoFit/>
          </a:bodyPr>
          <a:lstStyle/>
          <a:p>
            <a:pPr marL="7621" algn="r"/>
            <a:r>
              <a:rPr lang="fr-FR" b="0" i="1" u="sng" dirty="0">
                <a:solidFill>
                  <a:srgbClr val="0070C0"/>
                </a:solidFill>
              </a:rPr>
              <a:t>www.info-retraite.fr</a:t>
            </a:r>
          </a:p>
        </p:txBody>
      </p:sp>
      <p:grpSp>
        <p:nvGrpSpPr>
          <p:cNvPr id="17" name="Groupe 16"/>
          <p:cNvGrpSpPr/>
          <p:nvPr/>
        </p:nvGrpSpPr>
        <p:grpSpPr>
          <a:xfrm>
            <a:off x="3779694" y="1542982"/>
            <a:ext cx="1266622" cy="2701094"/>
            <a:chOff x="2604807" y="1688604"/>
            <a:chExt cx="1319122" cy="2813053"/>
          </a:xfrm>
        </p:grpSpPr>
        <p:sp>
          <p:nvSpPr>
            <p:cNvPr id="15" name="Flèche gauche 14"/>
            <p:cNvSpPr/>
            <p:nvPr/>
          </p:nvSpPr>
          <p:spPr bwMode="auto">
            <a:xfrm>
              <a:off x="2604807" y="1688604"/>
              <a:ext cx="432048" cy="312372"/>
            </a:xfrm>
            <a:prstGeom prst="leftArrow">
              <a:avLst/>
            </a:prstGeom>
            <a:solidFill>
              <a:schemeClr val="bg1">
                <a:lumMod val="85000"/>
              </a:schemeClr>
            </a:solidFill>
            <a:ln w="127000" cap="sq">
              <a:noFill/>
              <a:miter lim="800000"/>
            </a:ln>
            <a:effectLst>
              <a:outerShdw blurRad="65000" dist="50800" dir="10800000" kx="195000" ky="145000" algn="tl" rotWithShape="0">
                <a:srgbClr val="000000">
                  <a:alpha val="30000"/>
                </a:srgbClr>
              </a:outerShdw>
            </a:effectLst>
          </p:spPr>
          <p:txBody>
            <a:bodyPr vert="horz" wrap="square" lIns="87800" tIns="43900" rIns="87800" bIns="43900" numCol="1" rtlCol="0" anchor="t" anchorCtr="0" compatLnSpc="1">
              <a:prstTxWarp prst="textNoShape">
                <a:avLst/>
              </a:prstTxWarp>
            </a:bodyPr>
            <a:lstStyle/>
            <a:p>
              <a:pPr defTabSz="877966"/>
              <a:endParaRPr lang="fr-FR" sz="1728"/>
            </a:p>
          </p:txBody>
        </p:sp>
        <p:sp>
          <p:nvSpPr>
            <p:cNvPr id="16" name="Flèche gauche 15"/>
            <p:cNvSpPr/>
            <p:nvPr/>
          </p:nvSpPr>
          <p:spPr bwMode="auto">
            <a:xfrm rot="10800000">
              <a:off x="3491881" y="1696405"/>
              <a:ext cx="432048" cy="312372"/>
            </a:xfrm>
            <a:prstGeom prst="leftArrow">
              <a:avLst/>
            </a:prstGeom>
            <a:solidFill>
              <a:schemeClr val="bg1">
                <a:lumMod val="85000"/>
              </a:schemeClr>
            </a:solidFill>
            <a:ln w="127000" cap="sq">
              <a:noFill/>
              <a:miter lim="800000"/>
            </a:ln>
            <a:effectLst>
              <a:outerShdw blurRad="65000" dist="50800" dir="10800000" kx="195000" ky="145000" algn="tl" rotWithShape="0">
                <a:srgbClr val="000000">
                  <a:alpha val="30000"/>
                </a:srgbClr>
              </a:outerShdw>
            </a:effectLst>
          </p:spPr>
          <p:txBody>
            <a:bodyPr vert="horz" wrap="square" lIns="87800" tIns="43900" rIns="87800" bIns="43900" numCol="1" rtlCol="0" anchor="t" anchorCtr="0" compatLnSpc="1">
              <a:prstTxWarp prst="textNoShape">
                <a:avLst/>
              </a:prstTxWarp>
            </a:bodyPr>
            <a:lstStyle/>
            <a:p>
              <a:pPr defTabSz="877966"/>
              <a:endParaRPr lang="fr-FR" sz="1728"/>
            </a:p>
          </p:txBody>
        </p:sp>
        <p:sp>
          <p:nvSpPr>
            <p:cNvPr id="8" name="Rectangle 7"/>
            <p:cNvSpPr/>
            <p:nvPr/>
          </p:nvSpPr>
          <p:spPr>
            <a:xfrm>
              <a:off x="3013877" y="1756953"/>
              <a:ext cx="512359" cy="2744704"/>
            </a:xfrm>
            <a:prstGeom prst="rect">
              <a:avLst/>
            </a:prstGeom>
            <a:solidFill>
              <a:schemeClr val="bg1">
                <a:lumMod val="95000"/>
              </a:schemeClr>
            </a:solidFill>
            <a:ln>
              <a:noFill/>
            </a:ln>
            <a:effectLst/>
          </p:spPr>
          <p:txBody>
            <a:bodyPr anchor="t" anchorCtr="0"/>
            <a:lstStyle/>
            <a:p>
              <a:pPr algn="ctr" defTabSz="747711" eaLnBrk="0" hangingPunct="0">
                <a:lnSpc>
                  <a:spcPts val="1728"/>
                </a:lnSpc>
              </a:pPr>
              <a:r>
                <a:rPr lang="fr-FR" dirty="0">
                  <a:solidFill>
                    <a:srgbClr val="006699"/>
                  </a:solidFill>
                </a:rPr>
                <a:t>ou</a:t>
              </a:r>
            </a:p>
          </p:txBody>
        </p:sp>
      </p:grpSp>
      <p:sp>
        <p:nvSpPr>
          <p:cNvPr id="6" name="Rectangle 5"/>
          <p:cNvSpPr/>
          <p:nvPr/>
        </p:nvSpPr>
        <p:spPr>
          <a:xfrm>
            <a:off x="1173496" y="2475870"/>
            <a:ext cx="1797925" cy="1510413"/>
          </a:xfrm>
          <a:prstGeom prst="rect">
            <a:avLst/>
          </a:prstGeom>
        </p:spPr>
        <p:txBody>
          <a:bodyPr wrap="square">
            <a:spAutoFit/>
          </a:bodyPr>
          <a:lstStyle/>
          <a:p>
            <a:r>
              <a:rPr lang="fr-FR" sz="1536" b="0" dirty="0">
                <a:solidFill>
                  <a:schemeClr val="tx1">
                    <a:lumMod val="75000"/>
                    <a:lumOff val="25000"/>
                  </a:schemeClr>
                </a:solidFill>
              </a:rPr>
              <a:t>Une seule démarche </a:t>
            </a:r>
            <a:br>
              <a:rPr lang="fr-FR" sz="1536" b="0" dirty="0">
                <a:solidFill>
                  <a:schemeClr val="tx1">
                    <a:lumMod val="75000"/>
                    <a:lumOff val="25000"/>
                  </a:schemeClr>
                </a:solidFill>
              </a:rPr>
            </a:br>
            <a:r>
              <a:rPr lang="fr-FR" sz="1536" b="0" dirty="0">
                <a:solidFill>
                  <a:schemeClr val="tx1">
                    <a:lumMod val="75000"/>
                    <a:lumOff val="25000"/>
                  </a:schemeClr>
                </a:solidFill>
              </a:rPr>
              <a:t>à effectuer pour l’ensemble des régimes de retraite obligatoires, de base et complémentaire.</a:t>
            </a:r>
          </a:p>
        </p:txBody>
      </p:sp>
      <p:pic>
        <p:nvPicPr>
          <p:cNvPr id="2" name="Image 1"/>
          <p:cNvPicPr>
            <a:picLocks noChangeAspect="1"/>
          </p:cNvPicPr>
          <p:nvPr/>
        </p:nvPicPr>
        <p:blipFill>
          <a:blip r:embed="rId5"/>
          <a:stretch>
            <a:fillRect/>
          </a:stretch>
        </p:blipFill>
        <p:spPr>
          <a:xfrm>
            <a:off x="2977809" y="2474991"/>
            <a:ext cx="882676" cy="1769085"/>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18" name="Rectangle 17"/>
          <p:cNvSpPr/>
          <p:nvPr/>
        </p:nvSpPr>
        <p:spPr>
          <a:xfrm>
            <a:off x="5759" y="1595547"/>
            <a:ext cx="870696" cy="400366"/>
          </a:xfrm>
          <a:prstGeom prst="rect">
            <a:avLst/>
          </a:prstGeom>
        </p:spPr>
        <p:txBody>
          <a:bodyPr wrap="square">
            <a:spAutoFit/>
          </a:bodyPr>
          <a:lstStyle/>
          <a:p>
            <a:pPr algn="ctr">
              <a:tabLst>
                <a:tab pos="733950" algn="l"/>
                <a:tab pos="814858" algn="r"/>
              </a:tabLst>
              <a:defRPr/>
            </a:pPr>
            <a:r>
              <a:rPr lang="fr-FR" sz="1001" b="1" dirty="0">
                <a:solidFill>
                  <a:schemeClr val="bg1"/>
                </a:solidFill>
                <a:latin typeface="Calibri" panose="020F0502020204030204" pitchFamily="34" charset="0"/>
                <a:cs typeface="Arial" panose="020B0604020202020204" pitchFamily="34" charset="0"/>
              </a:rPr>
              <a:t>La demande de retraite</a:t>
            </a:r>
          </a:p>
        </p:txBody>
      </p:sp>
    </p:spTree>
    <p:custDataLst>
      <p:tags r:id="rId1"/>
    </p:custDataLst>
    <p:extLst>
      <p:ext uri="{BB962C8B-B14F-4D97-AF65-F5344CB8AC3E}">
        <p14:creationId xmlns:p14="http://schemas.microsoft.com/office/powerpoint/2010/main" val="2459643045"/>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a:t>La demande de retraite </a:t>
            </a:r>
            <a:br>
              <a:rPr lang="fr-FR" dirty="0"/>
            </a:br>
            <a:r>
              <a:rPr lang="fr-FR" dirty="0"/>
              <a:t>Formalités</a:t>
            </a:r>
          </a:p>
        </p:txBody>
      </p:sp>
      <p:sp>
        <p:nvSpPr>
          <p:cNvPr id="3" name="Espace réservé du contenu 2"/>
          <p:cNvSpPr>
            <a:spLocks noGrp="1"/>
          </p:cNvSpPr>
          <p:nvPr>
            <p:ph idx="1"/>
          </p:nvPr>
        </p:nvSpPr>
        <p:spPr>
          <a:xfrm>
            <a:off x="1259632" y="942764"/>
            <a:ext cx="7633179" cy="3789574"/>
          </a:xfrm>
        </p:spPr>
        <p:txBody>
          <a:bodyPr/>
          <a:lstStyle/>
          <a:p>
            <a:r>
              <a:rPr lang="fr-FR" dirty="0"/>
              <a:t>Pièces justificatives à fournir : </a:t>
            </a:r>
          </a:p>
        </p:txBody>
      </p:sp>
      <p:sp>
        <p:nvSpPr>
          <p:cNvPr id="18" name="Rectangle 17"/>
          <p:cNvSpPr/>
          <p:nvPr/>
        </p:nvSpPr>
        <p:spPr>
          <a:xfrm>
            <a:off x="1153502" y="1419622"/>
            <a:ext cx="5264192" cy="3029997"/>
          </a:xfrm>
          <a:prstGeom prst="rect">
            <a:avLst/>
          </a:prstGeom>
        </p:spPr>
        <p:txBody>
          <a:bodyPr wrap="square">
            <a:spAutoFit/>
          </a:bodyPr>
          <a:lstStyle/>
          <a:p>
            <a:pPr marL="274364" indent="-274364">
              <a:lnSpc>
                <a:spcPts val="1728"/>
              </a:lnSpc>
              <a:spcAft>
                <a:spcPts val="0"/>
              </a:spcAft>
              <a:buFont typeface="Arial" panose="020B0604020202020204" pitchFamily="34" charset="0"/>
              <a:buChar char="•"/>
            </a:pPr>
            <a:r>
              <a:rPr lang="fr-FR" sz="1536" b="0" dirty="0">
                <a:solidFill>
                  <a:schemeClr val="tx1">
                    <a:lumMod val="75000"/>
                    <a:lumOff val="25000"/>
                  </a:schemeClr>
                </a:solidFill>
              </a:rPr>
              <a:t>la déclaration de demande de retraite visée par le Conseil départemental de l’Ordre ; </a:t>
            </a:r>
          </a:p>
          <a:p>
            <a:pPr marL="274364" indent="-274364">
              <a:lnSpc>
                <a:spcPts val="1728"/>
              </a:lnSpc>
              <a:spcAft>
                <a:spcPts val="0"/>
              </a:spcAft>
              <a:buFont typeface="Arial" panose="020B0604020202020204" pitchFamily="34" charset="0"/>
              <a:buChar char="•"/>
            </a:pPr>
            <a:r>
              <a:rPr lang="fr-FR" sz="1536" b="0" dirty="0">
                <a:solidFill>
                  <a:schemeClr val="tx1">
                    <a:lumMod val="75000"/>
                    <a:lumOff val="25000"/>
                  </a:schemeClr>
                </a:solidFill>
              </a:rPr>
              <a:t>la photocopie complète du livret de famille ou, pour un médecin célibataire, la photocopie de la carte d’identité, et la photocopie </a:t>
            </a:r>
            <a:br>
              <a:rPr lang="fr-FR" sz="1536" b="0" dirty="0">
                <a:solidFill>
                  <a:schemeClr val="tx1">
                    <a:lumMod val="75000"/>
                    <a:lumOff val="25000"/>
                  </a:schemeClr>
                </a:solidFill>
              </a:rPr>
            </a:br>
            <a:r>
              <a:rPr lang="fr-FR" sz="1536" b="0" dirty="0">
                <a:solidFill>
                  <a:schemeClr val="tx1">
                    <a:lumMod val="75000"/>
                    <a:lumOff val="25000"/>
                  </a:schemeClr>
                </a:solidFill>
              </a:rPr>
              <a:t>des extraits d’actes de naissance des enfants ; </a:t>
            </a:r>
          </a:p>
          <a:p>
            <a:pPr marL="274364" indent="-274364">
              <a:lnSpc>
                <a:spcPts val="1728"/>
              </a:lnSpc>
              <a:spcAft>
                <a:spcPts val="0"/>
              </a:spcAft>
              <a:buFont typeface="Arial" panose="020B0604020202020204" pitchFamily="34" charset="0"/>
              <a:buChar char="•"/>
            </a:pPr>
            <a:r>
              <a:rPr lang="fr-FR" sz="1536" b="0" dirty="0">
                <a:solidFill>
                  <a:schemeClr val="tx1">
                    <a:lumMod val="75000"/>
                    <a:lumOff val="25000"/>
                  </a:schemeClr>
                </a:solidFill>
              </a:rPr>
              <a:t>une domiciliation bancaire ; </a:t>
            </a:r>
          </a:p>
          <a:p>
            <a:pPr marL="274364" indent="-274364">
              <a:lnSpc>
                <a:spcPts val="1728"/>
              </a:lnSpc>
              <a:spcAft>
                <a:spcPts val="0"/>
              </a:spcAft>
              <a:buFont typeface="Arial" panose="020B0604020202020204" pitchFamily="34" charset="0"/>
              <a:buChar char="•"/>
            </a:pPr>
            <a:r>
              <a:rPr lang="fr-FR" sz="1536" b="0" dirty="0">
                <a:solidFill>
                  <a:schemeClr val="tx1">
                    <a:lumMod val="75000"/>
                    <a:lumOff val="25000"/>
                  </a:schemeClr>
                </a:solidFill>
              </a:rPr>
              <a:t>un relevé de carrière en cas d’activités multiples, fourni par les autres caisses gérant les régimes de base pour établir le décompte des trimestres d’assurance acquis au titre de ces régimes.</a:t>
            </a:r>
          </a:p>
          <a:p>
            <a:pPr>
              <a:lnSpc>
                <a:spcPts val="1728"/>
              </a:lnSpc>
              <a:spcAft>
                <a:spcPts val="0"/>
              </a:spcAft>
            </a:pPr>
            <a:endParaRPr lang="fr-FR" sz="1536" b="0" dirty="0">
              <a:solidFill>
                <a:schemeClr val="tx1">
                  <a:lumMod val="75000"/>
                  <a:lumOff val="25000"/>
                </a:schemeClr>
              </a:solidFill>
            </a:endParaRPr>
          </a:p>
          <a:p>
            <a:pPr>
              <a:lnSpc>
                <a:spcPts val="1728"/>
              </a:lnSpc>
              <a:spcAft>
                <a:spcPts val="0"/>
              </a:spcAft>
            </a:pPr>
            <a:r>
              <a:rPr lang="fr-FR" sz="1536" dirty="0">
                <a:solidFill>
                  <a:schemeClr val="tx1">
                    <a:lumMod val="75000"/>
                    <a:lumOff val="25000"/>
                  </a:schemeClr>
                </a:solidFill>
              </a:rPr>
              <a:t>En cas de retraite pour inaptitude, </a:t>
            </a:r>
            <a:r>
              <a:rPr lang="fr-FR" sz="1536" b="0" dirty="0">
                <a:solidFill>
                  <a:schemeClr val="tx1">
                    <a:lumMod val="75000"/>
                    <a:lumOff val="25000"/>
                  </a:schemeClr>
                </a:solidFill>
              </a:rPr>
              <a:t>un certificat médical d’inaptitude détaillé, établi par le médecin traitant ainsi que, le cas échéant, </a:t>
            </a:r>
            <a:br>
              <a:rPr lang="fr-FR" sz="1536" b="0" dirty="0">
                <a:solidFill>
                  <a:schemeClr val="tx1">
                    <a:lumMod val="75000"/>
                    <a:lumOff val="25000"/>
                  </a:schemeClr>
                </a:solidFill>
              </a:rPr>
            </a:br>
            <a:r>
              <a:rPr lang="fr-FR" sz="1536" b="0" dirty="0">
                <a:solidFill>
                  <a:schemeClr val="tx1">
                    <a:lumMod val="75000"/>
                    <a:lumOff val="25000"/>
                  </a:schemeClr>
                </a:solidFill>
              </a:rPr>
              <a:t>la photocopie de la demande officielle de cette inaptitude. </a:t>
            </a:r>
          </a:p>
        </p:txBody>
      </p:sp>
      <p:sp>
        <p:nvSpPr>
          <p:cNvPr id="14" name="Rectangle 13"/>
          <p:cNvSpPr/>
          <p:nvPr/>
        </p:nvSpPr>
        <p:spPr>
          <a:xfrm>
            <a:off x="6654755" y="1299440"/>
            <a:ext cx="2160240" cy="2928494"/>
          </a:xfrm>
          <a:prstGeom prst="rect">
            <a:avLst/>
          </a:prstGeom>
          <a:solidFill>
            <a:schemeClr val="bg1">
              <a:lumMod val="95000"/>
            </a:schemeClr>
          </a:solidFill>
        </p:spPr>
        <p:txBody>
          <a:bodyPr wrap="square">
            <a:spAutoFit/>
          </a:bodyPr>
          <a:lstStyle/>
          <a:p>
            <a:pPr algn="ctr"/>
            <a:endParaRPr lang="fr-FR" sz="1536" b="0" dirty="0"/>
          </a:p>
          <a:p>
            <a:pPr algn="ctr"/>
            <a:r>
              <a:rPr lang="fr-FR" sz="1536" b="0" dirty="0">
                <a:solidFill>
                  <a:srgbClr val="0070C0"/>
                </a:solidFill>
              </a:rPr>
              <a:t>Quand vous demandez </a:t>
            </a:r>
          </a:p>
          <a:p>
            <a:pPr algn="ctr"/>
            <a:r>
              <a:rPr lang="fr-FR" sz="1536" b="0" dirty="0">
                <a:solidFill>
                  <a:srgbClr val="0070C0"/>
                </a:solidFill>
              </a:rPr>
              <a:t>votre retraite, vous devez impérativement prévenir toutes les administrations auxquelles vous êtes rattaché, notamment </a:t>
            </a:r>
          </a:p>
          <a:p>
            <a:pPr algn="ctr"/>
            <a:r>
              <a:rPr lang="fr-FR" sz="1536" b="0" dirty="0">
                <a:solidFill>
                  <a:srgbClr val="0070C0"/>
                </a:solidFill>
              </a:rPr>
              <a:t>la CPAM, le centre </a:t>
            </a:r>
            <a:br>
              <a:rPr lang="fr-FR" sz="1536" b="0" dirty="0">
                <a:solidFill>
                  <a:srgbClr val="0070C0"/>
                </a:solidFill>
              </a:rPr>
            </a:br>
            <a:r>
              <a:rPr lang="fr-FR" sz="1536" b="0" dirty="0">
                <a:solidFill>
                  <a:srgbClr val="0070C0"/>
                </a:solidFill>
              </a:rPr>
              <a:t>des impôts, l’Urssaf, </a:t>
            </a:r>
            <a:br>
              <a:rPr lang="fr-FR" sz="1536" b="0" dirty="0">
                <a:solidFill>
                  <a:srgbClr val="0070C0"/>
                </a:solidFill>
              </a:rPr>
            </a:br>
            <a:r>
              <a:rPr lang="fr-FR" sz="1536" b="0" dirty="0">
                <a:solidFill>
                  <a:srgbClr val="0070C0"/>
                </a:solidFill>
              </a:rPr>
              <a:t>les mutuelles, </a:t>
            </a:r>
          </a:p>
          <a:p>
            <a:pPr algn="ctr"/>
            <a:r>
              <a:rPr lang="fr-FR" sz="1536" b="0" dirty="0">
                <a:solidFill>
                  <a:srgbClr val="0070C0"/>
                </a:solidFill>
              </a:rPr>
              <a:t>le Conseil de l’Ordre.</a:t>
            </a:r>
          </a:p>
          <a:p>
            <a:pPr algn="ctr"/>
            <a:endParaRPr lang="fr-FR" sz="1536" b="0" dirty="0">
              <a:solidFill>
                <a:srgbClr val="0070C0"/>
              </a:solidFill>
            </a:endParaRPr>
          </a:p>
        </p:txBody>
      </p:sp>
      <p:sp>
        <p:nvSpPr>
          <p:cNvPr id="6" name="Rectangle 5"/>
          <p:cNvSpPr/>
          <p:nvPr/>
        </p:nvSpPr>
        <p:spPr>
          <a:xfrm>
            <a:off x="5759" y="1595547"/>
            <a:ext cx="870696" cy="400366"/>
          </a:xfrm>
          <a:prstGeom prst="rect">
            <a:avLst/>
          </a:prstGeom>
        </p:spPr>
        <p:txBody>
          <a:bodyPr wrap="square">
            <a:spAutoFit/>
          </a:bodyPr>
          <a:lstStyle/>
          <a:p>
            <a:pPr algn="ctr">
              <a:tabLst>
                <a:tab pos="733950" algn="l"/>
                <a:tab pos="814858" algn="r"/>
              </a:tabLst>
              <a:defRPr/>
            </a:pPr>
            <a:r>
              <a:rPr lang="fr-FR" sz="1001" b="1" dirty="0">
                <a:solidFill>
                  <a:schemeClr val="bg1"/>
                </a:solidFill>
                <a:latin typeface="Calibri" panose="020F0502020204030204" pitchFamily="34" charset="0"/>
                <a:cs typeface="Arial" panose="020B0604020202020204" pitchFamily="34" charset="0"/>
              </a:rPr>
              <a:t>La demande de retraite</a:t>
            </a:r>
          </a:p>
        </p:txBody>
      </p:sp>
    </p:spTree>
    <p:custDataLst>
      <p:tags r:id="rId1"/>
    </p:custDataLst>
    <p:extLst>
      <p:ext uri="{BB962C8B-B14F-4D97-AF65-F5344CB8AC3E}">
        <p14:creationId xmlns:p14="http://schemas.microsoft.com/office/powerpoint/2010/main" val="2884951058"/>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Régime général </a:t>
            </a:r>
            <a:r>
              <a:rPr lang="fr-FR" sz="1820" dirty="0"/>
              <a:t>(et régimes de base des non salariés*)</a:t>
            </a:r>
          </a:p>
        </p:txBody>
      </p:sp>
      <p:sp>
        <p:nvSpPr>
          <p:cNvPr id="8" name="Espace réservé du contenu 7"/>
          <p:cNvSpPr>
            <a:spLocks noGrp="1"/>
          </p:cNvSpPr>
          <p:nvPr>
            <p:ph idx="1"/>
          </p:nvPr>
        </p:nvSpPr>
        <p:spPr/>
        <p:txBody>
          <a:bodyPr/>
          <a:lstStyle/>
          <a:p>
            <a:r>
              <a:rPr lang="fr-FR" dirty="0"/>
              <a:t>Départ en retraite</a:t>
            </a:r>
          </a:p>
        </p:txBody>
      </p:sp>
      <p:graphicFrame>
        <p:nvGraphicFramePr>
          <p:cNvPr id="6" name="Group 409"/>
          <p:cNvGraphicFramePr>
            <a:graphicFrameLocks/>
          </p:cNvGraphicFramePr>
          <p:nvPr/>
        </p:nvGraphicFramePr>
        <p:xfrm>
          <a:off x="1380392" y="1326578"/>
          <a:ext cx="6552808" cy="3400651"/>
        </p:xfrm>
        <a:graphic>
          <a:graphicData uri="http://schemas.openxmlformats.org/drawingml/2006/table">
            <a:tbl>
              <a:tblPr>
                <a:effectLst/>
                <a:tableStyleId>{8EC20E35-A176-4012-BC5E-935CFFF8708E}</a:tableStyleId>
              </a:tblPr>
              <a:tblGrid>
                <a:gridCol w="1638202">
                  <a:extLst>
                    <a:ext uri="{9D8B030D-6E8A-4147-A177-3AD203B41FA5}">
                      <a16:colId xmlns:a16="http://schemas.microsoft.com/office/drawing/2014/main" val="20000"/>
                    </a:ext>
                  </a:extLst>
                </a:gridCol>
                <a:gridCol w="1638202">
                  <a:extLst>
                    <a:ext uri="{9D8B030D-6E8A-4147-A177-3AD203B41FA5}">
                      <a16:colId xmlns:a16="http://schemas.microsoft.com/office/drawing/2014/main" val="20001"/>
                    </a:ext>
                  </a:extLst>
                </a:gridCol>
                <a:gridCol w="1638202">
                  <a:extLst>
                    <a:ext uri="{9D8B030D-6E8A-4147-A177-3AD203B41FA5}">
                      <a16:colId xmlns:a16="http://schemas.microsoft.com/office/drawing/2014/main" val="20002"/>
                    </a:ext>
                  </a:extLst>
                </a:gridCol>
                <a:gridCol w="1638202">
                  <a:extLst>
                    <a:ext uri="{9D8B030D-6E8A-4147-A177-3AD203B41FA5}">
                      <a16:colId xmlns:a16="http://schemas.microsoft.com/office/drawing/2014/main" val="20003"/>
                    </a:ext>
                  </a:extLst>
                </a:gridCol>
              </a:tblGrid>
              <a:tr h="283227">
                <a:tc gridSpan="3">
                  <a:txBody>
                    <a:bodyPr/>
                    <a:lstStyle/>
                    <a:p>
                      <a:pPr marL="1588" indent="-1588" algn="l">
                        <a:spcBef>
                          <a:spcPct val="20000"/>
                        </a:spcBef>
                        <a:tabLst>
                          <a:tab pos="803275" algn="l"/>
                        </a:tabLst>
                      </a:pPr>
                      <a:r>
                        <a:rPr lang="fr-FR" sz="1800" b="1" baseline="30000" dirty="0">
                          <a:solidFill>
                            <a:srgbClr val="446A2C"/>
                          </a:solidFill>
                          <a:latin typeface="+mn-lt"/>
                          <a:ea typeface="+mn-ea"/>
                          <a:cs typeface="+mn-cs"/>
                        </a:rPr>
                        <a:t>Date d'effet de la retraite de base selon la date de naissance</a:t>
                      </a:r>
                    </a:p>
                  </a:txBody>
                  <a:tcPr marL="163820" marR="0" marT="98292" marB="0" anchor="ctr"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375624"/>
                      </a:solidFill>
                      <a:prstDash val="solid"/>
                      <a:round/>
                      <a:headEnd type="none" w="med" len="med"/>
                      <a:tailEnd type="none" w="med" len="med"/>
                    </a:lnT>
                    <a:lnB w="6350" cap="flat" cmpd="sng" algn="ctr">
                      <a:solidFill>
                        <a:srgbClr val="37562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lang="fr-FR" sz="1600" b="0" kern="1200" dirty="0">
                        <a:solidFill>
                          <a:schemeClr val="bg1"/>
                        </a:solidFill>
                        <a:latin typeface="+mn-lt"/>
                        <a:ea typeface="+mn-ea"/>
                        <a:cs typeface="+mn-cs"/>
                      </a:endParaRPr>
                    </a:p>
                  </a:txBody>
                  <a:tcPr marL="180000" marR="0" marT="36000" marB="360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0099CC"/>
                    </a:solidFill>
                  </a:tcPr>
                </a:tc>
                <a:tc hMerge="1">
                  <a:txBody>
                    <a:bodyPr/>
                    <a:lstStyle/>
                    <a:p>
                      <a:pPr marL="1588" indent="-1588" algn="l">
                        <a:spcBef>
                          <a:spcPct val="20000"/>
                        </a:spcBef>
                        <a:tabLst>
                          <a:tab pos="803275" algn="l"/>
                        </a:tabLst>
                      </a:pPr>
                      <a:endParaRPr lang="fr-FR" sz="1600" b="0" dirty="0">
                        <a:solidFill>
                          <a:srgbClr val="002060"/>
                        </a:solidFill>
                        <a:latin typeface="+mn-lt"/>
                        <a:cs typeface="+mn-cs"/>
                      </a:endParaRPr>
                    </a:p>
                  </a:txBody>
                  <a:tcPr marL="180000" marR="0" marT="36000" marB="36000" anchor="ctr"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588" indent="-1588" algn="l">
                        <a:spcBef>
                          <a:spcPct val="20000"/>
                        </a:spcBef>
                        <a:tabLst>
                          <a:tab pos="803275" algn="l"/>
                        </a:tabLst>
                      </a:pPr>
                      <a:endParaRPr lang="fr-FR" sz="1800" b="1" baseline="30000" dirty="0">
                        <a:solidFill>
                          <a:srgbClr val="446A2C"/>
                        </a:solidFill>
                        <a:latin typeface="+mn-lt"/>
                        <a:ea typeface="+mn-ea"/>
                        <a:cs typeface="+mn-cs"/>
                      </a:endParaRPr>
                    </a:p>
                  </a:txBody>
                  <a:tcPr marL="163820" marR="0" marT="98292" marB="0" anchor="ctr"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375624"/>
                      </a:solidFill>
                      <a:prstDash val="solid"/>
                      <a:round/>
                      <a:headEnd type="none" w="med" len="med"/>
                      <a:tailEnd type="none" w="med" len="med"/>
                    </a:lnT>
                    <a:lnB w="6350" cap="flat" cmpd="sng" algn="ctr">
                      <a:solidFill>
                        <a:srgbClr val="37562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89164">
                <a:tc>
                  <a:txBody>
                    <a:bodyPr/>
                    <a:lstStyle/>
                    <a:p>
                      <a:pPr marL="0" marR="0" lvl="0" indent="0" algn="l" defTabSz="914400" rtl="0" eaLnBrk="1" fontAlgn="base" latinLnBrk="0" hangingPunct="1">
                        <a:lnSpc>
                          <a:spcPts val="1400"/>
                        </a:lnSpc>
                        <a:spcBef>
                          <a:spcPts val="0"/>
                        </a:spcBef>
                        <a:spcAft>
                          <a:spcPct val="0"/>
                        </a:spcAft>
                        <a:buClrTx/>
                        <a:buSzTx/>
                        <a:buFontTx/>
                        <a:buNone/>
                        <a:tabLst/>
                        <a:defRPr/>
                      </a:pPr>
                      <a:r>
                        <a:rPr lang="fr-FR" sz="1300" b="0" kern="1200" dirty="0">
                          <a:solidFill>
                            <a:schemeClr val="bg1"/>
                          </a:solidFill>
                          <a:latin typeface="+mn-lt"/>
                          <a:ea typeface="+mn-ea"/>
                          <a:cs typeface="+mn-cs"/>
                        </a:rPr>
                        <a:t>Années de naissance</a:t>
                      </a:r>
                    </a:p>
                  </a:txBody>
                  <a:tcPr marL="163820" marR="0" marT="32764" marB="32764" anchor="ctr" horzOverflow="overflow">
                    <a:lnL w="12700" cap="flat" cmpd="sng" algn="ctr">
                      <a:solidFill>
                        <a:srgbClr val="5D2069"/>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37562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5624"/>
                    </a:solidFill>
                  </a:tcPr>
                </a:tc>
                <a:tc>
                  <a:txBody>
                    <a:bodyPr/>
                    <a:lstStyle/>
                    <a:p>
                      <a:pPr marL="0" marR="0" lvl="0" indent="0" algn="ctr" defTabSz="914400" rtl="0" eaLnBrk="1" fontAlgn="base" latinLnBrk="0" hangingPunct="1">
                        <a:lnSpc>
                          <a:spcPts val="1400"/>
                        </a:lnSpc>
                        <a:spcBef>
                          <a:spcPts val="0"/>
                        </a:spcBef>
                        <a:spcAft>
                          <a:spcPct val="0"/>
                        </a:spcAft>
                        <a:buClrTx/>
                        <a:buSzTx/>
                        <a:buFontTx/>
                        <a:buNone/>
                        <a:tabLst/>
                        <a:defRPr/>
                      </a:pPr>
                      <a:r>
                        <a:rPr lang="fr-FR" sz="1300" b="0" kern="1200" dirty="0">
                          <a:solidFill>
                            <a:schemeClr val="bg1"/>
                          </a:solidFill>
                          <a:latin typeface="+mn-lt"/>
                          <a:ea typeface="+mn-ea"/>
                          <a:cs typeface="+mn-cs"/>
                        </a:rPr>
                        <a:t>Âge légal *</a:t>
                      </a:r>
                    </a:p>
                  </a:txBody>
                  <a:tcPr marL="0" marR="98292" marT="32764" marB="3276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37562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5624"/>
                    </a:solidFill>
                  </a:tcPr>
                </a:tc>
                <a:tc>
                  <a:txBody>
                    <a:bodyPr/>
                    <a:lstStyle/>
                    <a:p>
                      <a:pPr marL="0" marR="0" lvl="0" indent="0" algn="ctr" defTabSz="914400" rtl="0" eaLnBrk="1" fontAlgn="base" latinLnBrk="0" hangingPunct="1">
                        <a:lnSpc>
                          <a:spcPts val="1400"/>
                        </a:lnSpc>
                        <a:spcBef>
                          <a:spcPts val="0"/>
                        </a:spcBef>
                        <a:spcAft>
                          <a:spcPct val="0"/>
                        </a:spcAft>
                        <a:buClrTx/>
                        <a:buSzTx/>
                        <a:buFontTx/>
                        <a:buNone/>
                        <a:tabLst/>
                        <a:defRPr/>
                      </a:pPr>
                      <a:r>
                        <a:rPr lang="fr-FR" sz="1300" b="0" kern="1200" dirty="0">
                          <a:solidFill>
                            <a:schemeClr val="bg1"/>
                          </a:solidFill>
                          <a:latin typeface="+mn-lt"/>
                          <a:ea typeface="+mn-ea"/>
                          <a:cs typeface="+mn-cs"/>
                        </a:rPr>
                        <a:t>Nombre de trimestres requis pour le taux plein</a:t>
                      </a:r>
                    </a:p>
                  </a:txBody>
                  <a:tcPr marL="0" marR="0" marT="32764" marB="3276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37562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5624"/>
                    </a:solidFill>
                  </a:tcPr>
                </a:tc>
                <a:tc>
                  <a:txBody>
                    <a:bodyPr/>
                    <a:lstStyle/>
                    <a:p>
                      <a:pPr marL="0" marR="0" lvl="0" indent="0" algn="ctr" defTabSz="914400" rtl="0" eaLnBrk="1" fontAlgn="base" latinLnBrk="0" hangingPunct="1">
                        <a:lnSpc>
                          <a:spcPts val="1400"/>
                        </a:lnSpc>
                        <a:spcBef>
                          <a:spcPts val="0"/>
                        </a:spcBef>
                        <a:spcAft>
                          <a:spcPct val="0"/>
                        </a:spcAft>
                        <a:buClrTx/>
                        <a:buSzTx/>
                        <a:buFontTx/>
                        <a:buNone/>
                        <a:tabLst/>
                        <a:defRPr/>
                      </a:pPr>
                      <a:r>
                        <a:rPr lang="fr-FR" sz="1300" b="0" kern="1200" dirty="0">
                          <a:solidFill>
                            <a:schemeClr val="bg1"/>
                          </a:solidFill>
                          <a:latin typeface="+mn-lt"/>
                          <a:ea typeface="+mn-ea"/>
                          <a:cs typeface="+mn-cs"/>
                        </a:rPr>
                        <a:t>Âge de départ à la </a:t>
                      </a:r>
                      <a:br>
                        <a:rPr lang="fr-FR" sz="1300" b="0" kern="1200" dirty="0">
                          <a:solidFill>
                            <a:schemeClr val="bg1"/>
                          </a:solidFill>
                          <a:latin typeface="+mn-lt"/>
                          <a:ea typeface="+mn-ea"/>
                          <a:cs typeface="+mn-cs"/>
                        </a:rPr>
                      </a:br>
                      <a:r>
                        <a:rPr lang="fr-FR" sz="1300" b="0" kern="1200" dirty="0">
                          <a:solidFill>
                            <a:schemeClr val="bg1"/>
                          </a:solidFill>
                          <a:latin typeface="+mn-lt"/>
                          <a:ea typeface="+mn-ea"/>
                          <a:cs typeface="+mn-cs"/>
                        </a:rPr>
                        <a:t>retraite à taux plein*</a:t>
                      </a:r>
                    </a:p>
                  </a:txBody>
                  <a:tcPr marL="0" marR="0" marT="32764" marB="32764" anchor="ctr" horzOverflow="overflow">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37562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5624"/>
                    </a:solidFill>
                  </a:tcPr>
                </a:tc>
                <a:extLst>
                  <a:ext uri="{0D108BD9-81ED-4DB2-BD59-A6C34878D82A}">
                    <a16:rowId xmlns:a16="http://schemas.microsoft.com/office/drawing/2014/main" val="10001"/>
                  </a:ext>
                </a:extLst>
              </a:tr>
              <a:tr h="196584">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baseline="0" dirty="0">
                          <a:solidFill>
                            <a:schemeClr val="tx1"/>
                          </a:solidFill>
                          <a:latin typeface="+mn-lt"/>
                          <a:ea typeface="+mn-ea"/>
                          <a:cs typeface="+mn-cs"/>
                        </a:rPr>
                        <a:t>1955 à 1957</a:t>
                      </a:r>
                    </a:p>
                  </a:txBody>
                  <a:tcPr marL="0" marR="0" marT="0" marB="0" anchor="ctr" anchorCtr="1"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62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166</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67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196584">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baseline="0" dirty="0">
                          <a:solidFill>
                            <a:schemeClr val="tx1"/>
                          </a:solidFill>
                          <a:latin typeface="+mn-lt"/>
                          <a:ea typeface="+mn-ea"/>
                          <a:cs typeface="+mn-cs"/>
                        </a:rPr>
                        <a:t>1958 à 1960</a:t>
                      </a:r>
                    </a:p>
                  </a:txBody>
                  <a:tcPr marL="0" marR="0" marT="0" marB="0" anchor="ctr" anchorCtr="1"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62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167</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67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96584">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baseline="0" dirty="0">
                          <a:solidFill>
                            <a:schemeClr val="tx1"/>
                          </a:solidFill>
                          <a:latin typeface="+mn-lt"/>
                          <a:ea typeface="+mn-ea"/>
                          <a:cs typeface="+mn-cs"/>
                        </a:rPr>
                        <a:t>01/01 – 31/08 1961</a:t>
                      </a:r>
                    </a:p>
                  </a:txBody>
                  <a:tcPr marL="0" marR="0" marT="0" marB="0" anchor="ctr" anchorCtr="1"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62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168</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67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r h="196584">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baseline="0" dirty="0">
                          <a:solidFill>
                            <a:schemeClr val="tx1"/>
                          </a:solidFill>
                          <a:latin typeface="+mn-lt"/>
                          <a:ea typeface="+mn-ea"/>
                          <a:cs typeface="+mn-cs"/>
                        </a:rPr>
                        <a:t>01/09 – 31/12 1961</a:t>
                      </a:r>
                    </a:p>
                  </a:txBody>
                  <a:tcPr marL="0" marR="0" marT="0" marB="0" anchor="ctr" anchorCtr="1"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62 ans et 3 mois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169</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67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96584">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baseline="0" dirty="0">
                          <a:solidFill>
                            <a:schemeClr val="tx1"/>
                          </a:solidFill>
                          <a:latin typeface="+mn-lt"/>
                          <a:ea typeface="+mn-ea"/>
                          <a:cs typeface="+mn-cs"/>
                        </a:rPr>
                        <a:t>1962</a:t>
                      </a:r>
                    </a:p>
                  </a:txBody>
                  <a:tcPr marL="0" marR="0" marT="0" marB="0" anchor="ctr" anchorCtr="1"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100" kern="1200" dirty="0">
                          <a:solidFill>
                            <a:schemeClr val="tx1"/>
                          </a:solidFill>
                          <a:latin typeface="+mn-lt"/>
                          <a:ea typeface="+mn-ea"/>
                          <a:cs typeface="+mn-cs"/>
                        </a:rPr>
                        <a:t>62 ans et 6 mois</a:t>
                      </a:r>
                    </a:p>
                  </a:txBody>
                  <a:tcPr marL="0" marR="0" marT="0" marB="0"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169</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67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6"/>
                  </a:ext>
                </a:extLst>
              </a:tr>
              <a:tr h="196584">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baseline="0" dirty="0">
                          <a:solidFill>
                            <a:schemeClr val="tx1"/>
                          </a:solidFill>
                          <a:latin typeface="+mn-lt"/>
                          <a:ea typeface="+mn-ea"/>
                          <a:cs typeface="+mn-cs"/>
                        </a:rPr>
                        <a:t>1963</a:t>
                      </a:r>
                    </a:p>
                  </a:txBody>
                  <a:tcPr marL="0" marR="0" marT="0" marB="0" anchor="ctr" anchorCtr="1"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62 ans et 9 mois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170</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67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196584">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baseline="0" dirty="0">
                          <a:solidFill>
                            <a:schemeClr val="tx1"/>
                          </a:solidFill>
                          <a:latin typeface="+mn-lt"/>
                          <a:ea typeface="+mn-ea"/>
                          <a:cs typeface="+mn-cs"/>
                        </a:rPr>
                        <a:t>1964</a:t>
                      </a:r>
                    </a:p>
                  </a:txBody>
                  <a:tcPr marL="0" marR="0" marT="0" marB="0" anchor="ctr" anchorCtr="1"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63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171</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67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8"/>
                  </a:ext>
                </a:extLst>
              </a:tr>
              <a:tr h="196584">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baseline="0" dirty="0">
                          <a:solidFill>
                            <a:schemeClr val="tx1"/>
                          </a:solidFill>
                          <a:latin typeface="+mn-lt"/>
                          <a:ea typeface="+mn-ea"/>
                          <a:cs typeface="+mn-cs"/>
                        </a:rPr>
                        <a:t>1965</a:t>
                      </a:r>
                    </a:p>
                  </a:txBody>
                  <a:tcPr marL="0" marR="0" marT="0" marB="0" anchor="ctr" anchorCtr="1"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kern="1200" dirty="0">
                          <a:solidFill>
                            <a:schemeClr val="tx1"/>
                          </a:solidFill>
                          <a:latin typeface="+mn-lt"/>
                          <a:ea typeface="+mn-ea"/>
                          <a:cs typeface="+mn-cs"/>
                        </a:rPr>
                        <a:t>63 ans et 3 mois</a:t>
                      </a:r>
                    </a:p>
                  </a:txBody>
                  <a:tcPr marL="0" marR="0" marT="0" marB="0"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172</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67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196584">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baseline="0" dirty="0">
                          <a:solidFill>
                            <a:schemeClr val="tx1"/>
                          </a:solidFill>
                          <a:latin typeface="+mn-lt"/>
                          <a:ea typeface="+mn-ea"/>
                          <a:cs typeface="+mn-cs"/>
                        </a:rPr>
                        <a:t>1966</a:t>
                      </a:r>
                    </a:p>
                  </a:txBody>
                  <a:tcPr marL="0" marR="0" marT="0" marB="0" anchor="ctr" anchorCtr="1"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63 ans et 6 mois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172</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67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10"/>
                  </a:ext>
                </a:extLst>
              </a:tr>
              <a:tr h="196584">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baseline="0" dirty="0">
                          <a:solidFill>
                            <a:schemeClr val="tx1"/>
                          </a:solidFill>
                          <a:latin typeface="+mn-lt"/>
                          <a:ea typeface="+mn-ea"/>
                          <a:cs typeface="+mn-cs"/>
                        </a:rPr>
                        <a:t>1967</a:t>
                      </a:r>
                    </a:p>
                  </a:txBody>
                  <a:tcPr marL="0" marR="0" marT="0" marB="0" anchor="ctr" anchorCtr="1"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 63 ans et 9 mois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172</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67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196584">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baseline="0" dirty="0">
                          <a:solidFill>
                            <a:schemeClr val="tx1"/>
                          </a:solidFill>
                          <a:latin typeface="+mn-lt"/>
                          <a:ea typeface="+mn-ea"/>
                          <a:cs typeface="+mn-cs"/>
                        </a:rPr>
                        <a:t>1968 et suivantes</a:t>
                      </a:r>
                    </a:p>
                  </a:txBody>
                  <a:tcPr marL="0" marR="0" marT="0" marB="0" anchor="ctr" anchorCtr="1"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solidFill>
                        <a:srgbClr val="375624"/>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64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solidFill>
                        <a:srgbClr val="375624"/>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172</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solidFill>
                        <a:srgbClr val="375624"/>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FR" sz="1100" kern="1200" dirty="0">
                          <a:solidFill>
                            <a:schemeClr val="tx1"/>
                          </a:solidFill>
                          <a:latin typeface="+mn-lt"/>
                          <a:ea typeface="+mn-ea"/>
                          <a:cs typeface="+mn-cs"/>
                        </a:rPr>
                        <a:t>67 ans</a:t>
                      </a:r>
                    </a:p>
                  </a:txBody>
                  <a:tcPr marL="0" marR="0" marT="0" marB="0" anchor="ctr" anchorCtr="1" horzOverflow="overflow">
                    <a:lnL w="9525"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solidFill>
                        <a:srgbClr val="375624"/>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12"/>
                  </a:ext>
                </a:extLst>
              </a:tr>
              <a:tr h="206865">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fr-FR" sz="500" dirty="0">
                        <a:solidFill>
                          <a:schemeClr val="tx1">
                            <a:lumMod val="85000"/>
                            <a:lumOff val="15000"/>
                          </a:schemeClr>
                        </a:solidFill>
                      </a:endParaRPr>
                    </a:p>
                  </a:txBody>
                  <a:tcPr marL="163820" marR="327640" marT="32764" marB="32764" anchor="ctr" horzOverflow="overflow">
                    <a:lnL w="6350" cap="flat" cmpd="sng" algn="ctr">
                      <a:noFill/>
                      <a:prstDash val="solid"/>
                      <a:round/>
                      <a:headEnd type="none" w="med" len="med"/>
                      <a:tailEnd type="none" w="med" len="med"/>
                    </a:lnL>
                    <a:lnR>
                      <a:noFill/>
                    </a:lnR>
                    <a:lnT w="12700" cap="flat" cmpd="sng" algn="ctr">
                      <a:solidFill>
                        <a:srgbClr val="375624"/>
                      </a:solidFill>
                      <a:prstDash val="solid"/>
                      <a:round/>
                      <a:headEnd type="none" w="med" len="med"/>
                      <a:tailEnd type="none" w="med" len="med"/>
                    </a:lnT>
                    <a:lnB w="6350" cap="flat" cmpd="sng" algn="ctr">
                      <a:solidFill>
                        <a:schemeClr val="tx1">
                          <a:lumMod val="85000"/>
                          <a:lumOff val="1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700" dirty="0"/>
                    </a:p>
                  </a:txBody>
                  <a:tcPr marL="0" marR="0" marT="32764" marB="32764" anchor="ctr" horzOverflow="overflow">
                    <a:lnL w="6350" cap="flat" cmpd="sng" algn="ctr">
                      <a:noFill/>
                      <a:prstDash val="solid"/>
                      <a:round/>
                      <a:headEnd type="none" w="med" len="med"/>
                      <a:tailEnd type="none" w="med" len="med"/>
                    </a:lnL>
                    <a:lnR>
                      <a:noFill/>
                    </a:lnR>
                    <a:lnT w="12700" cap="flat" cmpd="sng" algn="ctr">
                      <a:solidFill>
                        <a:srgbClr val="375624"/>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700" dirty="0"/>
                    </a:p>
                  </a:txBody>
                  <a:tcPr marL="0" marR="0" marT="32764" marB="32764" anchor="ctr" horzOverflow="overflow">
                    <a:lnL w="6350" cap="flat" cmpd="sng" algn="ctr">
                      <a:noFill/>
                      <a:prstDash val="solid"/>
                      <a:round/>
                      <a:headEnd type="none" w="med" len="med"/>
                      <a:tailEnd type="none" w="med" len="med"/>
                    </a:lnL>
                    <a:lnR>
                      <a:noFill/>
                    </a:lnR>
                    <a:lnT w="12700" cap="flat" cmpd="sng" algn="ctr">
                      <a:solidFill>
                        <a:srgbClr val="375624"/>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700" dirty="0"/>
                    </a:p>
                  </a:txBody>
                  <a:tcPr marL="0" marR="0" marT="32764" marB="32764" anchor="ctr" horzOverflow="overflow">
                    <a:lnL w="6350" cap="flat" cmpd="sng" algn="ctr">
                      <a:noFill/>
                      <a:prstDash val="solid"/>
                      <a:round/>
                      <a:headEnd type="none" w="med" len="med"/>
                      <a:tailEnd type="none" w="med" len="med"/>
                    </a:lnL>
                    <a:lnR>
                      <a:noFill/>
                    </a:lnR>
                    <a:lnT w="12700" cap="flat" cmpd="sng" algn="ctr">
                      <a:solidFill>
                        <a:srgbClr val="375624"/>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3"/>
                  </a:ext>
                </a:extLst>
              </a:tr>
              <a:tr h="327007">
                <a:tc gridSpan="3">
                  <a:txBody>
                    <a:bodyPr/>
                    <a:lstStyle/>
                    <a:p>
                      <a:pPr marL="266700" indent="-266700" algn="just">
                        <a:lnSpc>
                          <a:spcPts val="1200"/>
                        </a:lnSpc>
                        <a:spcAft>
                          <a:spcPts val="600"/>
                        </a:spcAft>
                        <a:buFont typeface="Arial" panose="020B0604020202020204" pitchFamily="34" charset="0"/>
                        <a:buNone/>
                        <a:tabLst/>
                      </a:pPr>
                      <a:r>
                        <a:rPr lang="fr-FR" sz="1300" b="0" dirty="0">
                          <a:solidFill>
                            <a:schemeClr val="tx1">
                              <a:lumMod val="75000"/>
                              <a:lumOff val="25000"/>
                            </a:schemeClr>
                          </a:solidFill>
                        </a:rPr>
                        <a:t>* </a:t>
                      </a:r>
                      <a:r>
                        <a:rPr lang="fr-FR" sz="1100" b="0" dirty="0">
                          <a:solidFill>
                            <a:schemeClr val="tx1">
                              <a:lumMod val="75000"/>
                              <a:lumOff val="25000"/>
                            </a:schemeClr>
                          </a:solidFill>
                        </a:rPr>
                        <a:t>au 1</a:t>
                      </a:r>
                      <a:r>
                        <a:rPr lang="fr-FR" sz="1100" b="0" baseline="30000" dirty="0">
                          <a:solidFill>
                            <a:schemeClr val="tx1">
                              <a:lumMod val="75000"/>
                              <a:lumOff val="25000"/>
                            </a:schemeClr>
                          </a:solidFill>
                        </a:rPr>
                        <a:t>er</a:t>
                      </a:r>
                      <a:r>
                        <a:rPr lang="fr-FR" sz="1100" b="0" dirty="0">
                          <a:solidFill>
                            <a:schemeClr val="tx1">
                              <a:lumMod val="75000"/>
                              <a:lumOff val="25000"/>
                            </a:schemeClr>
                          </a:solidFill>
                        </a:rPr>
                        <a:t> jour du trimestre civil suivant</a:t>
                      </a:r>
                    </a:p>
                  </a:txBody>
                  <a:tcPr marL="98292" marR="98292" marT="65528" marB="32764" anchor="ctr" horzOverflow="overflow">
                    <a:lnL w="6350" cap="flat" cmpd="sng" algn="ctr">
                      <a:noFill/>
                      <a:prstDash val="solid"/>
                      <a:round/>
                      <a:headEnd type="none" w="med" len="med"/>
                      <a:tailEnd type="none" w="med" len="med"/>
                    </a:lnL>
                    <a:lnR>
                      <a:noFill/>
                    </a:lnR>
                    <a:lnT w="6350" cap="flat" cmpd="sng" algn="ctr">
                      <a:solidFill>
                        <a:schemeClr val="tx1">
                          <a:lumMod val="85000"/>
                          <a:lumOff val="1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endParaRPr lang="fr-FR" sz="1600" kern="1200" dirty="0">
                        <a:solidFill>
                          <a:srgbClr val="006699"/>
                        </a:solidFill>
                        <a:latin typeface="+mn-lt"/>
                        <a:ea typeface="+mn-ea"/>
                        <a:cs typeface="+mn-cs"/>
                      </a:endParaRPr>
                    </a:p>
                  </a:txBody>
                  <a:tcPr marL="0" marR="396000" marT="36000" marB="36000" anchor="ctr" horzOverflow="overflow">
                    <a:lnL>
                      <a:noFill/>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180975" marR="0" lvl="0" indent="-180975" algn="l" defTabSz="914400" rtl="0" eaLnBrk="1" fontAlgn="base" latinLnBrk="0" hangingPunct="1">
                        <a:lnSpc>
                          <a:spcPct val="100000"/>
                        </a:lnSpc>
                        <a:spcBef>
                          <a:spcPct val="20000"/>
                        </a:spcBef>
                        <a:spcAft>
                          <a:spcPct val="0"/>
                        </a:spcAft>
                        <a:buClrTx/>
                        <a:buSzTx/>
                        <a:buFontTx/>
                        <a:buNone/>
                        <a:tabLst/>
                        <a:defRPr/>
                      </a:pPr>
                      <a:endParaRPr lang="fr-FR" sz="1400" kern="1200" dirty="0">
                        <a:solidFill>
                          <a:schemeClr val="tx1">
                            <a:lumMod val="75000"/>
                            <a:lumOff val="25000"/>
                          </a:schemeClr>
                        </a:solidFill>
                        <a:latin typeface="+mn-lt"/>
                        <a:ea typeface="+mn-ea"/>
                        <a:cs typeface="+mn-cs"/>
                      </a:endParaRPr>
                    </a:p>
                  </a:txBody>
                  <a:tcPr marL="108000" marR="360000" marT="36000" marB="36000" anchor="ctr" horzOverflow="overflow">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66700" indent="-266700" algn="just">
                        <a:lnSpc>
                          <a:spcPts val="1200"/>
                        </a:lnSpc>
                        <a:spcAft>
                          <a:spcPts val="600"/>
                        </a:spcAft>
                        <a:buFont typeface="Arial" panose="020B0604020202020204" pitchFamily="34" charset="0"/>
                        <a:buNone/>
                        <a:tabLst/>
                      </a:pPr>
                      <a:endParaRPr lang="fr-FR" sz="1300" b="0" dirty="0">
                        <a:solidFill>
                          <a:schemeClr val="tx1">
                            <a:lumMod val="75000"/>
                            <a:lumOff val="25000"/>
                          </a:schemeClr>
                        </a:solidFill>
                      </a:endParaRPr>
                    </a:p>
                  </a:txBody>
                  <a:tcPr marL="98292" marR="98292" marT="65528" marB="32764" anchor="ctr" horzOverflow="overflow">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4"/>
                  </a:ext>
                </a:extLst>
              </a:tr>
            </a:tbl>
          </a:graphicData>
        </a:graphic>
      </p:graphicFrame>
      <p:sp>
        <p:nvSpPr>
          <p:cNvPr id="3" name="Rectangle 2"/>
          <p:cNvSpPr/>
          <p:nvPr/>
        </p:nvSpPr>
        <p:spPr>
          <a:xfrm>
            <a:off x="4593090" y="829584"/>
            <a:ext cx="3407839" cy="484492"/>
          </a:xfrm>
          <a:prstGeom prst="rect">
            <a:avLst/>
          </a:prstGeom>
        </p:spPr>
        <p:txBody>
          <a:bodyPr wrap="square">
            <a:spAutoFit/>
          </a:bodyPr>
          <a:lstStyle/>
          <a:p>
            <a:pPr algn="r"/>
            <a:r>
              <a:rPr lang="fr-FR" sz="1274" dirty="0">
                <a:solidFill>
                  <a:schemeClr val="tx1">
                    <a:lumMod val="75000"/>
                    <a:lumOff val="25000"/>
                  </a:schemeClr>
                </a:solidFill>
              </a:rPr>
              <a:t>Ce tableau intègre les modifications </a:t>
            </a:r>
          </a:p>
          <a:p>
            <a:pPr algn="r"/>
            <a:r>
              <a:rPr lang="fr-FR" sz="1274" dirty="0">
                <a:solidFill>
                  <a:schemeClr val="tx1">
                    <a:lumMod val="75000"/>
                    <a:lumOff val="25000"/>
                  </a:schemeClr>
                </a:solidFill>
              </a:rPr>
              <a:t>induites par la réforme du 15 avril 2023.</a:t>
            </a:r>
            <a:r>
              <a:rPr lang="fr-FR" sz="1274" b="0" dirty="0">
                <a:solidFill>
                  <a:schemeClr val="tx1">
                    <a:lumMod val="75000"/>
                    <a:lumOff val="25000"/>
                  </a:schemeClr>
                </a:solidFill>
              </a:rPr>
              <a:t> </a:t>
            </a:r>
          </a:p>
        </p:txBody>
      </p:sp>
      <p:sp>
        <p:nvSpPr>
          <p:cNvPr id="7" name="Rectangle 6"/>
          <p:cNvSpPr/>
          <p:nvPr/>
        </p:nvSpPr>
        <p:spPr>
          <a:xfrm>
            <a:off x="5759" y="1595547"/>
            <a:ext cx="870696" cy="400366"/>
          </a:xfrm>
          <a:prstGeom prst="rect">
            <a:avLst/>
          </a:prstGeom>
        </p:spPr>
        <p:txBody>
          <a:bodyPr wrap="square">
            <a:spAutoFit/>
          </a:bodyPr>
          <a:lstStyle/>
          <a:p>
            <a:pPr algn="ctr">
              <a:tabLst>
                <a:tab pos="733950" algn="l"/>
                <a:tab pos="814858" algn="r"/>
              </a:tabLst>
              <a:defRPr/>
            </a:pPr>
            <a:r>
              <a:rPr lang="fr-FR" sz="1001" b="1" dirty="0">
                <a:solidFill>
                  <a:schemeClr val="bg1"/>
                </a:solidFill>
                <a:latin typeface="Calibri" panose="020F0502020204030204" pitchFamily="34" charset="0"/>
                <a:cs typeface="Arial" panose="020B0604020202020204" pitchFamily="34" charset="0"/>
              </a:rPr>
              <a:t>La demande de retraite</a:t>
            </a:r>
          </a:p>
        </p:txBody>
      </p:sp>
    </p:spTree>
    <p:custDataLst>
      <p:tags r:id="rId1"/>
    </p:custDataLst>
    <p:extLst>
      <p:ext uri="{BB962C8B-B14F-4D97-AF65-F5344CB8AC3E}">
        <p14:creationId xmlns:p14="http://schemas.microsoft.com/office/powerpoint/2010/main" val="3407780432"/>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Régime de base</a:t>
            </a:r>
          </a:p>
        </p:txBody>
      </p:sp>
      <p:sp>
        <p:nvSpPr>
          <p:cNvPr id="3" name="Espace réservé du contenu 2"/>
          <p:cNvSpPr>
            <a:spLocks noGrp="1"/>
          </p:cNvSpPr>
          <p:nvPr>
            <p:ph idx="1"/>
          </p:nvPr>
        </p:nvSpPr>
        <p:spPr>
          <a:xfrm>
            <a:off x="1170430" y="779809"/>
            <a:ext cx="1469186" cy="1085460"/>
          </a:xfrm>
        </p:spPr>
        <p:txBody>
          <a:bodyPr vert="horz" lIns="91440" tIns="45720" rIns="91440" bIns="45720" rtlCol="0">
            <a:noAutofit/>
          </a:bodyPr>
          <a:lstStyle/>
          <a:p>
            <a:pPr>
              <a:lnSpc>
                <a:spcPts val="1800"/>
              </a:lnSpc>
              <a:spcBef>
                <a:spcPts val="0"/>
              </a:spcBef>
            </a:pPr>
            <a:r>
              <a:rPr lang="fr-FR" kern="1200" dirty="0"/>
              <a:t>Âge de départ </a:t>
            </a:r>
            <a:br>
              <a:rPr lang="fr-FR" kern="1200" dirty="0"/>
            </a:br>
            <a:r>
              <a:rPr lang="fr-FR" kern="1200" dirty="0"/>
              <a:t>en retraite</a:t>
            </a:r>
          </a:p>
        </p:txBody>
      </p:sp>
      <p:sp>
        <p:nvSpPr>
          <p:cNvPr id="17" name="Espace réservé du contenu 2"/>
          <p:cNvSpPr txBox="1">
            <a:spLocks/>
          </p:cNvSpPr>
          <p:nvPr/>
        </p:nvSpPr>
        <p:spPr>
          <a:xfrm>
            <a:off x="1115616" y="3079272"/>
            <a:ext cx="2448272" cy="1330118"/>
          </a:xfrm>
          <a:prstGeom prst="rect">
            <a:avLst/>
          </a:prstGeom>
        </p:spPr>
        <p:txBody>
          <a:bodyPr vert="horz" lIns="91440" tIns="45720" rIns="91440" bIns="45720" rtlCol="0">
            <a:noAutofit/>
          </a:bodyPr>
          <a:lstStyle>
            <a:lvl1pPr marL="0" indent="0" algn="ctr" rtl="0" eaLnBrk="0" fontAlgn="base" hangingPunct="0">
              <a:spcBef>
                <a:spcPct val="20000"/>
              </a:spcBef>
              <a:spcAft>
                <a:spcPct val="0"/>
              </a:spcAft>
              <a:buNone/>
              <a:defRPr sz="2400" b="1">
                <a:solidFill>
                  <a:schemeClr val="bg1">
                    <a:lumMod val="50000"/>
                  </a:schemeClr>
                </a:solidFill>
                <a:latin typeface="+mn-lt"/>
                <a:ea typeface="+mn-ea"/>
                <a:cs typeface="+mn-cs"/>
              </a:defRPr>
            </a:lvl1pPr>
            <a:lvl2pPr marL="742950" indent="-285750" algn="ctr" rtl="0" eaLnBrk="0" fontAlgn="base" hangingPunct="0">
              <a:spcBef>
                <a:spcPct val="20000"/>
              </a:spcBef>
              <a:spcAft>
                <a:spcPct val="0"/>
              </a:spcAft>
              <a:buChar char="–"/>
              <a:defRPr sz="2000">
                <a:solidFill>
                  <a:schemeClr val="bg1">
                    <a:lumMod val="50000"/>
                  </a:schemeClr>
                </a:solidFill>
                <a:latin typeface="+mn-lt"/>
                <a:cs typeface="+mn-cs"/>
              </a:defRPr>
            </a:lvl2pPr>
            <a:lvl3pPr marL="1143000" indent="-228600" algn="ctr" rtl="0" eaLnBrk="0" fontAlgn="base" hangingPunct="0">
              <a:spcBef>
                <a:spcPct val="20000"/>
              </a:spcBef>
              <a:spcAft>
                <a:spcPct val="0"/>
              </a:spcAft>
              <a:buChar char="•"/>
              <a:defRPr sz="1800">
                <a:solidFill>
                  <a:schemeClr val="bg1">
                    <a:lumMod val="50000"/>
                  </a:schemeClr>
                </a:solidFill>
                <a:latin typeface="+mn-lt"/>
                <a:cs typeface="+mn-cs"/>
              </a:defRPr>
            </a:lvl3pPr>
            <a:lvl4pPr marL="1600200" indent="-228600" algn="ctr" rtl="0" eaLnBrk="0" fontAlgn="base" hangingPunct="0">
              <a:spcBef>
                <a:spcPct val="20000"/>
              </a:spcBef>
              <a:spcAft>
                <a:spcPct val="0"/>
              </a:spcAft>
              <a:buChar char="–"/>
              <a:defRPr sz="1600">
                <a:solidFill>
                  <a:schemeClr val="bg1">
                    <a:lumMod val="50000"/>
                  </a:schemeClr>
                </a:solidFill>
                <a:latin typeface="+mn-lt"/>
                <a:cs typeface="+mn-cs"/>
              </a:defRPr>
            </a:lvl4pPr>
            <a:lvl5pPr marL="2057400" indent="-228600" algn="ctr" rtl="0" eaLnBrk="0" fontAlgn="base" hangingPunct="0">
              <a:spcBef>
                <a:spcPct val="20000"/>
              </a:spcBef>
              <a:spcAft>
                <a:spcPct val="0"/>
              </a:spcAft>
              <a:buChar char="»"/>
              <a:defRPr sz="1600">
                <a:solidFill>
                  <a:schemeClr val="bg1">
                    <a:lumMod val="50000"/>
                  </a:schemeClr>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lgn="l">
              <a:lnSpc>
                <a:spcPts val="1800"/>
              </a:lnSpc>
              <a:spcBef>
                <a:spcPts val="0"/>
              </a:spcBef>
            </a:pPr>
            <a:r>
              <a:rPr lang="fr-FR" sz="2184" dirty="0">
                <a:solidFill>
                  <a:srgbClr val="002060"/>
                </a:solidFill>
              </a:rPr>
              <a:t>Exemple de </a:t>
            </a:r>
          </a:p>
          <a:p>
            <a:pPr algn="l">
              <a:lnSpc>
                <a:spcPts val="1800"/>
              </a:lnSpc>
              <a:spcBef>
                <a:spcPts val="0"/>
              </a:spcBef>
            </a:pPr>
            <a:r>
              <a:rPr lang="fr-FR" sz="2184" dirty="0">
                <a:solidFill>
                  <a:srgbClr val="002060"/>
                </a:solidFill>
              </a:rPr>
              <a:t>décote / surcote</a:t>
            </a:r>
            <a:br>
              <a:rPr lang="fr-FR" sz="2184" dirty="0">
                <a:solidFill>
                  <a:srgbClr val="002060"/>
                </a:solidFill>
              </a:rPr>
            </a:br>
            <a:r>
              <a:rPr lang="fr-FR" sz="2184" dirty="0">
                <a:solidFill>
                  <a:srgbClr val="002060"/>
                </a:solidFill>
              </a:rPr>
              <a:t>pour un médecin </a:t>
            </a:r>
          </a:p>
          <a:p>
            <a:pPr algn="l">
              <a:lnSpc>
                <a:spcPts val="1800"/>
              </a:lnSpc>
              <a:spcBef>
                <a:spcPts val="0"/>
              </a:spcBef>
            </a:pPr>
            <a:r>
              <a:rPr lang="fr-FR" sz="2184" dirty="0">
                <a:solidFill>
                  <a:srgbClr val="002060"/>
                </a:solidFill>
              </a:rPr>
              <a:t>né en 1963</a:t>
            </a:r>
          </a:p>
        </p:txBody>
      </p:sp>
      <p:pic>
        <p:nvPicPr>
          <p:cNvPr id="6" name="Image 5"/>
          <p:cNvPicPr>
            <a:picLocks noChangeAspect="1"/>
          </p:cNvPicPr>
          <p:nvPr/>
        </p:nvPicPr>
        <p:blipFill>
          <a:blip r:embed="rId4"/>
          <a:stretch>
            <a:fillRect/>
          </a:stretch>
        </p:blipFill>
        <p:spPr>
          <a:xfrm>
            <a:off x="3061779" y="599863"/>
            <a:ext cx="4968552" cy="2195923"/>
          </a:xfrm>
          <a:prstGeom prst="rect">
            <a:avLst/>
          </a:prstGeom>
        </p:spPr>
      </p:pic>
      <p:pic>
        <p:nvPicPr>
          <p:cNvPr id="7" name="Image 6"/>
          <p:cNvPicPr>
            <a:picLocks noChangeAspect="1"/>
          </p:cNvPicPr>
          <p:nvPr/>
        </p:nvPicPr>
        <p:blipFill>
          <a:blip r:embed="rId5"/>
          <a:stretch>
            <a:fillRect/>
          </a:stretch>
        </p:blipFill>
        <p:spPr>
          <a:xfrm>
            <a:off x="3059832" y="2787774"/>
            <a:ext cx="2427697" cy="2218820"/>
          </a:xfrm>
          <a:prstGeom prst="rect">
            <a:avLst/>
          </a:prstGeom>
        </p:spPr>
      </p:pic>
      <p:pic>
        <p:nvPicPr>
          <p:cNvPr id="9" name="Image 8"/>
          <p:cNvPicPr>
            <a:picLocks noChangeAspect="1"/>
          </p:cNvPicPr>
          <p:nvPr/>
        </p:nvPicPr>
        <p:blipFill>
          <a:blip r:embed="rId6"/>
          <a:stretch>
            <a:fillRect/>
          </a:stretch>
        </p:blipFill>
        <p:spPr>
          <a:xfrm>
            <a:off x="5868144" y="2772916"/>
            <a:ext cx="2664296" cy="2295120"/>
          </a:xfrm>
          <a:prstGeom prst="rect">
            <a:avLst/>
          </a:prstGeom>
        </p:spPr>
      </p:pic>
      <p:sp>
        <p:nvSpPr>
          <p:cNvPr id="8" name="Rectangle 7"/>
          <p:cNvSpPr/>
          <p:nvPr/>
        </p:nvSpPr>
        <p:spPr>
          <a:xfrm>
            <a:off x="5759" y="1595547"/>
            <a:ext cx="870696" cy="400366"/>
          </a:xfrm>
          <a:prstGeom prst="rect">
            <a:avLst/>
          </a:prstGeom>
        </p:spPr>
        <p:txBody>
          <a:bodyPr wrap="square">
            <a:spAutoFit/>
          </a:bodyPr>
          <a:lstStyle/>
          <a:p>
            <a:pPr algn="ctr">
              <a:tabLst>
                <a:tab pos="733950" algn="l"/>
                <a:tab pos="814858" algn="r"/>
              </a:tabLst>
              <a:defRPr/>
            </a:pPr>
            <a:r>
              <a:rPr lang="fr-FR" sz="1001" b="1" dirty="0">
                <a:solidFill>
                  <a:schemeClr val="bg1"/>
                </a:solidFill>
                <a:latin typeface="Calibri" panose="020F0502020204030204" pitchFamily="34" charset="0"/>
                <a:cs typeface="Arial" panose="020B0604020202020204" pitchFamily="34" charset="0"/>
              </a:rPr>
              <a:t>La demande de retraite</a:t>
            </a:r>
          </a:p>
        </p:txBody>
      </p:sp>
    </p:spTree>
    <p:custDataLst>
      <p:tags r:id="rId1"/>
    </p:custDataLst>
    <p:extLst>
      <p:ext uri="{BB962C8B-B14F-4D97-AF65-F5344CB8AC3E}">
        <p14:creationId xmlns:p14="http://schemas.microsoft.com/office/powerpoint/2010/main" val="531650421"/>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Régimes complémentaire et ASV </a:t>
            </a:r>
          </a:p>
        </p:txBody>
      </p:sp>
      <p:sp>
        <p:nvSpPr>
          <p:cNvPr id="4" name="Espace réservé du contenu 1"/>
          <p:cNvSpPr>
            <a:spLocks noGrp="1"/>
          </p:cNvSpPr>
          <p:nvPr>
            <p:ph idx="1"/>
          </p:nvPr>
        </p:nvSpPr>
        <p:spPr/>
        <p:txBody>
          <a:bodyPr/>
          <a:lstStyle/>
          <a:p>
            <a:r>
              <a:rPr lang="fr-FR" dirty="0"/>
              <a:t>Âge de départ à la retraite</a:t>
            </a:r>
          </a:p>
        </p:txBody>
      </p:sp>
      <p:sp>
        <p:nvSpPr>
          <p:cNvPr id="5" name="AutoShape 24"/>
          <p:cNvSpPr>
            <a:spLocks noChangeArrowheads="1"/>
          </p:cNvSpPr>
          <p:nvPr/>
        </p:nvSpPr>
        <p:spPr bwMode="auto">
          <a:xfrm>
            <a:off x="-4968444" y="2356186"/>
            <a:ext cx="4320480" cy="1879793"/>
          </a:xfrm>
          <a:prstGeom prst="flowChartAlternateProcess">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rgbClr val="008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588" indent="-1588" algn="ctr">
              <a:spcBef>
                <a:spcPct val="20000"/>
              </a:spcBef>
              <a:tabLst>
                <a:tab pos="803275" algn="l"/>
              </a:tabLst>
            </a:pPr>
            <a:endParaRPr lang="fr-FR" b="0" dirty="0">
              <a:solidFill>
                <a:srgbClr val="5F5F5F"/>
              </a:solidFill>
            </a:endParaRPr>
          </a:p>
        </p:txBody>
      </p:sp>
      <p:grpSp>
        <p:nvGrpSpPr>
          <p:cNvPr id="6" name="Groupe 5"/>
          <p:cNvGrpSpPr/>
          <p:nvPr/>
        </p:nvGrpSpPr>
        <p:grpSpPr>
          <a:xfrm>
            <a:off x="1043035" y="1419622"/>
            <a:ext cx="4605302" cy="3374491"/>
            <a:chOff x="754977" y="1628002"/>
            <a:chExt cx="4806199" cy="3374491"/>
          </a:xfrm>
        </p:grpSpPr>
        <p:sp>
          <p:nvSpPr>
            <p:cNvPr id="7" name="Rectangle 23"/>
            <p:cNvSpPr>
              <a:spLocks noChangeArrowheads="1"/>
            </p:cNvSpPr>
            <p:nvPr/>
          </p:nvSpPr>
          <p:spPr bwMode="auto">
            <a:xfrm>
              <a:off x="754977" y="4253664"/>
              <a:ext cx="4631138" cy="748829"/>
            </a:xfrm>
            <a:prstGeom prst="rect">
              <a:avLst/>
            </a:prstGeom>
            <a:solidFill>
              <a:schemeClr val="bg1">
                <a:lumMod val="95000"/>
              </a:schemeClr>
            </a:solidFill>
            <a:ln w="19050" algn="ctr">
              <a:noFill/>
              <a:miter lim="800000"/>
              <a:headEnd/>
              <a:tailEnd/>
            </a:ln>
            <a:effectLst/>
          </p:spPr>
          <p:txBody>
            <a:bodyPr anchor="ctr"/>
            <a:lstStyle/>
            <a:p>
              <a:pPr algn="ctr">
                <a:lnSpc>
                  <a:spcPts val="1600"/>
                </a:lnSpc>
                <a:spcBef>
                  <a:spcPts val="0"/>
                </a:spcBef>
              </a:pPr>
              <a:r>
                <a:rPr lang="fr-FR" sz="1600" b="0" dirty="0">
                  <a:solidFill>
                    <a:srgbClr val="C00000"/>
                  </a:solidFill>
                </a:rPr>
                <a:t>Pour l’ouverture des droits aux retraites des régimes complémentaires et ASV,</a:t>
              </a:r>
              <a:br>
                <a:rPr lang="fr-FR" sz="1600" b="0" dirty="0">
                  <a:solidFill>
                    <a:srgbClr val="C00000"/>
                  </a:solidFill>
                </a:rPr>
              </a:br>
              <a:r>
                <a:rPr lang="fr-FR" sz="1600" b="0" dirty="0">
                  <a:solidFill>
                    <a:srgbClr val="C00000"/>
                  </a:solidFill>
                </a:rPr>
                <a:t>le médecin doit être à jour des cotisations.</a:t>
              </a:r>
            </a:p>
          </p:txBody>
        </p:sp>
        <p:grpSp>
          <p:nvGrpSpPr>
            <p:cNvPr id="8" name="Groupe 7"/>
            <p:cNvGrpSpPr/>
            <p:nvPr/>
          </p:nvGrpSpPr>
          <p:grpSpPr>
            <a:xfrm>
              <a:off x="755575" y="1661910"/>
              <a:ext cx="2245382" cy="2558380"/>
              <a:chOff x="755575" y="1273897"/>
              <a:chExt cx="2245382" cy="2558380"/>
            </a:xfrm>
          </p:grpSpPr>
          <p:sp>
            <p:nvSpPr>
              <p:cNvPr id="15" name="Forme libre 14"/>
              <p:cNvSpPr/>
              <p:nvPr/>
            </p:nvSpPr>
            <p:spPr>
              <a:xfrm>
                <a:off x="755575" y="1273897"/>
                <a:ext cx="2017185" cy="542250"/>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chemeClr val="bg1">
                  <a:lumMod val="95000"/>
                </a:schemeClr>
              </a:solidFill>
              <a:ln>
                <a:noFill/>
              </a:ln>
              <a:effectLst/>
            </p:spPr>
            <p:txBody>
              <a:bodyPr anchor="ctr" anchorCtr="0"/>
              <a:lstStyle/>
              <a:p>
                <a:pPr>
                  <a:buClr>
                    <a:srgbClr val="006699"/>
                  </a:buClr>
                  <a:buSzPct val="80000"/>
                </a:pPr>
                <a:r>
                  <a:rPr lang="fr-FR" b="0" dirty="0">
                    <a:solidFill>
                      <a:srgbClr val="006699"/>
                    </a:solidFill>
                  </a:rPr>
                  <a:t>Dès l’âge légal de la retraite </a:t>
                </a:r>
                <a:r>
                  <a:rPr lang="fr-FR" sz="1600" b="0" dirty="0">
                    <a:solidFill>
                      <a:srgbClr val="006699"/>
                    </a:solidFill>
                  </a:rPr>
                  <a:t>(cf. diapo 13)</a:t>
                </a:r>
                <a:endParaRPr lang="fr-FR" b="0" dirty="0">
                  <a:solidFill>
                    <a:srgbClr val="006699"/>
                  </a:solidFill>
                  <a:sym typeface="Wingdings" pitchFamily="2" charset="2"/>
                </a:endParaRPr>
              </a:p>
            </p:txBody>
          </p:sp>
          <p:pic>
            <p:nvPicPr>
              <p:cNvPr id="18" name="Picture 2" descr="P:\COMMUNIC\DIAPOS &amp; TRANSPARENTS\2017\TEST\ombre.png"/>
              <p:cNvPicPr preferRelativeResize="0">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1858" y="1276237"/>
                <a:ext cx="72000" cy="2196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755575" y="1888155"/>
                <a:ext cx="2245382" cy="1944122"/>
              </a:xfrm>
              <a:prstGeom prst="rect">
                <a:avLst/>
              </a:prstGeom>
            </p:spPr>
            <p:txBody>
              <a:bodyPr wrap="square">
                <a:spAutoFit/>
              </a:bodyPr>
              <a:lstStyle/>
              <a:p>
                <a:pPr marL="285750" indent="-285750">
                  <a:spcAft>
                    <a:spcPts val="500"/>
                  </a:spcAft>
                  <a:buClr>
                    <a:srgbClr val="006699"/>
                  </a:buClr>
                  <a:buSzPct val="80000"/>
                  <a:buFont typeface="Arial Narrow" panose="020B0606020202030204" pitchFamily="34" charset="0"/>
                  <a:buChar char="►"/>
                </a:pPr>
                <a:r>
                  <a:rPr lang="fr-FR" sz="1600" b="0" dirty="0"/>
                  <a:t>À taux plein</a:t>
                </a:r>
              </a:p>
              <a:p>
                <a:pPr marL="285750" indent="-285750">
                  <a:spcAft>
                    <a:spcPts val="500"/>
                  </a:spcAft>
                  <a:buClr>
                    <a:srgbClr val="006699"/>
                  </a:buClr>
                  <a:buSzPct val="80000"/>
                  <a:buFont typeface="Arial Narrow" panose="020B0606020202030204" pitchFamily="34" charset="0"/>
                  <a:buChar char="►"/>
                </a:pPr>
                <a:r>
                  <a:rPr lang="fr-FR" sz="1600" b="0" dirty="0">
                    <a:sym typeface="Wingdings" pitchFamily="2" charset="2"/>
                  </a:rPr>
                  <a:t>Avec majoration de </a:t>
                </a:r>
                <a:br>
                  <a:rPr lang="fr-FR" sz="1600" b="0" dirty="0">
                    <a:sym typeface="Wingdings" pitchFamily="2" charset="2"/>
                  </a:rPr>
                </a:br>
                <a:r>
                  <a:rPr lang="fr-FR" sz="1600" b="0" dirty="0">
                    <a:sym typeface="Wingdings" pitchFamily="2" charset="2"/>
                  </a:rPr>
                  <a:t>+ 13 % </a:t>
                </a:r>
                <a:r>
                  <a:rPr lang="fr-FR" sz="1600" b="0" dirty="0"/>
                  <a:t>pour les cas d’inaptitude, ancien combattant ou grand invalide de guerre.</a:t>
                </a:r>
                <a:endParaRPr lang="fr-FR" sz="1600" b="0" dirty="0">
                  <a:sym typeface="Wingdings" pitchFamily="2" charset="2"/>
                </a:endParaRPr>
              </a:p>
              <a:p>
                <a:pPr marL="285750" indent="-285750">
                  <a:spcAft>
                    <a:spcPts val="500"/>
                  </a:spcAft>
                  <a:buClr>
                    <a:srgbClr val="006699"/>
                  </a:buClr>
                  <a:buSzPct val="80000"/>
                  <a:buFont typeface="Arial Narrow" panose="020B0606020202030204" pitchFamily="34" charset="0"/>
                  <a:buChar char="►"/>
                </a:pPr>
                <a:endParaRPr lang="fr-FR" sz="1600" b="0" dirty="0">
                  <a:sym typeface="Wingdings" pitchFamily="2" charset="2"/>
                </a:endParaRPr>
              </a:p>
            </p:txBody>
          </p:sp>
        </p:grpSp>
        <p:grpSp>
          <p:nvGrpSpPr>
            <p:cNvPr id="9" name="Groupe 8"/>
            <p:cNvGrpSpPr/>
            <p:nvPr/>
          </p:nvGrpSpPr>
          <p:grpSpPr>
            <a:xfrm>
              <a:off x="2784603" y="1628002"/>
              <a:ext cx="2776573" cy="2561079"/>
              <a:chOff x="-815797" y="1239989"/>
              <a:chExt cx="2776573" cy="2561079"/>
            </a:xfrm>
          </p:grpSpPr>
          <p:sp>
            <p:nvSpPr>
              <p:cNvPr id="10" name="Forme libre 9"/>
              <p:cNvSpPr/>
              <p:nvPr/>
            </p:nvSpPr>
            <p:spPr>
              <a:xfrm>
                <a:off x="-815797" y="1273897"/>
                <a:ext cx="2601511" cy="336365"/>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chemeClr val="bg1">
                  <a:lumMod val="95000"/>
                </a:schemeClr>
              </a:solidFill>
              <a:ln>
                <a:noFill/>
              </a:ln>
              <a:effectLst/>
            </p:spPr>
            <p:txBody>
              <a:bodyPr anchor="ctr" anchorCtr="0"/>
              <a:lstStyle/>
              <a:p>
                <a:pPr algn="ctr" eaLnBrk="0" hangingPunct="0"/>
                <a:r>
                  <a:rPr lang="fr-FR" b="0" dirty="0">
                    <a:solidFill>
                      <a:srgbClr val="006699"/>
                    </a:solidFill>
                  </a:rPr>
                  <a:t>Au-delà de 62 ans</a:t>
                </a:r>
              </a:p>
            </p:txBody>
          </p:sp>
          <p:pic>
            <p:nvPicPr>
              <p:cNvPr id="13" name="Picture 2" descr="P:\COMMUNIC\DIAPOS &amp; TRANSPARENTS\2017\TEST\ombre.png"/>
              <p:cNvPicPr preferRelativeResize="0">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15796" y="1239989"/>
                <a:ext cx="57550" cy="252924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815797" y="1674845"/>
                <a:ext cx="2776573" cy="2126223"/>
              </a:xfrm>
              <a:prstGeom prst="rect">
                <a:avLst/>
              </a:prstGeom>
            </p:spPr>
            <p:txBody>
              <a:bodyPr wrap="square">
                <a:spAutoFit/>
              </a:bodyPr>
              <a:lstStyle/>
              <a:p>
                <a:pPr marL="285750" indent="-285750">
                  <a:spcAft>
                    <a:spcPts val="500"/>
                  </a:spcAft>
                  <a:buClr>
                    <a:srgbClr val="006699"/>
                  </a:buClr>
                  <a:buSzPct val="80000"/>
                  <a:buFont typeface="Arial Narrow" panose="020B0606020202030204" pitchFamily="34" charset="0"/>
                  <a:buChar char="►"/>
                </a:pPr>
                <a:r>
                  <a:rPr lang="fr-FR" sz="1600" b="0" dirty="0"/>
                  <a:t>Avec majoration de + 1,25 % </a:t>
                </a:r>
                <a:br>
                  <a:rPr lang="fr-FR" sz="1600" b="0" dirty="0"/>
                </a:br>
                <a:r>
                  <a:rPr lang="fr-FR" sz="1600" b="0" dirty="0"/>
                  <a:t>par trimestre de report de la retraite de 62 à 65 ans, soit 5% par an.</a:t>
                </a:r>
              </a:p>
              <a:p>
                <a:pPr marL="285750" indent="-285750">
                  <a:spcAft>
                    <a:spcPts val="500"/>
                  </a:spcAft>
                  <a:buClr>
                    <a:srgbClr val="006699"/>
                  </a:buClr>
                  <a:buSzPct val="80000"/>
                  <a:buFont typeface="Arial Narrow" panose="020B0606020202030204" pitchFamily="34" charset="0"/>
                  <a:buChar char="►"/>
                </a:pPr>
                <a:r>
                  <a:rPr lang="fr-FR" sz="1600" b="0" dirty="0"/>
                  <a:t>Avec majoration de + 0,75 % </a:t>
                </a:r>
                <a:br>
                  <a:rPr lang="fr-FR" sz="1600" b="0" dirty="0"/>
                </a:br>
                <a:r>
                  <a:rPr lang="fr-FR" sz="1600" b="0" dirty="0"/>
                  <a:t>par trimestre de report de la retraite de 65 à 70 ans</a:t>
                </a:r>
                <a:br>
                  <a:rPr lang="fr-FR" sz="1600" b="0" dirty="0"/>
                </a:br>
                <a:r>
                  <a:rPr lang="fr-FR" sz="1600" b="0" dirty="0"/>
                  <a:t>soit 3 % par an.</a:t>
                </a:r>
              </a:p>
            </p:txBody>
          </p:sp>
        </p:grpSp>
      </p:grpSp>
      <p:sp>
        <p:nvSpPr>
          <p:cNvPr id="20" name="Espace réservé du contenu 4"/>
          <p:cNvSpPr txBox="1">
            <a:spLocks/>
          </p:cNvSpPr>
          <p:nvPr/>
        </p:nvSpPr>
        <p:spPr>
          <a:xfrm>
            <a:off x="5668534" y="932514"/>
            <a:ext cx="3556352" cy="566456"/>
          </a:xfrm>
          <a:prstGeom prst="rect">
            <a:avLst/>
          </a:prstGeom>
        </p:spPr>
        <p:txBody>
          <a:bodyPr vert="horz" lIns="91440" tIns="45720" rIns="91440" bIns="45720" rtlCol="0">
            <a:noAutofit/>
          </a:bodyPr>
          <a:lstStyle>
            <a:lvl1pPr marL="0" indent="0" algn="ctr" rtl="0" eaLnBrk="0" fontAlgn="base" hangingPunct="0">
              <a:spcBef>
                <a:spcPct val="20000"/>
              </a:spcBef>
              <a:spcAft>
                <a:spcPct val="0"/>
              </a:spcAft>
              <a:buNone/>
              <a:defRPr sz="2400" b="1">
                <a:solidFill>
                  <a:schemeClr val="bg1">
                    <a:lumMod val="50000"/>
                  </a:schemeClr>
                </a:solidFill>
                <a:latin typeface="+mn-lt"/>
                <a:ea typeface="+mn-ea"/>
                <a:cs typeface="+mn-cs"/>
              </a:defRPr>
            </a:lvl1pPr>
            <a:lvl2pPr marL="742950" indent="-285750" algn="ctr" rtl="0" eaLnBrk="0" fontAlgn="base" hangingPunct="0">
              <a:spcBef>
                <a:spcPct val="20000"/>
              </a:spcBef>
              <a:spcAft>
                <a:spcPct val="0"/>
              </a:spcAft>
              <a:buChar char="–"/>
              <a:defRPr sz="2000">
                <a:solidFill>
                  <a:schemeClr val="bg1">
                    <a:lumMod val="50000"/>
                  </a:schemeClr>
                </a:solidFill>
                <a:latin typeface="+mn-lt"/>
                <a:cs typeface="+mn-cs"/>
              </a:defRPr>
            </a:lvl2pPr>
            <a:lvl3pPr marL="1143000" indent="-228600" algn="ctr" rtl="0" eaLnBrk="0" fontAlgn="base" hangingPunct="0">
              <a:spcBef>
                <a:spcPct val="20000"/>
              </a:spcBef>
              <a:spcAft>
                <a:spcPct val="0"/>
              </a:spcAft>
              <a:buChar char="•"/>
              <a:defRPr sz="1800">
                <a:solidFill>
                  <a:schemeClr val="bg1">
                    <a:lumMod val="50000"/>
                  </a:schemeClr>
                </a:solidFill>
                <a:latin typeface="+mn-lt"/>
                <a:cs typeface="+mn-cs"/>
              </a:defRPr>
            </a:lvl3pPr>
            <a:lvl4pPr marL="1600200" indent="-228600" algn="ctr" rtl="0" eaLnBrk="0" fontAlgn="base" hangingPunct="0">
              <a:spcBef>
                <a:spcPct val="20000"/>
              </a:spcBef>
              <a:spcAft>
                <a:spcPct val="0"/>
              </a:spcAft>
              <a:buChar char="–"/>
              <a:defRPr sz="1600">
                <a:solidFill>
                  <a:schemeClr val="bg1">
                    <a:lumMod val="50000"/>
                  </a:schemeClr>
                </a:solidFill>
                <a:latin typeface="+mn-lt"/>
                <a:cs typeface="+mn-cs"/>
              </a:defRPr>
            </a:lvl4pPr>
            <a:lvl5pPr marL="2057400" indent="-228600" algn="ctr" rtl="0" eaLnBrk="0" fontAlgn="base" hangingPunct="0">
              <a:spcBef>
                <a:spcPct val="20000"/>
              </a:spcBef>
              <a:spcAft>
                <a:spcPct val="0"/>
              </a:spcAft>
              <a:buChar char="»"/>
              <a:defRPr sz="1600">
                <a:solidFill>
                  <a:schemeClr val="bg1">
                    <a:lumMod val="50000"/>
                  </a:schemeClr>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r>
              <a:rPr lang="fr-FR" sz="2184" dirty="0">
                <a:solidFill>
                  <a:srgbClr val="002060"/>
                </a:solidFill>
              </a:rPr>
              <a:t>« Retraite en temps choisi »</a:t>
            </a:r>
          </a:p>
        </p:txBody>
      </p:sp>
      <p:pic>
        <p:nvPicPr>
          <p:cNvPr id="22" name="Picture 2" descr="P:\COMMUNIC\DIAPOS &amp; TRANSPARENTS\2017\TEST\ombre.png"/>
          <p:cNvPicPr preferRelativeResize="0">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59685" y="943388"/>
            <a:ext cx="64443" cy="40046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3" name="Group 409"/>
          <p:cNvGraphicFramePr>
            <a:graphicFrameLocks/>
          </p:cNvGraphicFramePr>
          <p:nvPr/>
        </p:nvGraphicFramePr>
        <p:xfrm>
          <a:off x="5812999" y="1456843"/>
          <a:ext cx="3079481" cy="3560531"/>
        </p:xfrm>
        <a:graphic>
          <a:graphicData uri="http://schemas.openxmlformats.org/drawingml/2006/table">
            <a:tbl>
              <a:tblPr>
                <a:effectLst/>
                <a:tableStyleId>{8EC20E35-A176-4012-BC5E-935CFFF8708E}</a:tableStyleId>
              </a:tblPr>
              <a:tblGrid>
                <a:gridCol w="1972213">
                  <a:extLst>
                    <a:ext uri="{9D8B030D-6E8A-4147-A177-3AD203B41FA5}">
                      <a16:colId xmlns:a16="http://schemas.microsoft.com/office/drawing/2014/main" val="20000"/>
                    </a:ext>
                  </a:extLst>
                </a:gridCol>
                <a:gridCol w="1107268">
                  <a:extLst>
                    <a:ext uri="{9D8B030D-6E8A-4147-A177-3AD203B41FA5}">
                      <a16:colId xmlns:a16="http://schemas.microsoft.com/office/drawing/2014/main" val="20001"/>
                    </a:ext>
                  </a:extLst>
                </a:gridCol>
              </a:tblGrid>
              <a:tr h="647212">
                <a:tc gridSpan="2">
                  <a:txBody>
                    <a:bodyPr/>
                    <a:lstStyle/>
                    <a:p>
                      <a:pPr marL="1588" indent="-1588" algn="l">
                        <a:spcBef>
                          <a:spcPct val="20000"/>
                        </a:spcBef>
                        <a:tabLst>
                          <a:tab pos="803275" algn="l"/>
                        </a:tabLst>
                      </a:pPr>
                      <a:r>
                        <a:rPr lang="fr-FR" sz="1600" b="0" kern="1200" dirty="0">
                          <a:solidFill>
                            <a:srgbClr val="375624"/>
                          </a:solidFill>
                          <a:latin typeface="+mn-lt"/>
                          <a:ea typeface="+mn-ea"/>
                          <a:cs typeface="+mn-cs"/>
                        </a:rPr>
                        <a:t>Exemples de majoration aux régimes complémentaire et ASV en cas de départ en retraite différé après 62 ans</a:t>
                      </a:r>
                    </a:p>
                  </a:txBody>
                  <a:tcPr marL="180000" marR="0" marT="36000" marB="36000" anchor="ctr"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375624"/>
                      </a:solidFill>
                      <a:prstDash val="solid"/>
                      <a:round/>
                      <a:headEnd type="none" w="med" len="med"/>
                      <a:tailEnd type="none" w="med" len="med"/>
                    </a:lnT>
                    <a:lnB w="6350" cap="flat" cmpd="sng" algn="ctr">
                      <a:solidFill>
                        <a:srgbClr val="37562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lang="fr-FR" sz="1600" b="0" kern="1200" dirty="0">
                        <a:solidFill>
                          <a:schemeClr val="bg1"/>
                        </a:solidFill>
                        <a:latin typeface="+mn-lt"/>
                        <a:ea typeface="+mn-ea"/>
                        <a:cs typeface="+mn-cs"/>
                      </a:endParaRPr>
                    </a:p>
                  </a:txBody>
                  <a:tcPr marL="180000" marR="0" marT="36000" marB="360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0099CC"/>
                    </a:solidFill>
                  </a:tcPr>
                </a:tc>
                <a:extLst>
                  <a:ext uri="{0D108BD9-81ED-4DB2-BD59-A6C34878D82A}">
                    <a16:rowId xmlns:a16="http://schemas.microsoft.com/office/drawing/2014/main" val="10000"/>
                  </a:ext>
                </a:extLst>
              </a:tr>
              <a:tr h="311651">
                <a:tc>
                  <a:txBody>
                    <a:bodyPr/>
                    <a:lstStyle/>
                    <a:p>
                      <a:pPr marL="0" marR="0" lvl="0" indent="0" algn="ctr" defTabSz="914400" rtl="0" eaLnBrk="1" fontAlgn="base" latinLnBrk="0" hangingPunct="1">
                        <a:lnSpc>
                          <a:spcPts val="1400"/>
                        </a:lnSpc>
                        <a:spcBef>
                          <a:spcPts val="0"/>
                        </a:spcBef>
                        <a:spcAft>
                          <a:spcPct val="0"/>
                        </a:spcAft>
                        <a:buClrTx/>
                        <a:buSzTx/>
                        <a:buFontTx/>
                        <a:buNone/>
                        <a:tabLst/>
                        <a:defRPr/>
                      </a:pPr>
                      <a:r>
                        <a:rPr lang="fr-FR" sz="1400" b="0" kern="1200" dirty="0">
                          <a:solidFill>
                            <a:schemeClr val="bg1"/>
                          </a:solidFill>
                          <a:latin typeface="+mn-lt"/>
                          <a:ea typeface="+mn-ea"/>
                          <a:cs typeface="+mn-cs"/>
                        </a:rPr>
                        <a:t>Âge de départ en retraite</a:t>
                      </a:r>
                    </a:p>
                  </a:txBody>
                  <a:tcPr marL="0" marR="0" marT="36000" marB="36000" anchor="ctr" horzOverflow="overflow">
                    <a:lnL w="12700" cap="flat" cmpd="sng" algn="ctr">
                      <a:solidFill>
                        <a:srgbClr val="5D2069"/>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37562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5624"/>
                    </a:solidFill>
                  </a:tcPr>
                </a:tc>
                <a:tc>
                  <a:txBody>
                    <a:bodyPr/>
                    <a:lstStyle/>
                    <a:p>
                      <a:pPr marL="0" marR="0" lvl="0" indent="0" algn="ctr" defTabSz="914400" rtl="0" eaLnBrk="1" fontAlgn="base" latinLnBrk="0" hangingPunct="1">
                        <a:lnSpc>
                          <a:spcPts val="1400"/>
                        </a:lnSpc>
                        <a:spcBef>
                          <a:spcPts val="0"/>
                        </a:spcBef>
                        <a:spcAft>
                          <a:spcPct val="0"/>
                        </a:spcAft>
                        <a:buClrTx/>
                        <a:buSzTx/>
                        <a:buFontTx/>
                        <a:buNone/>
                        <a:tabLst/>
                        <a:defRPr/>
                      </a:pPr>
                      <a:r>
                        <a:rPr lang="fr-FR" sz="1400" b="0" kern="1200" dirty="0">
                          <a:solidFill>
                            <a:schemeClr val="bg1"/>
                          </a:solidFill>
                          <a:latin typeface="+mn-lt"/>
                          <a:ea typeface="+mn-ea"/>
                          <a:cs typeface="+mn-cs"/>
                        </a:rPr>
                        <a:t>Majoration</a:t>
                      </a:r>
                    </a:p>
                  </a:txBody>
                  <a:tcPr marL="0" marR="0" marT="36000" marB="360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37562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5624"/>
                    </a:solidFill>
                  </a:tcPr>
                </a:tc>
                <a:extLst>
                  <a:ext uri="{0D108BD9-81ED-4DB2-BD59-A6C34878D82A}">
                    <a16:rowId xmlns:a16="http://schemas.microsoft.com/office/drawing/2014/main" val="10001"/>
                  </a:ext>
                </a:extLst>
              </a:tr>
              <a:tr h="360000">
                <a:tc>
                  <a:txBody>
                    <a:bodyPr/>
                    <a:lstStyle/>
                    <a:p>
                      <a:pPr algn="ctr">
                        <a:spcAft>
                          <a:spcPts val="0"/>
                        </a:spcAft>
                      </a:pPr>
                      <a:r>
                        <a:rPr lang="fr-FR" sz="1400" b="0" kern="1200" dirty="0">
                          <a:solidFill>
                            <a:schemeClr val="tx1">
                              <a:lumMod val="75000"/>
                              <a:lumOff val="25000"/>
                            </a:schemeClr>
                          </a:solidFill>
                          <a:latin typeface="+mn-lt"/>
                          <a:ea typeface="+mn-ea"/>
                          <a:cs typeface="+mn-cs"/>
                        </a:rPr>
                        <a:t>62 ans et 3 trimestres</a:t>
                      </a:r>
                    </a:p>
                  </a:txBody>
                  <a:tcPr marL="44450" marR="44450" marT="0" marB="0" anchor="ctr">
                    <a:lnL w="12700" cap="flat" cmpd="sng" algn="ctr">
                      <a:solidFill>
                        <a:schemeClr val="bg1"/>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fr-FR" sz="1400" kern="1200" dirty="0">
                          <a:solidFill>
                            <a:srgbClr val="0070C0"/>
                          </a:solidFill>
                          <a:latin typeface="+mn-lt"/>
                          <a:ea typeface="+mn-ea"/>
                          <a:cs typeface="+mn-cs"/>
                        </a:rPr>
                        <a:t>+ 3,75 %</a:t>
                      </a:r>
                    </a:p>
                  </a:txBody>
                  <a:tcPr marL="44450" marR="4445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0000">
                <a:tc>
                  <a:txBody>
                    <a:bodyPr/>
                    <a:lstStyle/>
                    <a:p>
                      <a:pPr algn="ctr">
                        <a:spcAft>
                          <a:spcPts val="0"/>
                        </a:spcAft>
                      </a:pPr>
                      <a:r>
                        <a:rPr lang="fr-FR" sz="1400" b="0" kern="1200" dirty="0">
                          <a:solidFill>
                            <a:schemeClr val="tx1">
                              <a:lumMod val="75000"/>
                              <a:lumOff val="25000"/>
                            </a:schemeClr>
                          </a:solidFill>
                          <a:latin typeface="+mn-lt"/>
                          <a:ea typeface="+mn-ea"/>
                          <a:cs typeface="+mn-cs"/>
                        </a:rPr>
                        <a:t>64 ans et 2 trimestres</a:t>
                      </a:r>
                    </a:p>
                  </a:txBody>
                  <a:tcPr marL="44450" marR="44450" marT="0" marB="0" anchor="ctr">
                    <a:lnL w="12700" cap="flat" cmpd="sng" algn="ctr">
                      <a:solidFill>
                        <a:schemeClr val="bg1"/>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spcAft>
                          <a:spcPts val="0"/>
                        </a:spcAft>
                      </a:pPr>
                      <a:r>
                        <a:rPr lang="fr-FR" sz="1400" kern="1200" dirty="0">
                          <a:solidFill>
                            <a:srgbClr val="0070C0"/>
                          </a:solidFill>
                          <a:latin typeface="+mn-lt"/>
                          <a:ea typeface="+mn-ea"/>
                          <a:cs typeface="+mn-cs"/>
                        </a:rPr>
                        <a:t>+ 12,50 %</a:t>
                      </a:r>
                    </a:p>
                  </a:txBody>
                  <a:tcPr marL="44450" marR="4445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360000">
                <a:tc>
                  <a:txBody>
                    <a:bodyPr/>
                    <a:lstStyle/>
                    <a:p>
                      <a:pPr algn="ctr">
                        <a:spcAft>
                          <a:spcPts val="0"/>
                        </a:spcAft>
                      </a:pPr>
                      <a:r>
                        <a:rPr lang="fr-FR" sz="1400" b="0" kern="1200" dirty="0">
                          <a:solidFill>
                            <a:schemeClr val="tx1">
                              <a:lumMod val="75000"/>
                              <a:lumOff val="25000"/>
                            </a:schemeClr>
                          </a:solidFill>
                          <a:latin typeface="+mn-lt"/>
                          <a:ea typeface="+mn-ea"/>
                          <a:cs typeface="+mn-cs"/>
                        </a:rPr>
                        <a:t>65 ans et 1 trimestre</a:t>
                      </a:r>
                    </a:p>
                  </a:txBody>
                  <a:tcPr marL="44450" marR="44450" marT="0" marB="0" anchor="ctr">
                    <a:lnL w="12700" cap="flat" cmpd="sng" algn="ctr">
                      <a:solidFill>
                        <a:schemeClr val="bg1"/>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fr-FR" sz="1400" kern="1200" dirty="0">
                          <a:solidFill>
                            <a:srgbClr val="0070C0"/>
                          </a:solidFill>
                          <a:latin typeface="+mn-lt"/>
                          <a:ea typeface="+mn-ea"/>
                          <a:cs typeface="+mn-cs"/>
                        </a:rPr>
                        <a:t>+ 15,75 %</a:t>
                      </a:r>
                    </a:p>
                  </a:txBody>
                  <a:tcPr marL="44450" marR="4445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60000">
                <a:tc>
                  <a:txBody>
                    <a:bodyPr/>
                    <a:lstStyle/>
                    <a:p>
                      <a:pPr algn="ctr">
                        <a:spcAft>
                          <a:spcPts val="0"/>
                        </a:spcAft>
                      </a:pPr>
                      <a:r>
                        <a:rPr lang="fr-FR" sz="1400" b="0" kern="1200" dirty="0">
                          <a:solidFill>
                            <a:schemeClr val="tx1">
                              <a:lumMod val="75000"/>
                              <a:lumOff val="25000"/>
                            </a:schemeClr>
                          </a:solidFill>
                          <a:latin typeface="+mn-lt"/>
                          <a:ea typeface="+mn-ea"/>
                          <a:cs typeface="+mn-cs"/>
                        </a:rPr>
                        <a:t>66 ans et 3 trimestres</a:t>
                      </a:r>
                    </a:p>
                  </a:txBody>
                  <a:tcPr marL="44450" marR="44450" marT="0" marB="0" anchor="ctr">
                    <a:lnL w="12700" cap="flat" cmpd="sng" algn="ctr">
                      <a:solidFill>
                        <a:schemeClr val="bg1"/>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spcAft>
                          <a:spcPts val="0"/>
                        </a:spcAft>
                      </a:pPr>
                      <a:r>
                        <a:rPr lang="fr-FR" sz="1400" kern="1200" dirty="0">
                          <a:solidFill>
                            <a:srgbClr val="0070C0"/>
                          </a:solidFill>
                          <a:latin typeface="+mn-lt"/>
                          <a:ea typeface="+mn-ea"/>
                          <a:cs typeface="+mn-cs"/>
                        </a:rPr>
                        <a:t>+ 20,25 %</a:t>
                      </a:r>
                    </a:p>
                  </a:txBody>
                  <a:tcPr marL="44450" marR="4445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r h="360000">
                <a:tc>
                  <a:txBody>
                    <a:bodyPr/>
                    <a:lstStyle/>
                    <a:p>
                      <a:pPr algn="ctr">
                        <a:spcAft>
                          <a:spcPts val="0"/>
                        </a:spcAft>
                      </a:pPr>
                      <a:r>
                        <a:rPr lang="fr-FR" sz="1400" b="0" kern="1200" dirty="0">
                          <a:solidFill>
                            <a:schemeClr val="tx1">
                              <a:lumMod val="75000"/>
                              <a:lumOff val="25000"/>
                            </a:schemeClr>
                          </a:solidFill>
                          <a:latin typeface="+mn-lt"/>
                          <a:ea typeface="+mn-ea"/>
                          <a:cs typeface="+mn-cs"/>
                        </a:rPr>
                        <a:t>68 ans et 2 trimestres</a:t>
                      </a:r>
                    </a:p>
                  </a:txBody>
                  <a:tcPr marL="44450" marR="44450" marT="0" marB="0" anchor="ctr">
                    <a:lnL w="12700" cap="flat" cmpd="sng" algn="ctr">
                      <a:solidFill>
                        <a:schemeClr val="bg1"/>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fr-FR" sz="1400" kern="1200" dirty="0">
                          <a:solidFill>
                            <a:srgbClr val="0070C0"/>
                          </a:solidFill>
                          <a:latin typeface="+mn-lt"/>
                          <a:ea typeface="+mn-ea"/>
                          <a:cs typeface="+mn-cs"/>
                        </a:rPr>
                        <a:t>+ 25,50 %</a:t>
                      </a:r>
                    </a:p>
                  </a:txBody>
                  <a:tcPr marL="44450" marR="4445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60000">
                <a:tc>
                  <a:txBody>
                    <a:bodyPr/>
                    <a:lstStyle/>
                    <a:p>
                      <a:pPr algn="ctr">
                        <a:spcAft>
                          <a:spcPts val="0"/>
                        </a:spcAft>
                      </a:pPr>
                      <a:r>
                        <a:rPr lang="fr-FR" sz="1400" b="0" kern="1200" dirty="0">
                          <a:solidFill>
                            <a:schemeClr val="tx1">
                              <a:lumMod val="75000"/>
                              <a:lumOff val="25000"/>
                            </a:schemeClr>
                          </a:solidFill>
                          <a:latin typeface="+mn-lt"/>
                          <a:ea typeface="+mn-ea"/>
                          <a:cs typeface="+mn-cs"/>
                        </a:rPr>
                        <a:t>70 ans</a:t>
                      </a:r>
                    </a:p>
                  </a:txBody>
                  <a:tcPr marL="44450" marR="44450" marT="0" marB="0" anchor="ctr">
                    <a:lnL w="12700" cap="flat" cmpd="sng" algn="ctr">
                      <a:solidFill>
                        <a:schemeClr val="bg1"/>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solidFill>
                        <a:srgbClr val="375624"/>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spcAft>
                          <a:spcPts val="0"/>
                        </a:spcAft>
                      </a:pPr>
                      <a:r>
                        <a:rPr lang="fr-FR" sz="1400" kern="1200" dirty="0">
                          <a:solidFill>
                            <a:srgbClr val="0070C0"/>
                          </a:solidFill>
                          <a:latin typeface="+mn-lt"/>
                          <a:ea typeface="+mn-ea"/>
                          <a:cs typeface="+mn-cs"/>
                        </a:rPr>
                        <a:t>+ 30,00 %</a:t>
                      </a:r>
                    </a:p>
                  </a:txBody>
                  <a:tcPr marL="44450" marR="4445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solidFill>
                        <a:srgbClr val="375624"/>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7"/>
                  </a:ext>
                </a:extLst>
              </a:tr>
              <a:tr h="216000">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fr-FR" sz="1400" dirty="0">
                        <a:solidFill>
                          <a:schemeClr val="tx1">
                            <a:lumMod val="85000"/>
                            <a:lumOff val="15000"/>
                          </a:schemeClr>
                        </a:solidFill>
                      </a:endParaRPr>
                    </a:p>
                  </a:txBody>
                  <a:tcPr marL="180000" marR="360000" marT="36000" marB="36000" anchor="ctr" horzOverflow="overflow">
                    <a:lnL w="6350" cap="flat" cmpd="sng" algn="ctr">
                      <a:noFill/>
                      <a:prstDash val="solid"/>
                      <a:round/>
                      <a:headEnd type="none" w="med" len="med"/>
                      <a:tailEnd type="none" w="med" len="med"/>
                    </a:lnL>
                    <a:lnR>
                      <a:noFill/>
                    </a:lnR>
                    <a:lnT w="12700" cap="flat" cmpd="sng" algn="ctr">
                      <a:solidFill>
                        <a:srgbClr val="375624"/>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400" dirty="0"/>
                    </a:p>
                  </a:txBody>
                  <a:tcPr marL="0" marR="0" marT="36000" marB="36000" anchor="ctr" horzOverflow="overflow">
                    <a:lnL w="6350" cap="flat" cmpd="sng" algn="ctr">
                      <a:noFill/>
                      <a:prstDash val="solid"/>
                      <a:round/>
                      <a:headEnd type="none" w="med" len="med"/>
                      <a:tailEnd type="none" w="med" len="med"/>
                    </a:lnL>
                    <a:lnR>
                      <a:noFill/>
                    </a:lnR>
                    <a:lnT w="12700" cap="flat" cmpd="sng" algn="ctr">
                      <a:solidFill>
                        <a:srgbClr val="375624"/>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bl>
          </a:graphicData>
        </a:graphic>
      </p:graphicFrame>
      <p:sp>
        <p:nvSpPr>
          <p:cNvPr id="19" name="Rectangle 18"/>
          <p:cNvSpPr/>
          <p:nvPr/>
        </p:nvSpPr>
        <p:spPr>
          <a:xfrm>
            <a:off x="5759" y="1595547"/>
            <a:ext cx="870696" cy="400366"/>
          </a:xfrm>
          <a:prstGeom prst="rect">
            <a:avLst/>
          </a:prstGeom>
        </p:spPr>
        <p:txBody>
          <a:bodyPr wrap="square">
            <a:spAutoFit/>
          </a:bodyPr>
          <a:lstStyle/>
          <a:p>
            <a:pPr algn="ctr">
              <a:tabLst>
                <a:tab pos="733950" algn="l"/>
                <a:tab pos="814858" algn="r"/>
              </a:tabLst>
              <a:defRPr/>
            </a:pPr>
            <a:r>
              <a:rPr lang="fr-FR" sz="1001" b="1" dirty="0">
                <a:solidFill>
                  <a:schemeClr val="bg1"/>
                </a:solidFill>
                <a:latin typeface="Calibri" panose="020F0502020204030204" pitchFamily="34" charset="0"/>
                <a:cs typeface="Arial" panose="020B0604020202020204" pitchFamily="34" charset="0"/>
              </a:rPr>
              <a:t>La demande de retraite</a:t>
            </a:r>
          </a:p>
        </p:txBody>
      </p:sp>
    </p:spTree>
    <p:extLst>
      <p:ext uri="{BB962C8B-B14F-4D97-AF65-F5344CB8AC3E}">
        <p14:creationId xmlns:p14="http://schemas.microsoft.com/office/powerpoint/2010/main" val="2478124525"/>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Revalorisation des retraites des régimes complémentaire et ASV</a:t>
            </a:r>
          </a:p>
        </p:txBody>
      </p:sp>
      <p:grpSp>
        <p:nvGrpSpPr>
          <p:cNvPr id="5" name="Groupe 4"/>
          <p:cNvGrpSpPr/>
          <p:nvPr/>
        </p:nvGrpSpPr>
        <p:grpSpPr>
          <a:xfrm>
            <a:off x="1287974" y="987574"/>
            <a:ext cx="2995996" cy="3528392"/>
            <a:chOff x="755573" y="1275606"/>
            <a:chExt cx="3291897" cy="7096459"/>
          </a:xfrm>
        </p:grpSpPr>
        <p:sp>
          <p:nvSpPr>
            <p:cNvPr id="7" name="Forme libre 6"/>
            <p:cNvSpPr/>
            <p:nvPr/>
          </p:nvSpPr>
          <p:spPr>
            <a:xfrm>
              <a:off x="755573" y="1690126"/>
              <a:ext cx="3291897" cy="742147"/>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chemeClr val="bg1">
                <a:lumMod val="95000"/>
              </a:schemeClr>
            </a:solidFill>
            <a:ln>
              <a:noFill/>
            </a:ln>
            <a:effectLst/>
          </p:spPr>
          <p:txBody>
            <a:bodyPr anchor="ctr" anchorCtr="0"/>
            <a:lstStyle/>
            <a:p>
              <a:pPr marL="166151" defTabSz="809079">
                <a:lnSpc>
                  <a:spcPct val="90000"/>
                </a:lnSpc>
                <a:spcAft>
                  <a:spcPct val="35000"/>
                </a:spcAft>
              </a:pPr>
              <a:r>
                <a:rPr lang="fr-FR" b="0" dirty="0">
                  <a:solidFill>
                    <a:srgbClr val="006699"/>
                  </a:solidFill>
                  <a:cs typeface="Calibri" panose="020F0502020204030204" pitchFamily="34" charset="0"/>
                </a:rPr>
                <a:t>Régime complémentaire</a:t>
              </a:r>
            </a:p>
          </p:txBody>
        </p:sp>
        <p:pic>
          <p:nvPicPr>
            <p:cNvPr id="8" name="Picture 2" descr="P:\COMMUNIC\DIAPOS &amp; TRANSPARENTS\2017\TEST\ombre.png"/>
            <p:cNvPicPr preferRelativeResize="0">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55576" y="1275606"/>
              <a:ext cx="100467" cy="709645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e 9"/>
          <p:cNvGrpSpPr/>
          <p:nvPr/>
        </p:nvGrpSpPr>
        <p:grpSpPr>
          <a:xfrm>
            <a:off x="4355977" y="1059582"/>
            <a:ext cx="4176463" cy="3090683"/>
            <a:chOff x="1072055" y="1420432"/>
            <a:chExt cx="4588953" cy="6216120"/>
          </a:xfrm>
        </p:grpSpPr>
        <p:sp>
          <p:nvSpPr>
            <p:cNvPr id="12" name="Forme libre 11"/>
            <p:cNvSpPr/>
            <p:nvPr/>
          </p:nvSpPr>
          <p:spPr>
            <a:xfrm>
              <a:off x="1151175" y="1690126"/>
              <a:ext cx="4509833" cy="742147"/>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chemeClr val="bg1">
                <a:lumMod val="95000"/>
              </a:schemeClr>
            </a:solidFill>
            <a:ln>
              <a:noFill/>
            </a:ln>
            <a:effectLst/>
          </p:spPr>
          <p:txBody>
            <a:bodyPr anchor="ctr" anchorCtr="0"/>
            <a:lstStyle/>
            <a:p>
              <a:pPr marL="166151" defTabSz="809079">
                <a:lnSpc>
                  <a:spcPct val="90000"/>
                </a:lnSpc>
                <a:spcAft>
                  <a:spcPct val="35000"/>
                </a:spcAft>
              </a:pPr>
              <a:r>
                <a:rPr lang="fr-FR" b="0" dirty="0">
                  <a:solidFill>
                    <a:srgbClr val="006699"/>
                  </a:solidFill>
                  <a:cs typeface="Calibri" panose="020F0502020204030204" pitchFamily="34" charset="0"/>
                </a:rPr>
                <a:t>Régime ASV</a:t>
              </a:r>
            </a:p>
          </p:txBody>
        </p:sp>
        <p:pic>
          <p:nvPicPr>
            <p:cNvPr id="13" name="Picture 2" descr="P:\COMMUNIC\DIAPOS &amp; TRANSPARENTS\2017\TEST\ombre.png"/>
            <p:cNvPicPr preferRelativeResize="0">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72055" y="1420432"/>
              <a:ext cx="110262" cy="6216120"/>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Rectangle 13"/>
          <p:cNvSpPr/>
          <p:nvPr/>
        </p:nvSpPr>
        <p:spPr>
          <a:xfrm>
            <a:off x="1331640" y="1670268"/>
            <a:ext cx="3300598" cy="2339102"/>
          </a:xfrm>
          <a:prstGeom prst="rect">
            <a:avLst/>
          </a:prstGeom>
        </p:spPr>
        <p:txBody>
          <a:bodyPr wrap="square">
            <a:spAutoFit/>
          </a:bodyPr>
          <a:lstStyle/>
          <a:p>
            <a:r>
              <a:rPr lang="fr-FR" sz="1600" b="0" dirty="0">
                <a:solidFill>
                  <a:schemeClr val="tx1">
                    <a:lumMod val="85000"/>
                    <a:lumOff val="15000"/>
                  </a:schemeClr>
                </a:solidFill>
              </a:rPr>
              <a:t>Le Conseil d’administration </a:t>
            </a:r>
          </a:p>
          <a:p>
            <a:r>
              <a:rPr lang="fr-FR" sz="1600" b="0" dirty="0">
                <a:solidFill>
                  <a:schemeClr val="tx1">
                    <a:lumMod val="85000"/>
                    <a:lumOff val="15000"/>
                  </a:schemeClr>
                </a:solidFill>
              </a:rPr>
              <a:t>de la CARMF avait décidé, avec effet rétroactif au premier janvier 2023, </a:t>
            </a:r>
          </a:p>
          <a:p>
            <a:r>
              <a:rPr lang="fr-FR" sz="1600" b="0" dirty="0">
                <a:solidFill>
                  <a:schemeClr val="tx1">
                    <a:lumMod val="85000"/>
                    <a:lumOff val="15000"/>
                  </a:schemeClr>
                </a:solidFill>
              </a:rPr>
              <a:t>une revalorisation de la pension</a:t>
            </a:r>
          </a:p>
          <a:p>
            <a:r>
              <a:rPr lang="fr-FR" sz="1600" b="0" dirty="0">
                <a:solidFill>
                  <a:schemeClr val="tx1">
                    <a:lumMod val="85000"/>
                    <a:lumOff val="15000"/>
                  </a:schemeClr>
                </a:solidFill>
              </a:rPr>
              <a:t>du régime complémentaire. </a:t>
            </a:r>
          </a:p>
          <a:p>
            <a:endParaRPr lang="fr-FR" sz="1600" b="0" dirty="0">
              <a:solidFill>
                <a:schemeClr val="tx1">
                  <a:lumMod val="85000"/>
                  <a:lumOff val="15000"/>
                </a:schemeClr>
              </a:solidFill>
            </a:endParaRPr>
          </a:p>
          <a:p>
            <a:r>
              <a:rPr lang="fr-FR" sz="1600" b="0" dirty="0">
                <a:solidFill>
                  <a:schemeClr val="tx1">
                    <a:lumMod val="85000"/>
                    <a:lumOff val="15000"/>
                  </a:schemeClr>
                </a:solidFill>
              </a:rPr>
              <a:t>La valeur du point est fixée à </a:t>
            </a:r>
            <a:r>
              <a:rPr lang="fr-FR" sz="1600" dirty="0">
                <a:solidFill>
                  <a:srgbClr val="006699"/>
                </a:solidFill>
              </a:rPr>
              <a:t>75,25 €</a:t>
            </a:r>
            <a:r>
              <a:rPr lang="fr-FR" sz="1600" b="0" dirty="0">
                <a:solidFill>
                  <a:schemeClr val="tx1">
                    <a:lumMod val="85000"/>
                    <a:lumOff val="15000"/>
                  </a:schemeClr>
                </a:solidFill>
              </a:rPr>
              <a:t> </a:t>
            </a:r>
          </a:p>
          <a:p>
            <a:r>
              <a:rPr lang="fr-FR" sz="1600" b="0" dirty="0">
                <a:solidFill>
                  <a:schemeClr val="tx1">
                    <a:lumMod val="85000"/>
                    <a:lumOff val="15000"/>
                  </a:schemeClr>
                </a:solidFill>
              </a:rPr>
              <a:t>à compter du 1</a:t>
            </a:r>
            <a:r>
              <a:rPr lang="fr-FR" sz="1600" b="0" baseline="30000" dirty="0">
                <a:solidFill>
                  <a:schemeClr val="tx1">
                    <a:lumMod val="85000"/>
                    <a:lumOff val="15000"/>
                  </a:schemeClr>
                </a:solidFill>
              </a:rPr>
              <a:t>er</a:t>
            </a:r>
            <a:r>
              <a:rPr lang="fr-FR" sz="1600" b="0" dirty="0">
                <a:solidFill>
                  <a:schemeClr val="tx1">
                    <a:lumMod val="85000"/>
                    <a:lumOff val="15000"/>
                  </a:schemeClr>
                </a:solidFill>
              </a:rPr>
              <a:t> janvier 2024, </a:t>
            </a:r>
          </a:p>
          <a:p>
            <a:r>
              <a:rPr lang="fr-FR" sz="1600" b="0" dirty="0">
                <a:solidFill>
                  <a:schemeClr val="tx1">
                    <a:lumMod val="85000"/>
                    <a:lumOff val="15000"/>
                  </a:schemeClr>
                </a:solidFill>
              </a:rPr>
              <a:t>soit une augmentation de 2,6 %.</a:t>
            </a:r>
          </a:p>
        </p:txBody>
      </p:sp>
      <p:sp>
        <p:nvSpPr>
          <p:cNvPr id="15" name="Rectangle 14"/>
          <p:cNvSpPr/>
          <p:nvPr/>
        </p:nvSpPr>
        <p:spPr>
          <a:xfrm>
            <a:off x="4499992" y="1670268"/>
            <a:ext cx="4148119" cy="3539430"/>
          </a:xfrm>
          <a:prstGeom prst="rect">
            <a:avLst/>
          </a:prstGeom>
        </p:spPr>
        <p:txBody>
          <a:bodyPr wrap="square">
            <a:spAutoFit/>
          </a:bodyPr>
          <a:lstStyle/>
          <a:p>
            <a:r>
              <a:rPr lang="fr-FR" sz="1600" b="0" dirty="0"/>
              <a:t>Le 28 décembre 2023 est paru au Journal officiel le décret n°2023-1351, pris par le Ministère du Travail, du Plein emploi et de l'Insertion. Ce texte revalorise rétroactivement de 2 %, à compter du 1</a:t>
            </a:r>
            <a:r>
              <a:rPr lang="fr-FR" sz="1600" b="0" baseline="30000" dirty="0"/>
              <a:t>er</a:t>
            </a:r>
            <a:r>
              <a:rPr lang="fr-FR" sz="1600" b="0" dirty="0"/>
              <a:t> janvier 2023, le montant des retraites du régime Allocations Supplémentaires de Vieillesse (ASV). </a:t>
            </a:r>
          </a:p>
          <a:p>
            <a:endParaRPr lang="fr-FR" sz="1600" b="0" dirty="0">
              <a:solidFill>
                <a:schemeClr val="tx1">
                  <a:lumMod val="85000"/>
                  <a:lumOff val="15000"/>
                </a:schemeClr>
              </a:solidFill>
            </a:endParaRPr>
          </a:p>
          <a:p>
            <a:r>
              <a:rPr lang="fr-FR" sz="1600" b="0" dirty="0">
                <a:solidFill>
                  <a:schemeClr val="tx1">
                    <a:lumMod val="85000"/>
                    <a:lumOff val="15000"/>
                  </a:schemeClr>
                </a:solidFill>
              </a:rPr>
              <a:t>La valeur du point du régime ASV est fixée à </a:t>
            </a:r>
            <a:r>
              <a:rPr lang="fr-FR" sz="1600" dirty="0">
                <a:solidFill>
                  <a:srgbClr val="006699"/>
                </a:solidFill>
              </a:rPr>
              <a:t>11,71 €</a:t>
            </a:r>
            <a:r>
              <a:rPr lang="fr-FR" sz="1600" b="0" dirty="0">
                <a:solidFill>
                  <a:schemeClr val="tx1">
                    <a:lumMod val="85000"/>
                    <a:lumOff val="15000"/>
                  </a:schemeClr>
                </a:solidFill>
              </a:rPr>
              <a:t> </a:t>
            </a:r>
          </a:p>
          <a:p>
            <a:r>
              <a:rPr lang="fr-FR" sz="1600" b="0" dirty="0">
                <a:solidFill>
                  <a:schemeClr val="tx1">
                    <a:lumMod val="85000"/>
                    <a:lumOff val="15000"/>
                  </a:schemeClr>
                </a:solidFill>
              </a:rPr>
              <a:t>à compter du 1</a:t>
            </a:r>
            <a:r>
              <a:rPr lang="fr-FR" sz="1600" b="0" baseline="30000" dirty="0">
                <a:solidFill>
                  <a:srgbClr val="000000">
                    <a:lumMod val="85000"/>
                    <a:lumOff val="15000"/>
                  </a:srgbClr>
                </a:solidFill>
              </a:rPr>
              <a:t>er</a:t>
            </a:r>
            <a:r>
              <a:rPr lang="fr-FR" sz="1600" b="0" dirty="0">
                <a:solidFill>
                  <a:schemeClr val="tx1">
                    <a:lumMod val="85000"/>
                    <a:lumOff val="15000"/>
                  </a:schemeClr>
                </a:solidFill>
              </a:rPr>
              <a:t> janvier 2023, soit une augmentation de 2 %.</a:t>
            </a:r>
          </a:p>
          <a:p>
            <a:endParaRPr lang="fr-FR" sz="1600" b="0" dirty="0">
              <a:solidFill>
                <a:schemeClr val="tx1">
                  <a:lumMod val="85000"/>
                  <a:lumOff val="15000"/>
                </a:schemeClr>
              </a:solidFill>
            </a:endParaRPr>
          </a:p>
          <a:p>
            <a:r>
              <a:rPr lang="fr-FR" sz="1600" b="0" dirty="0"/>
              <a:t>Le rappel sur les pensions de 2023 </a:t>
            </a:r>
            <a:r>
              <a:rPr lang="fr-FR" sz="1600" b="0"/>
              <a:t>a été </a:t>
            </a:r>
            <a:r>
              <a:rPr lang="fr-FR" sz="1600" b="0" dirty="0"/>
              <a:t>versé </a:t>
            </a:r>
            <a:r>
              <a:rPr lang="fr-FR" sz="1600" i="1" dirty="0"/>
              <a:t>courant avril 2024</a:t>
            </a:r>
            <a:r>
              <a:rPr lang="fr-FR" sz="1600" b="0" dirty="0"/>
              <a:t>.</a:t>
            </a:r>
            <a:br>
              <a:rPr lang="fr-FR" sz="1600" dirty="0"/>
            </a:br>
            <a:endParaRPr lang="fr-FR" sz="1600" b="0" dirty="0">
              <a:solidFill>
                <a:schemeClr val="tx1">
                  <a:lumMod val="85000"/>
                  <a:lumOff val="15000"/>
                </a:schemeClr>
              </a:solidFill>
            </a:endParaRPr>
          </a:p>
        </p:txBody>
      </p:sp>
      <p:sp>
        <p:nvSpPr>
          <p:cNvPr id="16" name="Rectangle 15"/>
          <p:cNvSpPr/>
          <p:nvPr/>
        </p:nvSpPr>
        <p:spPr>
          <a:xfrm>
            <a:off x="5759" y="1595547"/>
            <a:ext cx="870696" cy="400366"/>
          </a:xfrm>
          <a:prstGeom prst="rect">
            <a:avLst/>
          </a:prstGeom>
        </p:spPr>
        <p:txBody>
          <a:bodyPr wrap="square">
            <a:spAutoFit/>
          </a:bodyPr>
          <a:lstStyle/>
          <a:p>
            <a:pPr algn="ctr">
              <a:tabLst>
                <a:tab pos="733950" algn="l"/>
                <a:tab pos="814858" algn="r"/>
              </a:tabLst>
              <a:defRPr/>
            </a:pPr>
            <a:r>
              <a:rPr lang="fr-FR" sz="1001" b="1" dirty="0">
                <a:solidFill>
                  <a:schemeClr val="bg1"/>
                </a:solidFill>
                <a:latin typeface="Calibri" panose="020F0502020204030204" pitchFamily="34" charset="0"/>
                <a:cs typeface="Arial" panose="020B0604020202020204" pitchFamily="34" charset="0"/>
              </a:rPr>
              <a:t>La demande de retraite</a:t>
            </a:r>
          </a:p>
        </p:txBody>
      </p:sp>
    </p:spTree>
    <p:extLst>
      <p:ext uri="{BB962C8B-B14F-4D97-AF65-F5344CB8AC3E}">
        <p14:creationId xmlns:p14="http://schemas.microsoft.com/office/powerpoint/2010/main" val="1626762201"/>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Comment calculer sa retraite</a:t>
            </a:r>
          </a:p>
        </p:txBody>
      </p:sp>
      <p:sp>
        <p:nvSpPr>
          <p:cNvPr id="5" name="AutoShape 24"/>
          <p:cNvSpPr>
            <a:spLocks noChangeArrowheads="1"/>
          </p:cNvSpPr>
          <p:nvPr/>
        </p:nvSpPr>
        <p:spPr bwMode="auto">
          <a:xfrm>
            <a:off x="-4968444" y="2356186"/>
            <a:ext cx="4320480" cy="1879793"/>
          </a:xfrm>
          <a:prstGeom prst="flowChartAlternateProcess">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rgbClr val="008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588" indent="-1588" algn="ctr">
              <a:spcBef>
                <a:spcPct val="20000"/>
              </a:spcBef>
              <a:tabLst>
                <a:tab pos="803275" algn="l"/>
              </a:tabLst>
            </a:pPr>
            <a:endParaRPr lang="fr-FR" b="0" dirty="0">
              <a:solidFill>
                <a:srgbClr val="5F5F5F"/>
              </a:solidFill>
            </a:endParaRPr>
          </a:p>
        </p:txBody>
      </p:sp>
      <p:sp>
        <p:nvSpPr>
          <p:cNvPr id="11" name="Rectangle 10"/>
          <p:cNvSpPr/>
          <p:nvPr/>
        </p:nvSpPr>
        <p:spPr>
          <a:xfrm>
            <a:off x="1170430" y="987574"/>
            <a:ext cx="2736304" cy="3477875"/>
          </a:xfrm>
          <a:prstGeom prst="rect">
            <a:avLst/>
          </a:prstGeom>
        </p:spPr>
        <p:txBody>
          <a:bodyPr wrap="square">
            <a:spAutoFit/>
          </a:bodyPr>
          <a:lstStyle/>
          <a:p>
            <a:pPr algn="ctr"/>
            <a:r>
              <a:rPr lang="fr-FR" sz="2000" dirty="0"/>
              <a:t>Pour chacun des régimes </a:t>
            </a:r>
          </a:p>
          <a:p>
            <a:pPr algn="ctr"/>
            <a:r>
              <a:rPr lang="fr-FR" sz="2000" dirty="0"/>
              <a:t>Montant de la retraite </a:t>
            </a:r>
          </a:p>
          <a:p>
            <a:pPr algn="ctr"/>
            <a:r>
              <a:rPr lang="fr-FR" dirty="0"/>
              <a:t>=</a:t>
            </a:r>
          </a:p>
          <a:p>
            <a:pPr algn="ctr"/>
            <a:r>
              <a:rPr lang="fr-FR" b="0" dirty="0"/>
              <a:t>Valeur du point </a:t>
            </a:r>
          </a:p>
          <a:p>
            <a:pPr algn="ctr"/>
            <a:r>
              <a:rPr lang="fr-FR" dirty="0"/>
              <a:t>×</a:t>
            </a:r>
          </a:p>
          <a:p>
            <a:pPr algn="ctr"/>
            <a:r>
              <a:rPr lang="fr-FR" b="0" dirty="0"/>
              <a:t>Nombre de points acquis par cotisations </a:t>
            </a:r>
          </a:p>
          <a:p>
            <a:pPr algn="ctr"/>
            <a:r>
              <a:rPr lang="fr-FR" dirty="0"/>
              <a:t>×</a:t>
            </a:r>
          </a:p>
          <a:p>
            <a:pPr algn="ctr"/>
            <a:r>
              <a:rPr lang="fr-FR" b="0" dirty="0"/>
              <a:t>Éventuellement, coefficients de décote (RB) </a:t>
            </a:r>
          </a:p>
          <a:p>
            <a:pPr algn="ctr"/>
            <a:r>
              <a:rPr lang="fr-FR" b="0" dirty="0"/>
              <a:t>ou de surcote </a:t>
            </a:r>
            <a:br>
              <a:rPr lang="fr-FR" b="0" dirty="0"/>
            </a:br>
            <a:r>
              <a:rPr lang="fr-FR" b="0" dirty="0"/>
              <a:t>(RB, RCV, ASV)</a:t>
            </a:r>
          </a:p>
        </p:txBody>
      </p:sp>
      <p:sp>
        <p:nvSpPr>
          <p:cNvPr id="14" name="Rectangle 13"/>
          <p:cNvSpPr/>
          <p:nvPr/>
        </p:nvSpPr>
        <p:spPr>
          <a:xfrm>
            <a:off x="4914054" y="994073"/>
            <a:ext cx="3889556" cy="1261884"/>
          </a:xfrm>
          <a:prstGeom prst="rect">
            <a:avLst/>
          </a:prstGeom>
        </p:spPr>
        <p:txBody>
          <a:bodyPr wrap="square">
            <a:spAutoFit/>
          </a:bodyPr>
          <a:lstStyle/>
          <a:p>
            <a:pPr algn="ctr"/>
            <a:r>
              <a:rPr lang="fr-FR" sz="2000" dirty="0">
                <a:solidFill>
                  <a:srgbClr val="014699"/>
                </a:solidFill>
              </a:rPr>
              <a:t>Valeur des points au 1</a:t>
            </a:r>
            <a:r>
              <a:rPr lang="fr-FR" sz="2000" baseline="30000" dirty="0">
                <a:solidFill>
                  <a:srgbClr val="014699"/>
                </a:solidFill>
              </a:rPr>
              <a:t>er</a:t>
            </a:r>
            <a:r>
              <a:rPr lang="fr-FR" sz="2000" dirty="0">
                <a:solidFill>
                  <a:srgbClr val="014699"/>
                </a:solidFill>
              </a:rPr>
              <a:t> janvier 2024</a:t>
            </a:r>
          </a:p>
          <a:p>
            <a:pPr algn="ctr"/>
            <a:r>
              <a:rPr lang="fr-FR" sz="2000" dirty="0">
                <a:solidFill>
                  <a:srgbClr val="014699"/>
                </a:solidFill>
              </a:rPr>
              <a:t> </a:t>
            </a:r>
            <a:r>
              <a:rPr lang="fr-FR" b="0" dirty="0">
                <a:solidFill>
                  <a:srgbClr val="014699"/>
                </a:solidFill>
              </a:rPr>
              <a:t>Régime de base : 0,6399 €</a:t>
            </a:r>
          </a:p>
          <a:p>
            <a:pPr algn="ctr"/>
            <a:r>
              <a:rPr lang="fr-FR" b="0" dirty="0">
                <a:solidFill>
                  <a:srgbClr val="014699"/>
                </a:solidFill>
              </a:rPr>
              <a:t>Régime complémentaire : 75,25 €</a:t>
            </a:r>
          </a:p>
          <a:p>
            <a:pPr algn="ctr"/>
            <a:r>
              <a:rPr lang="fr-FR" b="0" dirty="0">
                <a:solidFill>
                  <a:srgbClr val="014699"/>
                </a:solidFill>
              </a:rPr>
              <a:t>Régime ASV  : 11,71 €</a:t>
            </a:r>
          </a:p>
        </p:txBody>
      </p:sp>
      <p:sp>
        <p:nvSpPr>
          <p:cNvPr id="6" name="Rectangle 5"/>
          <p:cNvSpPr/>
          <p:nvPr/>
        </p:nvSpPr>
        <p:spPr>
          <a:xfrm>
            <a:off x="5759" y="1595547"/>
            <a:ext cx="870696" cy="400366"/>
          </a:xfrm>
          <a:prstGeom prst="rect">
            <a:avLst/>
          </a:prstGeom>
        </p:spPr>
        <p:txBody>
          <a:bodyPr wrap="square">
            <a:spAutoFit/>
          </a:bodyPr>
          <a:lstStyle/>
          <a:p>
            <a:pPr algn="ctr">
              <a:tabLst>
                <a:tab pos="733950" algn="l"/>
                <a:tab pos="814858" algn="r"/>
              </a:tabLst>
              <a:defRPr/>
            </a:pPr>
            <a:r>
              <a:rPr lang="fr-FR" sz="1001" b="1" dirty="0">
                <a:solidFill>
                  <a:schemeClr val="bg1"/>
                </a:solidFill>
                <a:latin typeface="Calibri" panose="020F0502020204030204" pitchFamily="34" charset="0"/>
                <a:cs typeface="Arial" panose="020B0604020202020204" pitchFamily="34" charset="0"/>
              </a:rPr>
              <a:t>La demande de retraite</a:t>
            </a:r>
          </a:p>
        </p:txBody>
      </p:sp>
      <p:sp>
        <p:nvSpPr>
          <p:cNvPr id="7" name="Rectangle 6"/>
          <p:cNvSpPr>
            <a:spLocks noChangeArrowheads="1"/>
          </p:cNvSpPr>
          <p:nvPr/>
        </p:nvSpPr>
        <p:spPr bwMode="auto">
          <a:xfrm>
            <a:off x="4961242" y="2889930"/>
            <a:ext cx="4032448" cy="1815882"/>
          </a:xfrm>
          <a:prstGeom prst="rect">
            <a:avLst/>
          </a:prstGeom>
          <a:noFill/>
        </p:spPr>
        <p:txBody>
          <a:bodyPr wrap="square">
            <a:spAutoFit/>
          </a:bodyPr>
          <a:lstStyle/>
          <a:p>
            <a:pPr marL="285750" indent="-285750">
              <a:buClr>
                <a:srgbClr val="006699"/>
              </a:buClr>
              <a:buSzPct val="80000"/>
              <a:buFont typeface="Arial Narrow" panose="020B0606020202030204" pitchFamily="34" charset="0"/>
              <a:buChar char="►"/>
            </a:pPr>
            <a:r>
              <a:rPr lang="fr-FR" sz="1600" dirty="0">
                <a:solidFill>
                  <a:schemeClr val="tx1">
                    <a:lumMod val="75000"/>
                    <a:lumOff val="25000"/>
                  </a:schemeClr>
                </a:solidFill>
              </a:rPr>
              <a:t>Régimes complémentaire et ASV :</a:t>
            </a:r>
            <a:br>
              <a:rPr lang="fr-FR" sz="1600" dirty="0">
                <a:solidFill>
                  <a:schemeClr val="tx1">
                    <a:lumMod val="75000"/>
                    <a:lumOff val="25000"/>
                  </a:schemeClr>
                </a:solidFill>
              </a:rPr>
            </a:br>
            <a:r>
              <a:rPr lang="fr-FR" sz="1600" b="0" dirty="0">
                <a:solidFill>
                  <a:schemeClr val="tx1">
                    <a:lumMod val="75000"/>
                    <a:lumOff val="25000"/>
                  </a:schemeClr>
                </a:solidFill>
              </a:rPr>
              <a:t>10 % si le médecin a eu au moins 3 enfants</a:t>
            </a:r>
            <a:br>
              <a:rPr lang="fr-FR" sz="1600" b="0" dirty="0">
                <a:solidFill>
                  <a:schemeClr val="tx1">
                    <a:lumMod val="75000"/>
                    <a:lumOff val="25000"/>
                  </a:schemeClr>
                </a:solidFill>
              </a:rPr>
            </a:br>
            <a:endParaRPr lang="fr-FR" sz="1600" b="0" dirty="0">
              <a:solidFill>
                <a:schemeClr val="tx1">
                  <a:lumMod val="75000"/>
                  <a:lumOff val="25000"/>
                </a:schemeClr>
              </a:solidFill>
            </a:endParaRPr>
          </a:p>
          <a:p>
            <a:pPr marL="285750" indent="-285750">
              <a:buClr>
                <a:srgbClr val="006699"/>
              </a:buClr>
              <a:buSzPct val="80000"/>
              <a:buFont typeface="Arial Narrow" panose="020B0606020202030204" pitchFamily="34" charset="0"/>
              <a:buChar char="►"/>
            </a:pPr>
            <a:r>
              <a:rPr lang="fr-FR" sz="1600" dirty="0">
                <a:solidFill>
                  <a:schemeClr val="tx1">
                    <a:lumMod val="75000"/>
                    <a:lumOff val="25000"/>
                  </a:schemeClr>
                </a:solidFill>
              </a:rPr>
              <a:t>Régime de base : </a:t>
            </a:r>
            <a:br>
              <a:rPr lang="fr-FR" sz="1600" b="0" dirty="0">
                <a:solidFill>
                  <a:schemeClr val="tx1">
                    <a:lumMod val="75000"/>
                    <a:lumOff val="25000"/>
                  </a:schemeClr>
                </a:solidFill>
              </a:rPr>
            </a:br>
            <a:r>
              <a:rPr lang="fr-FR" sz="1600" b="0" dirty="0">
                <a:solidFill>
                  <a:schemeClr val="tx1">
                    <a:lumMod val="75000"/>
                    <a:lumOff val="25000"/>
                  </a:schemeClr>
                </a:solidFill>
              </a:rPr>
              <a:t>S’ajoute pour les retraites liquidées à partir du 1</a:t>
            </a:r>
            <a:r>
              <a:rPr lang="fr-FR" sz="1600" b="0" baseline="30000" dirty="0">
                <a:solidFill>
                  <a:schemeClr val="tx1">
                    <a:lumMod val="75000"/>
                    <a:lumOff val="25000"/>
                  </a:schemeClr>
                </a:solidFill>
              </a:rPr>
              <a:t>er</a:t>
            </a:r>
            <a:r>
              <a:rPr lang="fr-FR" sz="1600" b="0" dirty="0">
                <a:solidFill>
                  <a:schemeClr val="tx1">
                    <a:lumMod val="75000"/>
                    <a:lumOff val="25000"/>
                  </a:schemeClr>
                </a:solidFill>
              </a:rPr>
              <a:t> octobre 2023 la majoration familiale de 10 % si le médecin a eu au moins 3 enfants.</a:t>
            </a:r>
          </a:p>
        </p:txBody>
      </p:sp>
      <p:sp>
        <p:nvSpPr>
          <p:cNvPr id="9" name="Forme libre 8"/>
          <p:cNvSpPr/>
          <p:nvPr/>
        </p:nvSpPr>
        <p:spPr>
          <a:xfrm>
            <a:off x="4961242" y="2499742"/>
            <a:ext cx="2995996" cy="368999"/>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chemeClr val="bg1">
              <a:lumMod val="95000"/>
            </a:schemeClr>
          </a:solidFill>
          <a:ln>
            <a:noFill/>
          </a:ln>
          <a:effectLst/>
        </p:spPr>
        <p:txBody>
          <a:bodyPr anchor="ctr" anchorCtr="0"/>
          <a:lstStyle/>
          <a:p>
            <a:pPr marL="166151" defTabSz="809079">
              <a:lnSpc>
                <a:spcPct val="90000"/>
              </a:lnSpc>
              <a:spcAft>
                <a:spcPct val="35000"/>
              </a:spcAft>
            </a:pPr>
            <a:r>
              <a:rPr lang="fr-FR" b="0" dirty="0">
                <a:solidFill>
                  <a:srgbClr val="006699"/>
                </a:solidFill>
                <a:cs typeface="Calibri" panose="020F0502020204030204" pitchFamily="34" charset="0"/>
              </a:rPr>
              <a:t>Majoration familiale</a:t>
            </a:r>
          </a:p>
        </p:txBody>
      </p:sp>
      <p:sp>
        <p:nvSpPr>
          <p:cNvPr id="8" name="ZoneTexte 7"/>
          <p:cNvSpPr txBox="1"/>
          <p:nvPr/>
        </p:nvSpPr>
        <p:spPr>
          <a:xfrm rot="20203306">
            <a:off x="4310692" y="4062861"/>
            <a:ext cx="1024341" cy="346234"/>
          </a:xfrm>
          <a:prstGeom prst="ellipse">
            <a:avLst/>
          </a:prstGeom>
          <a:solidFill>
            <a:srgbClr val="FF9933"/>
          </a:solidFill>
        </p:spPr>
        <p:txBody>
          <a:bodyPr wrap="square" lIns="0" tIns="0" rIns="0" bIns="0" rtlCol="0">
            <a:spAutoFit/>
          </a:bodyPr>
          <a:lstStyle/>
          <a:p>
            <a:r>
              <a:rPr lang="fr-FR" sz="1600" dirty="0"/>
              <a:t>Nouveau</a:t>
            </a:r>
            <a:endParaRPr lang="fr-FR" dirty="0"/>
          </a:p>
        </p:txBody>
      </p:sp>
    </p:spTree>
    <p:extLst>
      <p:ext uri="{BB962C8B-B14F-4D97-AF65-F5344CB8AC3E}">
        <p14:creationId xmlns:p14="http://schemas.microsoft.com/office/powerpoint/2010/main" val="165545809"/>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bwMode="auto">
          <a:xfrm>
            <a:off x="323528" y="51470"/>
            <a:ext cx="4957737" cy="5060814"/>
          </a:xfrm>
          <a:prstGeom prst="roundRect">
            <a:avLst>
              <a:gd name="adj" fmla="val 9108"/>
            </a:avLst>
          </a:prstGeom>
          <a:no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endParaRPr lang="fr-FR" sz="3600" b="1" kern="1200" cap="all" baseline="0" dirty="0">
              <a:solidFill>
                <a:schemeClr val="tx1">
                  <a:lumMod val="75000"/>
                  <a:lumOff val="25000"/>
                </a:schemeClr>
              </a:solidFill>
              <a:latin typeface="Calibri" panose="020F0502020204030204" pitchFamily="34" charset="0"/>
              <a:ea typeface="+mn-ea"/>
              <a:cs typeface="+mn-cs"/>
            </a:endParaRPr>
          </a:p>
        </p:txBody>
      </p:sp>
      <p:sp>
        <p:nvSpPr>
          <p:cNvPr id="3" name="Titre 2"/>
          <p:cNvSpPr txBox="1">
            <a:spLocks/>
          </p:cNvSpPr>
          <p:nvPr/>
        </p:nvSpPr>
        <p:spPr>
          <a:xfrm>
            <a:off x="582339" y="1832620"/>
            <a:ext cx="6509941" cy="930275"/>
          </a:xfrm>
          <a:prstGeom prst="rect">
            <a:avLst/>
          </a:prstGeom>
          <a:noFill/>
          <a:ln w="9525" cap="flat" cmpd="sng" algn="ctr">
            <a:noFill/>
            <a:prstDash val="solid"/>
            <a:round/>
            <a:headEnd type="none" w="med" len="med"/>
            <a:tailEnd type="none" w="med" len="med"/>
          </a:ln>
          <a:effectLst/>
          <a:scene3d>
            <a:camera prst="isometricOffAxis1Right">
              <a:rot lat="1020000" lon="20220000" rev="0"/>
            </a:camera>
            <a:lightRig rig="threePt" dir="t"/>
          </a:scene3d>
        </p:spPr>
        <p:txBody>
          <a:bodyPr vert="horz" wrap="square" lIns="83221" tIns="41610" rIns="83221" bIns="41610" numCol="1" rtlCol="0" anchor="ctr" anchorCtr="0" compatLnSpc="1">
            <a:prstTxWarp prst="textNoShape">
              <a:avLst/>
            </a:prstTxWarp>
            <a:noAutofit/>
          </a:bodyPr>
          <a:lstStyle>
            <a:lvl1pPr algn="l" rtl="0" eaLnBrk="0" fontAlgn="base" hangingPunct="0">
              <a:spcBef>
                <a:spcPct val="0"/>
              </a:spcBef>
              <a:spcAft>
                <a:spcPct val="0"/>
              </a:spcAft>
              <a:defRPr lang="fr-FR" sz="2184" b="1" dirty="0">
                <a:solidFill>
                  <a:srgbClr val="F1AE6B"/>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4">
                <a:solidFill>
                  <a:schemeClr val="tx2"/>
                </a:solidFill>
                <a:latin typeface="Arial Narrow" pitchFamily="34" charset="0"/>
                <a:cs typeface="Arial" pitchFamily="34" charset="0"/>
              </a:defRPr>
            </a:lvl2pPr>
            <a:lvl3pPr algn="ctr" rtl="0" eaLnBrk="0" fontAlgn="base" hangingPunct="0">
              <a:spcBef>
                <a:spcPct val="0"/>
              </a:spcBef>
              <a:spcAft>
                <a:spcPct val="0"/>
              </a:spcAft>
              <a:defRPr sz="4004">
                <a:solidFill>
                  <a:schemeClr val="tx2"/>
                </a:solidFill>
                <a:latin typeface="Arial Narrow" pitchFamily="34" charset="0"/>
                <a:cs typeface="Arial" pitchFamily="34" charset="0"/>
              </a:defRPr>
            </a:lvl3pPr>
            <a:lvl4pPr algn="ctr" rtl="0" eaLnBrk="0" fontAlgn="base" hangingPunct="0">
              <a:spcBef>
                <a:spcPct val="0"/>
              </a:spcBef>
              <a:spcAft>
                <a:spcPct val="0"/>
              </a:spcAft>
              <a:defRPr sz="4004">
                <a:solidFill>
                  <a:schemeClr val="tx2"/>
                </a:solidFill>
                <a:latin typeface="Arial Narrow" pitchFamily="34" charset="0"/>
                <a:cs typeface="Arial" pitchFamily="34" charset="0"/>
              </a:defRPr>
            </a:lvl4pPr>
            <a:lvl5pPr algn="ctr" rtl="0" eaLnBrk="0" fontAlgn="base" hangingPunct="0">
              <a:spcBef>
                <a:spcPct val="0"/>
              </a:spcBef>
              <a:spcAft>
                <a:spcPct val="0"/>
              </a:spcAft>
              <a:defRPr sz="4004">
                <a:solidFill>
                  <a:schemeClr val="tx2"/>
                </a:solidFill>
                <a:latin typeface="Arial Narrow" pitchFamily="34" charset="0"/>
                <a:cs typeface="Arial" pitchFamily="34" charset="0"/>
              </a:defRPr>
            </a:lvl5pPr>
            <a:lvl6pPr marL="416098" algn="ctr" rtl="0" fontAlgn="base">
              <a:spcBef>
                <a:spcPct val="0"/>
              </a:spcBef>
              <a:spcAft>
                <a:spcPct val="0"/>
              </a:spcAft>
              <a:defRPr sz="4004">
                <a:solidFill>
                  <a:schemeClr val="tx2"/>
                </a:solidFill>
                <a:latin typeface="Arial Narrow" pitchFamily="34" charset="0"/>
                <a:cs typeface="Arial" pitchFamily="34" charset="0"/>
              </a:defRPr>
            </a:lvl6pPr>
            <a:lvl7pPr marL="832195" algn="ctr" rtl="0" fontAlgn="base">
              <a:spcBef>
                <a:spcPct val="0"/>
              </a:spcBef>
              <a:spcAft>
                <a:spcPct val="0"/>
              </a:spcAft>
              <a:defRPr sz="4004">
                <a:solidFill>
                  <a:schemeClr val="tx2"/>
                </a:solidFill>
                <a:latin typeface="Arial Narrow" pitchFamily="34" charset="0"/>
                <a:cs typeface="Arial" pitchFamily="34" charset="0"/>
              </a:defRPr>
            </a:lvl7pPr>
            <a:lvl8pPr marL="1248293" algn="ctr" rtl="0" fontAlgn="base">
              <a:spcBef>
                <a:spcPct val="0"/>
              </a:spcBef>
              <a:spcAft>
                <a:spcPct val="0"/>
              </a:spcAft>
              <a:defRPr sz="4004">
                <a:solidFill>
                  <a:schemeClr val="tx2"/>
                </a:solidFill>
                <a:latin typeface="Arial Narrow" pitchFamily="34" charset="0"/>
                <a:cs typeface="Arial" pitchFamily="34" charset="0"/>
              </a:defRPr>
            </a:lvl8pPr>
            <a:lvl9pPr marL="1664391" algn="ctr" rtl="0" fontAlgn="base">
              <a:spcBef>
                <a:spcPct val="0"/>
              </a:spcBef>
              <a:spcAft>
                <a:spcPct val="0"/>
              </a:spcAft>
              <a:defRPr sz="4004">
                <a:solidFill>
                  <a:schemeClr val="tx2"/>
                </a:solidFill>
                <a:latin typeface="Arial Narrow" pitchFamily="34" charset="0"/>
                <a:cs typeface="Arial" pitchFamily="34" charset="0"/>
              </a:defRPr>
            </a:lvl9pPr>
          </a:lstStyle>
          <a:p>
            <a:r>
              <a:rPr lang="fr-FR" sz="3276" dirty="0">
                <a:solidFill>
                  <a:srgbClr val="0070C0"/>
                </a:solidFill>
                <a:latin typeface="+mn-lt"/>
              </a:rPr>
              <a:t>Cumul retraite / activité libérale</a:t>
            </a:r>
          </a:p>
        </p:txBody>
      </p:sp>
      <p:sp>
        <p:nvSpPr>
          <p:cNvPr id="6" name="Rectangle à coins arrondis 5"/>
          <p:cNvSpPr/>
          <p:nvPr/>
        </p:nvSpPr>
        <p:spPr bwMode="auto">
          <a:xfrm>
            <a:off x="5292080" y="3435846"/>
            <a:ext cx="3218515" cy="936104"/>
          </a:xfrm>
          <a:prstGeom prst="roundRect">
            <a:avLst>
              <a:gd name="adj" fmla="val 9108"/>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a:r>
              <a:rPr lang="fr-FR" sz="1600" dirty="0">
                <a:solidFill>
                  <a:srgbClr val="0070C0"/>
                </a:solidFill>
                <a:latin typeface="+mj-lt"/>
              </a:rPr>
              <a:t>18 juin 2024</a:t>
            </a:r>
          </a:p>
          <a:p>
            <a:pPr algn="r"/>
            <a:r>
              <a:rPr lang="fr-FR" dirty="0">
                <a:solidFill>
                  <a:srgbClr val="0070C0"/>
                </a:solidFill>
                <a:latin typeface="+mj-lt"/>
              </a:rPr>
              <a:t>Réunion d’information </a:t>
            </a:r>
          </a:p>
          <a:p>
            <a:pPr algn="r"/>
            <a:r>
              <a:rPr lang="fr-FR" dirty="0">
                <a:solidFill>
                  <a:srgbClr val="0070C0"/>
                </a:solidFill>
                <a:latin typeface="+mj-lt"/>
              </a:rPr>
              <a:t>des futurs retraités de l’ISERE</a:t>
            </a:r>
          </a:p>
        </p:txBody>
      </p:sp>
    </p:spTree>
    <p:custDataLst>
      <p:tags r:id="rId1"/>
    </p:custDataLst>
    <p:extLst>
      <p:ext uri="{BB962C8B-B14F-4D97-AF65-F5344CB8AC3E}">
        <p14:creationId xmlns:p14="http://schemas.microsoft.com/office/powerpoint/2010/main" val="3929560531"/>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Médecins en cumul retraite / activité libérale</a:t>
            </a:r>
          </a:p>
        </p:txBody>
      </p:sp>
      <p:sp>
        <p:nvSpPr>
          <p:cNvPr id="2" name="Espace réservé du contenu 1"/>
          <p:cNvSpPr>
            <a:spLocks noGrp="1"/>
          </p:cNvSpPr>
          <p:nvPr>
            <p:ph idx="1"/>
          </p:nvPr>
        </p:nvSpPr>
        <p:spPr/>
        <p:txBody>
          <a:bodyPr/>
          <a:lstStyle/>
          <a:p>
            <a:r>
              <a:rPr lang="fr-FR" dirty="0"/>
              <a:t>Modalités du cumul</a:t>
            </a:r>
          </a:p>
        </p:txBody>
      </p:sp>
      <p:sp>
        <p:nvSpPr>
          <p:cNvPr id="5" name="Rectangle 4"/>
          <p:cNvSpPr/>
          <p:nvPr/>
        </p:nvSpPr>
        <p:spPr>
          <a:xfrm>
            <a:off x="1425510" y="3685851"/>
            <a:ext cx="6882798" cy="680699"/>
          </a:xfrm>
          <a:prstGeom prst="rect">
            <a:avLst/>
          </a:prstGeom>
        </p:spPr>
        <p:txBody>
          <a:bodyPr wrap="square">
            <a:spAutoFit/>
          </a:bodyPr>
          <a:lstStyle/>
          <a:p>
            <a:pPr marL="164705" indent="-164705" algn="just"/>
            <a:r>
              <a:rPr lang="fr-FR" sz="956" b="0" dirty="0">
                <a:solidFill>
                  <a:schemeClr val="tx1">
                    <a:lumMod val="75000"/>
                    <a:lumOff val="25000"/>
                  </a:schemeClr>
                </a:solidFill>
                <a:latin typeface="SourceSansPro-Light"/>
              </a:rPr>
              <a:t>[1] Exception : cette dernière condition n’est cependant pas exigée (loi du 20 janvier 2014) si l’âge d’ouverture des droits sans minoration dans un régime de retraite obligatoire, notamment à l'étranger, est supérieur à l’âge légal de la retraite. Bien entendu, dès cet âge atteint, tous les régimes devront être liquidés pour permettre le maintien d’une activité sans limite de revenu.</a:t>
            </a:r>
            <a:endParaRPr lang="fr-FR" sz="2548" dirty="0">
              <a:solidFill>
                <a:schemeClr val="tx1">
                  <a:lumMod val="75000"/>
                  <a:lumOff val="25000"/>
                </a:schemeClr>
              </a:solidFill>
            </a:endParaRPr>
          </a:p>
        </p:txBody>
      </p:sp>
      <p:pic>
        <p:nvPicPr>
          <p:cNvPr id="6" name="Image 5"/>
          <p:cNvPicPr>
            <a:picLocks noChangeAspect="1"/>
          </p:cNvPicPr>
          <p:nvPr/>
        </p:nvPicPr>
        <p:blipFill>
          <a:blip r:embed="rId4"/>
          <a:stretch>
            <a:fillRect/>
          </a:stretch>
        </p:blipFill>
        <p:spPr>
          <a:xfrm>
            <a:off x="1285848" y="1261043"/>
            <a:ext cx="6462833" cy="2031596"/>
          </a:xfrm>
          <a:prstGeom prst="rect">
            <a:avLst/>
          </a:prstGeom>
        </p:spPr>
      </p:pic>
      <p:sp>
        <p:nvSpPr>
          <p:cNvPr id="7" name="Rectangle 6"/>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custDataLst>
      <p:tags r:id="rId1"/>
    </p:custDataLst>
    <p:extLst>
      <p:ext uri="{BB962C8B-B14F-4D97-AF65-F5344CB8AC3E}">
        <p14:creationId xmlns:p14="http://schemas.microsoft.com/office/powerpoint/2010/main" val="386192270"/>
      </p:ext>
    </p:extLst>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Conditions du cumul à la liquidation</a:t>
            </a:r>
          </a:p>
        </p:txBody>
      </p:sp>
      <p:sp>
        <p:nvSpPr>
          <p:cNvPr id="5" name="Rectangle 4"/>
          <p:cNvSpPr/>
          <p:nvPr/>
        </p:nvSpPr>
        <p:spPr>
          <a:xfrm>
            <a:off x="1579587" y="1457649"/>
            <a:ext cx="6400252" cy="1754326"/>
          </a:xfrm>
          <a:prstGeom prst="rect">
            <a:avLst/>
          </a:prstGeom>
        </p:spPr>
        <p:txBody>
          <a:bodyPr wrap="square">
            <a:spAutoFit/>
          </a:bodyPr>
          <a:lstStyle/>
          <a:p>
            <a:pPr algn="just" eaLnBrk="0" hangingPunct="0"/>
            <a:r>
              <a:rPr lang="fr-FR" b="0" dirty="0">
                <a:solidFill>
                  <a:schemeClr val="tx1">
                    <a:lumMod val="75000"/>
                    <a:lumOff val="25000"/>
                  </a:schemeClr>
                </a:solidFill>
              </a:rPr>
              <a:t>Les retraités au titre de l’inaptitude n’ont pas droit au cumul.</a:t>
            </a:r>
          </a:p>
          <a:p>
            <a:pPr algn="just" eaLnBrk="0" hangingPunct="0"/>
            <a:endParaRPr lang="fr-FR" b="0" dirty="0">
              <a:solidFill>
                <a:schemeClr val="tx1">
                  <a:lumMod val="75000"/>
                  <a:lumOff val="25000"/>
                </a:schemeClr>
              </a:solidFill>
            </a:endParaRPr>
          </a:p>
          <a:p>
            <a:pPr algn="just" eaLnBrk="0" hangingPunct="0"/>
            <a:r>
              <a:rPr lang="fr-FR" b="0" dirty="0">
                <a:solidFill>
                  <a:schemeClr val="tx1">
                    <a:lumMod val="75000"/>
                    <a:lumOff val="25000"/>
                  </a:schemeClr>
                </a:solidFill>
              </a:rPr>
              <a:t>Les bénéficiaires d’une retraite anticipée pour carrière longue ou en qualité d’handicapé ou d’ancien combattant, ou parents de trois enfants ayant interrompu ou réduit leur activité pour en éduquer un, sont exclus du cumul intégral.</a:t>
            </a:r>
          </a:p>
        </p:txBody>
      </p:sp>
      <p:sp>
        <p:nvSpPr>
          <p:cNvPr id="4" name="Rectangle 3"/>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custDataLst>
      <p:tags r:id="rId1"/>
    </p:custDataLst>
    <p:extLst>
      <p:ext uri="{BB962C8B-B14F-4D97-AF65-F5344CB8AC3E}">
        <p14:creationId xmlns:p14="http://schemas.microsoft.com/office/powerpoint/2010/main" val="2773706671"/>
      </p:ext>
    </p:extLst>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Conditions du cumul</a:t>
            </a:r>
          </a:p>
        </p:txBody>
      </p:sp>
      <p:sp>
        <p:nvSpPr>
          <p:cNvPr id="10" name="Forme libre 9"/>
          <p:cNvSpPr/>
          <p:nvPr/>
        </p:nvSpPr>
        <p:spPr>
          <a:xfrm>
            <a:off x="1360767" y="802295"/>
            <a:ext cx="6815679" cy="3669981"/>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62416" rIns="0" bIns="0" numCol="1" spcCol="1270" anchor="ctr" anchorCtr="0">
            <a:noAutofit/>
          </a:bodyPr>
          <a:lstStyle/>
          <a:p>
            <a:pPr>
              <a:lnSpc>
                <a:spcPts val="1800"/>
              </a:lnSpc>
              <a:spcAft>
                <a:spcPts val="546"/>
              </a:spcAft>
            </a:pPr>
            <a:r>
              <a:rPr lang="fr-FR" b="0" dirty="0">
                <a:solidFill>
                  <a:schemeClr val="tx1">
                    <a:lumMod val="75000"/>
                    <a:lumOff val="25000"/>
                  </a:schemeClr>
                </a:solidFill>
                <a:latin typeface="Arial Narrow" pitchFamily="34" charset="0"/>
                <a:cs typeface="Arial" pitchFamily="34" charset="0"/>
              </a:rPr>
              <a:t>Depuis le 1</a:t>
            </a:r>
            <a:r>
              <a:rPr lang="fr-FR" b="0" baseline="30000" dirty="0">
                <a:solidFill>
                  <a:schemeClr val="tx1">
                    <a:lumMod val="75000"/>
                    <a:lumOff val="25000"/>
                  </a:schemeClr>
                </a:solidFill>
                <a:latin typeface="Arial Narrow" pitchFamily="34" charset="0"/>
                <a:cs typeface="Arial" pitchFamily="34" charset="0"/>
              </a:rPr>
              <a:t>er</a:t>
            </a:r>
            <a:r>
              <a:rPr lang="fr-FR" b="0" dirty="0">
                <a:solidFill>
                  <a:schemeClr val="tx1">
                    <a:lumMod val="75000"/>
                    <a:lumOff val="25000"/>
                  </a:schemeClr>
                </a:solidFill>
                <a:latin typeface="Arial Narrow" pitchFamily="34" charset="0"/>
                <a:cs typeface="Arial" pitchFamily="34" charset="0"/>
              </a:rPr>
              <a:t> janvier 2015, les affiliés qui demandent la liquidation de leur retraite d’un régime de base doivent obligatoirement cesser toute activité salariée ou non salariée.</a:t>
            </a:r>
          </a:p>
          <a:p>
            <a:pPr>
              <a:lnSpc>
                <a:spcPts val="1800"/>
              </a:lnSpc>
              <a:spcAft>
                <a:spcPts val="546"/>
              </a:spcAft>
            </a:pPr>
            <a:r>
              <a:rPr lang="fr-FR" b="0" dirty="0">
                <a:solidFill>
                  <a:schemeClr val="tx1">
                    <a:lumMod val="75000"/>
                    <a:lumOff val="25000"/>
                  </a:schemeClr>
                </a:solidFill>
                <a:latin typeface="Arial Narrow" pitchFamily="34" charset="0"/>
                <a:cs typeface="Arial" pitchFamily="34" charset="0"/>
              </a:rPr>
              <a:t> </a:t>
            </a:r>
          </a:p>
          <a:p>
            <a:pPr>
              <a:lnSpc>
                <a:spcPts val="1800"/>
              </a:lnSpc>
              <a:spcAft>
                <a:spcPts val="546"/>
              </a:spcAft>
            </a:pPr>
            <a:r>
              <a:rPr lang="fr-FR" b="0" dirty="0">
                <a:solidFill>
                  <a:schemeClr val="tx1">
                    <a:lumMod val="75000"/>
                    <a:lumOff val="25000"/>
                  </a:schemeClr>
                </a:solidFill>
                <a:latin typeface="Arial Narrow" pitchFamily="34" charset="0"/>
                <a:cs typeface="Arial" pitchFamily="34" charset="0"/>
              </a:rPr>
              <a:t>S’ils souhaitent néanmoins poursuivre ou reprendre leur activité : </a:t>
            </a:r>
          </a:p>
          <a:p>
            <a:pPr marL="260061" indent="-260061" algn="just" eaLnBrk="0" hangingPunct="0">
              <a:lnSpc>
                <a:spcPts val="1800"/>
              </a:lnSpc>
              <a:spcAft>
                <a:spcPts val="546"/>
              </a:spcAft>
              <a:buClr>
                <a:srgbClr val="006699"/>
              </a:buClr>
              <a:buSzPct val="80000"/>
              <a:buFont typeface="Arial Narrow" panose="020B0606020202030204" pitchFamily="34" charset="0"/>
              <a:buChar char="►"/>
            </a:pPr>
            <a:r>
              <a:rPr lang="fr-FR" b="0" dirty="0">
                <a:solidFill>
                  <a:schemeClr val="tx1">
                    <a:lumMod val="75000"/>
                    <a:lumOff val="25000"/>
                  </a:schemeClr>
                </a:solidFill>
                <a:latin typeface="Arial Narrow" pitchFamily="34" charset="0"/>
                <a:cs typeface="Arial" pitchFamily="34" charset="0"/>
              </a:rPr>
              <a:t>ils continueront à cotiser à leurs régimes de retraite ;</a:t>
            </a:r>
          </a:p>
          <a:p>
            <a:pPr marL="260061" indent="-260061" algn="just" eaLnBrk="0" hangingPunct="0">
              <a:lnSpc>
                <a:spcPts val="1800"/>
              </a:lnSpc>
              <a:spcAft>
                <a:spcPts val="546"/>
              </a:spcAft>
              <a:buClr>
                <a:srgbClr val="006699"/>
              </a:buClr>
              <a:buSzPct val="80000"/>
              <a:buFont typeface="Arial Narrow" panose="020B0606020202030204" pitchFamily="34" charset="0"/>
              <a:buChar char="►"/>
            </a:pPr>
            <a:r>
              <a:rPr lang="fr-FR" b="0" dirty="0">
                <a:solidFill>
                  <a:schemeClr val="tx1">
                    <a:lumMod val="75000"/>
                    <a:lumOff val="25000"/>
                  </a:schemeClr>
                </a:solidFill>
                <a:latin typeface="Arial Narrow" pitchFamily="34" charset="0"/>
                <a:cs typeface="Arial" pitchFamily="34" charset="0"/>
              </a:rPr>
              <a:t>ils ne peuvent plus acquérir de droits dans quelque régime légal de retraite que ce soit, de base ou complémentaire. Deux exceptions cependant : </a:t>
            </a:r>
          </a:p>
          <a:p>
            <a:pPr marL="569245" indent="-161816" algn="just" eaLnBrk="0" hangingPunct="0">
              <a:lnSpc>
                <a:spcPts val="1800"/>
              </a:lnSpc>
              <a:spcAft>
                <a:spcPts val="546"/>
              </a:spcAft>
              <a:buClr>
                <a:srgbClr val="006699"/>
              </a:buClr>
              <a:buSzPct val="80000"/>
              <a:tabLst>
                <a:tab pos="569245" algn="l"/>
              </a:tabLst>
            </a:pPr>
            <a:r>
              <a:rPr lang="fr-FR" b="0" dirty="0">
                <a:solidFill>
                  <a:schemeClr val="tx1">
                    <a:lumMod val="75000"/>
                    <a:lumOff val="25000"/>
                  </a:schemeClr>
                </a:solidFill>
                <a:latin typeface="Arial Narrow" pitchFamily="34" charset="0"/>
                <a:cs typeface="Arial" pitchFamily="34" charset="0"/>
              </a:rPr>
              <a:t>- 	les bénéficiaires d'une pension militaire ; </a:t>
            </a:r>
          </a:p>
          <a:p>
            <a:pPr marL="569245" indent="-161816" algn="just" eaLnBrk="0" hangingPunct="0">
              <a:lnSpc>
                <a:spcPts val="1800"/>
              </a:lnSpc>
              <a:spcAft>
                <a:spcPts val="546"/>
              </a:spcAft>
              <a:buClr>
                <a:srgbClr val="006699"/>
              </a:buClr>
              <a:buSzPct val="80000"/>
              <a:tabLst>
                <a:tab pos="569245" algn="l"/>
              </a:tabLst>
            </a:pPr>
            <a:r>
              <a:rPr lang="fr-FR" b="0" dirty="0">
                <a:solidFill>
                  <a:schemeClr val="tx1">
                    <a:lumMod val="75000"/>
                    <a:lumOff val="25000"/>
                  </a:schemeClr>
                </a:solidFill>
                <a:latin typeface="Arial Narrow" pitchFamily="34" charset="0"/>
                <a:cs typeface="Arial" pitchFamily="34" charset="0"/>
              </a:rPr>
              <a:t>- 	les médecins en cumul retraite activité / libérale </a:t>
            </a:r>
            <a:r>
              <a:rPr lang="fr-FR" b="0" u="sng" dirty="0">
                <a:solidFill>
                  <a:schemeClr val="tx1">
                    <a:lumMod val="75000"/>
                    <a:lumOff val="25000"/>
                  </a:schemeClr>
                </a:solidFill>
                <a:latin typeface="Arial Narrow" pitchFamily="34" charset="0"/>
                <a:cs typeface="Arial" pitchFamily="34" charset="0"/>
              </a:rPr>
              <a:t>intégral</a:t>
            </a:r>
            <a:r>
              <a:rPr lang="fr-FR" b="0" dirty="0">
                <a:solidFill>
                  <a:schemeClr val="tx1">
                    <a:lumMod val="75000"/>
                    <a:lumOff val="25000"/>
                  </a:schemeClr>
                </a:solidFill>
                <a:latin typeface="Arial Narrow" pitchFamily="34" charset="0"/>
                <a:cs typeface="Arial" pitchFamily="34" charset="0"/>
              </a:rPr>
              <a:t> peuvent acquérir des droits au régime de base, à compter du 1</a:t>
            </a:r>
            <a:r>
              <a:rPr lang="fr-FR" b="0" baseline="30000" dirty="0">
                <a:solidFill>
                  <a:schemeClr val="tx1">
                    <a:lumMod val="75000"/>
                    <a:lumOff val="25000"/>
                  </a:schemeClr>
                </a:solidFill>
                <a:latin typeface="Arial Narrow" pitchFamily="34" charset="0"/>
                <a:cs typeface="Arial" pitchFamily="34" charset="0"/>
              </a:rPr>
              <a:t>er</a:t>
            </a:r>
            <a:r>
              <a:rPr lang="fr-FR" b="0" dirty="0">
                <a:solidFill>
                  <a:schemeClr val="tx1">
                    <a:lumMod val="75000"/>
                    <a:lumOff val="25000"/>
                  </a:schemeClr>
                </a:solidFill>
                <a:latin typeface="Arial Narrow" pitchFamily="34" charset="0"/>
                <a:cs typeface="Arial" pitchFamily="34" charset="0"/>
              </a:rPr>
              <a:t> janvier 2023.</a:t>
            </a:r>
          </a:p>
          <a:p>
            <a:pPr marL="260061" indent="-260061" algn="just" eaLnBrk="0" hangingPunct="0">
              <a:lnSpc>
                <a:spcPts val="1800"/>
              </a:lnSpc>
              <a:spcAft>
                <a:spcPts val="546"/>
              </a:spcAft>
              <a:buClr>
                <a:srgbClr val="006699"/>
              </a:buClr>
              <a:buSzPct val="80000"/>
              <a:buFont typeface="Arial Narrow" panose="020B0606020202030204" pitchFamily="34" charset="0"/>
              <a:buChar char="►"/>
            </a:pPr>
            <a:r>
              <a:rPr lang="fr-FR" b="0" dirty="0">
                <a:solidFill>
                  <a:schemeClr val="tx1">
                    <a:lumMod val="75000"/>
                    <a:lumOff val="25000"/>
                  </a:schemeClr>
                </a:solidFill>
                <a:latin typeface="Arial Narrow" pitchFamily="34" charset="0"/>
                <a:cs typeface="Arial" pitchFamily="34" charset="0"/>
              </a:rPr>
              <a:t>ils doivent avoir liquidé tous les régimes de retraite auxquels ils cotisent faute de quoi l’exercice en cumul retraite / activité libérale s’effectuera avec limitations de revenus. </a:t>
            </a:r>
          </a:p>
        </p:txBody>
      </p:sp>
      <p:sp>
        <p:nvSpPr>
          <p:cNvPr id="4" name="Rectangle 3"/>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custDataLst>
      <p:tags r:id="rId1"/>
    </p:custDataLst>
    <p:extLst>
      <p:ext uri="{BB962C8B-B14F-4D97-AF65-F5344CB8AC3E}">
        <p14:creationId xmlns:p14="http://schemas.microsoft.com/office/powerpoint/2010/main" val="4081539110"/>
      </p:ext>
    </p:extLst>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5" name="Text Box 7"/>
          <p:cNvSpPr txBox="1">
            <a:spLocks noChangeArrowheads="1"/>
          </p:cNvSpPr>
          <p:nvPr/>
        </p:nvSpPr>
        <p:spPr bwMode="auto">
          <a:xfrm>
            <a:off x="1295231" y="1255906"/>
            <a:ext cx="7077820" cy="18132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E4C9"/>
                  </a:outerShdw>
                </a:effectLst>
              </a14:hiddenEffects>
            </a:ext>
          </a:extLst>
        </p:spPr>
        <p:txBody>
          <a:bodyPr wrap="square" lIns="96425" tIns="48214" rIns="96425" bIns="48214">
            <a:spAutoFit/>
          </a:bodyPr>
          <a:lstStyle>
            <a:lvl1pPr eaLnBrk="0" hangingPunct="0">
              <a:defRPr b="1">
                <a:solidFill>
                  <a:schemeClr val="tx1"/>
                </a:solidFill>
                <a:latin typeface="Arial Narrow" pitchFamily="34" charset="0"/>
                <a:cs typeface="Arial" pitchFamily="34" charset="0"/>
              </a:defRPr>
            </a:lvl1pPr>
            <a:lvl2pPr marL="742950" indent="-285750" eaLnBrk="0" hangingPunct="0">
              <a:defRPr b="1">
                <a:solidFill>
                  <a:schemeClr val="tx1"/>
                </a:solidFill>
                <a:latin typeface="Arial Narrow" pitchFamily="34" charset="0"/>
                <a:cs typeface="Arial" pitchFamily="34" charset="0"/>
              </a:defRPr>
            </a:lvl2pPr>
            <a:lvl3pPr marL="1143000" indent="-228600" eaLnBrk="0" hangingPunct="0">
              <a:defRPr b="1">
                <a:solidFill>
                  <a:schemeClr val="tx1"/>
                </a:solidFill>
                <a:latin typeface="Arial Narrow" pitchFamily="34" charset="0"/>
                <a:cs typeface="Arial" pitchFamily="34" charset="0"/>
              </a:defRPr>
            </a:lvl3pPr>
            <a:lvl4pPr marL="1600200" indent="-228600" eaLnBrk="0" hangingPunct="0">
              <a:defRPr b="1">
                <a:solidFill>
                  <a:schemeClr val="tx1"/>
                </a:solidFill>
                <a:latin typeface="Arial Narrow" pitchFamily="34" charset="0"/>
                <a:cs typeface="Arial" pitchFamily="34" charset="0"/>
              </a:defRPr>
            </a:lvl4pPr>
            <a:lvl5pPr marL="2057400" indent="-228600" eaLnBrk="0" hangingPunct="0">
              <a:defRPr b="1">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Narrow" pitchFamily="34" charset="0"/>
                <a:cs typeface="Arial" pitchFamily="34" charset="0"/>
              </a:defRPr>
            </a:lvl9pPr>
          </a:lstStyle>
          <a:p>
            <a:pPr marL="260061" indent="-260061" algn="just">
              <a:buClr>
                <a:srgbClr val="006699"/>
              </a:buClr>
              <a:buSzPct val="80000"/>
              <a:buFont typeface="Arial Narrow" panose="020B0606020202030204" pitchFamily="34" charset="0"/>
              <a:buChar char="►"/>
            </a:pPr>
            <a:r>
              <a:rPr lang="fr-FR" sz="1456" b="0" dirty="0">
                <a:solidFill>
                  <a:schemeClr val="tx1">
                    <a:lumMod val="75000"/>
                    <a:lumOff val="25000"/>
                  </a:schemeClr>
                </a:solidFill>
              </a:rPr>
              <a:t>aux revenus tirés de la participation à la permanence des soins</a:t>
            </a:r>
            <a:r>
              <a:rPr lang="fr-FR" sz="1456" dirty="0">
                <a:solidFill>
                  <a:schemeClr val="tx1">
                    <a:lumMod val="75000"/>
                    <a:lumOff val="25000"/>
                  </a:schemeClr>
                </a:solidFill>
              </a:rPr>
              <a:t>,</a:t>
            </a:r>
          </a:p>
          <a:p>
            <a:pPr algn="just">
              <a:lnSpc>
                <a:spcPct val="60000"/>
              </a:lnSpc>
              <a:buClr>
                <a:srgbClr val="006699"/>
              </a:buClr>
              <a:buSzPct val="80000"/>
            </a:pPr>
            <a:endParaRPr lang="fr-FR" sz="1456" dirty="0">
              <a:solidFill>
                <a:schemeClr val="tx1">
                  <a:lumMod val="75000"/>
                  <a:lumOff val="25000"/>
                </a:schemeClr>
              </a:solidFill>
            </a:endParaRPr>
          </a:p>
          <a:p>
            <a:pPr marL="260061" indent="-260061">
              <a:lnSpc>
                <a:spcPct val="90000"/>
              </a:lnSpc>
              <a:buClr>
                <a:srgbClr val="006699"/>
              </a:buClr>
              <a:buSzPct val="80000"/>
              <a:buFont typeface="Arial Narrow" panose="020B0606020202030204" pitchFamily="34" charset="0"/>
              <a:buChar char="►"/>
            </a:pPr>
            <a:r>
              <a:rPr lang="fr-FR" sz="1456" b="0" dirty="0">
                <a:solidFill>
                  <a:schemeClr val="tx1">
                    <a:lumMod val="75000"/>
                    <a:lumOff val="25000"/>
                  </a:schemeClr>
                </a:solidFill>
              </a:rPr>
              <a:t>aux revenus tirés des activités à caractère </a:t>
            </a:r>
            <a:r>
              <a:rPr lang="fr-FR" sz="1456" b="0" i="1" dirty="0">
                <a:solidFill>
                  <a:schemeClr val="tx1">
                    <a:lumMod val="75000"/>
                    <a:lumOff val="25000"/>
                  </a:schemeClr>
                </a:solidFill>
              </a:rPr>
              <a:t>artistique, littéraire </a:t>
            </a:r>
            <a:r>
              <a:rPr lang="fr-FR" sz="1456" b="0" dirty="0">
                <a:solidFill>
                  <a:schemeClr val="tx1">
                    <a:lumMod val="75000"/>
                    <a:lumOff val="25000"/>
                  </a:schemeClr>
                </a:solidFill>
              </a:rPr>
              <a:t>ou</a:t>
            </a:r>
            <a:r>
              <a:rPr lang="fr-FR" sz="1456" b="0" i="1" dirty="0">
                <a:solidFill>
                  <a:schemeClr val="tx1">
                    <a:lumMod val="75000"/>
                    <a:lumOff val="25000"/>
                  </a:schemeClr>
                </a:solidFill>
              </a:rPr>
              <a:t> scientifique</a:t>
            </a:r>
            <a:r>
              <a:rPr lang="fr-FR" sz="1456" b="0" dirty="0">
                <a:solidFill>
                  <a:schemeClr val="tx1">
                    <a:lumMod val="75000"/>
                    <a:lumOff val="25000"/>
                  </a:schemeClr>
                </a:solidFill>
              </a:rPr>
              <a:t> exercées accessoirement </a:t>
            </a:r>
            <a:r>
              <a:rPr lang="fr-FR" sz="1456" dirty="0">
                <a:solidFill>
                  <a:schemeClr val="tx1">
                    <a:lumMod val="75000"/>
                    <a:lumOff val="25000"/>
                  </a:schemeClr>
                </a:solidFill>
              </a:rPr>
              <a:t>avant la liquidation de la pension de retraite</a:t>
            </a:r>
            <a:r>
              <a:rPr lang="fr-FR" sz="1456" b="0" dirty="0">
                <a:solidFill>
                  <a:schemeClr val="tx1">
                    <a:lumMod val="75000"/>
                    <a:lumOff val="25000"/>
                  </a:schemeClr>
                </a:solidFill>
              </a:rPr>
              <a:t>,</a:t>
            </a:r>
          </a:p>
          <a:p>
            <a:pPr algn="just">
              <a:lnSpc>
                <a:spcPct val="50000"/>
              </a:lnSpc>
              <a:buClr>
                <a:srgbClr val="006699"/>
              </a:buClr>
              <a:buSzPct val="80000"/>
            </a:pPr>
            <a:endParaRPr lang="fr-FR" sz="1456" b="0" dirty="0">
              <a:solidFill>
                <a:schemeClr val="tx1">
                  <a:lumMod val="75000"/>
                  <a:lumOff val="25000"/>
                </a:schemeClr>
              </a:solidFill>
            </a:endParaRPr>
          </a:p>
          <a:p>
            <a:pPr marL="260061" indent="-260061" algn="just">
              <a:lnSpc>
                <a:spcPct val="90000"/>
              </a:lnSpc>
              <a:buClr>
                <a:srgbClr val="006699"/>
              </a:buClr>
              <a:buSzPct val="80000"/>
              <a:buFont typeface="Arial Narrow" panose="020B0606020202030204" pitchFamily="34" charset="0"/>
              <a:buChar char="►"/>
            </a:pPr>
            <a:r>
              <a:rPr lang="fr-FR" sz="1456" b="0" dirty="0">
                <a:solidFill>
                  <a:schemeClr val="tx1">
                    <a:lumMod val="75000"/>
                    <a:lumOff val="25000"/>
                  </a:schemeClr>
                </a:solidFill>
              </a:rPr>
              <a:t>aux revenus tirés de la participation </a:t>
            </a:r>
            <a:r>
              <a:rPr lang="fr-FR" sz="1456" b="0" i="1" dirty="0">
                <a:solidFill>
                  <a:schemeClr val="tx1">
                    <a:lumMod val="75000"/>
                    <a:lumOff val="25000"/>
                  </a:schemeClr>
                </a:solidFill>
              </a:rPr>
              <a:t>d’activités juridictionnelles </a:t>
            </a:r>
            <a:r>
              <a:rPr lang="fr-FR" sz="1456" b="0" dirty="0">
                <a:solidFill>
                  <a:schemeClr val="tx1">
                    <a:lumMod val="75000"/>
                    <a:lumOff val="25000"/>
                  </a:schemeClr>
                </a:solidFill>
              </a:rPr>
              <a:t>ou </a:t>
            </a:r>
            <a:r>
              <a:rPr lang="fr-FR" sz="1456" b="0" i="1" dirty="0">
                <a:solidFill>
                  <a:schemeClr val="tx1">
                    <a:lumMod val="75000"/>
                    <a:lumOff val="25000"/>
                  </a:schemeClr>
                </a:solidFill>
              </a:rPr>
              <a:t>assimilées</a:t>
            </a:r>
            <a:r>
              <a:rPr lang="fr-FR" sz="1456" b="0" dirty="0">
                <a:solidFill>
                  <a:schemeClr val="tx1">
                    <a:lumMod val="75000"/>
                    <a:lumOff val="25000"/>
                  </a:schemeClr>
                </a:solidFill>
              </a:rPr>
              <a:t> :</a:t>
            </a:r>
          </a:p>
          <a:p>
            <a:pPr marL="494116" lvl="1" indent="-164705">
              <a:buFontTx/>
              <a:buChar char="-"/>
            </a:pPr>
            <a:r>
              <a:rPr lang="fr-FR" sz="1456" b="0" i="1" dirty="0">
                <a:solidFill>
                  <a:schemeClr val="tx1">
                    <a:lumMod val="75000"/>
                    <a:lumOff val="25000"/>
                  </a:schemeClr>
                </a:solidFill>
              </a:rPr>
              <a:t>consultations</a:t>
            </a:r>
            <a:r>
              <a:rPr lang="fr-FR" sz="1456" b="0" dirty="0">
                <a:solidFill>
                  <a:schemeClr val="tx1">
                    <a:lumMod val="75000"/>
                    <a:lumOff val="25000"/>
                  </a:schemeClr>
                </a:solidFill>
              </a:rPr>
              <a:t> données occasionnellement, </a:t>
            </a:r>
          </a:p>
          <a:p>
            <a:pPr marL="494116" lvl="1" indent="-164705">
              <a:lnSpc>
                <a:spcPts val="1547"/>
              </a:lnSpc>
              <a:buFontTx/>
              <a:buChar char="-"/>
            </a:pPr>
            <a:r>
              <a:rPr lang="fr-FR" sz="1456" b="0" dirty="0">
                <a:solidFill>
                  <a:schemeClr val="tx1">
                    <a:lumMod val="75000"/>
                    <a:lumOff val="25000"/>
                  </a:schemeClr>
                </a:solidFill>
              </a:rPr>
              <a:t>participation à des </a:t>
            </a:r>
            <a:r>
              <a:rPr lang="fr-FR" sz="1456" b="0" i="1" dirty="0">
                <a:solidFill>
                  <a:schemeClr val="tx1">
                    <a:lumMod val="75000"/>
                    <a:lumOff val="25000"/>
                  </a:schemeClr>
                </a:solidFill>
              </a:rPr>
              <a:t>jurys de concours publics</a:t>
            </a:r>
            <a:r>
              <a:rPr lang="fr-FR" sz="1456" b="0" dirty="0">
                <a:solidFill>
                  <a:schemeClr val="tx1">
                    <a:lumMod val="75000"/>
                    <a:lumOff val="25000"/>
                  </a:schemeClr>
                </a:solidFill>
              </a:rPr>
              <a:t>,</a:t>
            </a:r>
          </a:p>
          <a:p>
            <a:pPr marL="494116" lvl="1" indent="-164705">
              <a:buFontTx/>
              <a:buChar char="-"/>
            </a:pPr>
            <a:r>
              <a:rPr lang="fr-FR" sz="1456" b="0" i="1" dirty="0">
                <a:solidFill>
                  <a:schemeClr val="tx1">
                    <a:lumMod val="75000"/>
                    <a:lumOff val="25000"/>
                  </a:schemeClr>
                </a:solidFill>
              </a:rPr>
              <a:t>instances consultatives</a:t>
            </a:r>
            <a:r>
              <a:rPr lang="fr-FR" sz="1456" b="0" dirty="0">
                <a:solidFill>
                  <a:schemeClr val="tx1">
                    <a:lumMod val="75000"/>
                    <a:lumOff val="25000"/>
                  </a:schemeClr>
                </a:solidFill>
              </a:rPr>
              <a:t> ou </a:t>
            </a:r>
            <a:r>
              <a:rPr lang="fr-FR" sz="1456" b="0" i="1" dirty="0">
                <a:solidFill>
                  <a:schemeClr val="tx1">
                    <a:lumMod val="75000"/>
                    <a:lumOff val="25000"/>
                  </a:schemeClr>
                </a:solidFill>
              </a:rPr>
              <a:t>délibératives</a:t>
            </a:r>
            <a:r>
              <a:rPr lang="fr-FR" sz="1456" b="0" dirty="0">
                <a:solidFill>
                  <a:schemeClr val="tx1">
                    <a:lumMod val="75000"/>
                    <a:lumOff val="25000"/>
                  </a:schemeClr>
                </a:solidFill>
              </a:rPr>
              <a:t> réunies en vertu d’un texte législatif ou réglementaire. </a:t>
            </a:r>
          </a:p>
        </p:txBody>
      </p:sp>
      <p:sp>
        <p:nvSpPr>
          <p:cNvPr id="2" name="Titre 1"/>
          <p:cNvSpPr>
            <a:spLocks noGrp="1"/>
          </p:cNvSpPr>
          <p:nvPr>
            <p:ph type="title"/>
          </p:nvPr>
        </p:nvSpPr>
        <p:spPr/>
        <p:txBody>
          <a:bodyPr/>
          <a:lstStyle/>
          <a:p>
            <a:r>
              <a:rPr lang="fr-FR" dirty="0"/>
              <a:t>Plafond de revenus </a:t>
            </a:r>
          </a:p>
        </p:txBody>
      </p:sp>
      <p:sp>
        <p:nvSpPr>
          <p:cNvPr id="4" name="Espace réservé du contenu 3"/>
          <p:cNvSpPr>
            <a:spLocks noGrp="1"/>
          </p:cNvSpPr>
          <p:nvPr>
            <p:ph idx="1"/>
          </p:nvPr>
        </p:nvSpPr>
        <p:spPr/>
        <p:txBody>
          <a:bodyPr/>
          <a:lstStyle/>
          <a:p>
            <a:r>
              <a:rPr lang="fr-FR" dirty="0"/>
              <a:t>Les limites de revenus dans le cadre du contrôle ne sont pas appliquées </a:t>
            </a:r>
          </a:p>
        </p:txBody>
      </p:sp>
      <p:sp>
        <p:nvSpPr>
          <p:cNvPr id="26" name="AutoShape 9"/>
          <p:cNvSpPr>
            <a:spLocks noChangeArrowheads="1"/>
          </p:cNvSpPr>
          <p:nvPr/>
        </p:nvSpPr>
        <p:spPr bwMode="auto">
          <a:xfrm>
            <a:off x="1295231" y="3554781"/>
            <a:ext cx="6488001" cy="393212"/>
          </a:xfrm>
          <a:prstGeom prst="flowChartAlternateProcess">
            <a:avLst/>
          </a:prstGeom>
          <a:solidFill>
            <a:schemeClr val="bg1">
              <a:lumMod val="95000"/>
            </a:schemeClr>
          </a:solidFill>
          <a:ln w="19050" algn="ctr">
            <a:noFill/>
            <a:miter lim="800000"/>
            <a:headEnd/>
            <a:tailEnd/>
          </a:ln>
          <a:effectLst/>
        </p:spPr>
        <p:txBody>
          <a:bodyPr anchor="ctr"/>
          <a:lstStyle/>
          <a:p>
            <a:pPr algn="ctr">
              <a:spcBef>
                <a:spcPct val="20000"/>
              </a:spcBef>
            </a:pPr>
            <a:r>
              <a:rPr lang="fr-FR" sz="1456" b="0" dirty="0">
                <a:solidFill>
                  <a:srgbClr val="C00000"/>
                </a:solidFill>
              </a:rPr>
              <a:t>Le versement de la pension est suspendu 2 ans après en cas de dépassement. </a:t>
            </a:r>
          </a:p>
        </p:txBody>
      </p:sp>
      <p:sp>
        <p:nvSpPr>
          <p:cNvPr id="3" name="Rectangle 2"/>
          <p:cNvSpPr/>
          <p:nvPr/>
        </p:nvSpPr>
        <p:spPr>
          <a:xfrm>
            <a:off x="902020" y="4079065"/>
            <a:ext cx="6881210" cy="540404"/>
          </a:xfrm>
          <a:prstGeom prst="rect">
            <a:avLst/>
          </a:prstGeom>
        </p:spPr>
        <p:txBody>
          <a:bodyPr wrap="square">
            <a:spAutoFit/>
          </a:bodyPr>
          <a:lstStyle/>
          <a:p>
            <a:pPr lvl="1" algn="ctr"/>
            <a:r>
              <a:rPr lang="fr-FR" sz="1456" i="1" dirty="0">
                <a:solidFill>
                  <a:schemeClr val="tx1">
                    <a:lumMod val="75000"/>
                    <a:lumOff val="25000"/>
                  </a:schemeClr>
                </a:solidFill>
              </a:rPr>
              <a:t>La loi du 20 janvier 2014 prévoit</a:t>
            </a:r>
            <a:r>
              <a:rPr lang="fr-FR" sz="1456" dirty="0">
                <a:solidFill>
                  <a:schemeClr val="tx1">
                    <a:lumMod val="75000"/>
                    <a:lumOff val="25000"/>
                  </a:schemeClr>
                </a:solidFill>
              </a:rPr>
              <a:t> que le versement de la pension est réduit </a:t>
            </a:r>
            <a:br>
              <a:rPr lang="fr-FR" sz="1456" dirty="0">
                <a:solidFill>
                  <a:schemeClr val="tx1">
                    <a:lumMod val="75000"/>
                    <a:lumOff val="25000"/>
                  </a:schemeClr>
                </a:solidFill>
              </a:rPr>
            </a:br>
            <a:r>
              <a:rPr lang="fr-FR" sz="1456" dirty="0">
                <a:solidFill>
                  <a:schemeClr val="tx1">
                    <a:lumMod val="75000"/>
                    <a:lumOff val="25000"/>
                  </a:schemeClr>
                </a:solidFill>
              </a:rPr>
              <a:t>à due concurrence du dépassement dans des conditions fixées par décret.</a:t>
            </a:r>
          </a:p>
        </p:txBody>
      </p:sp>
      <p:sp>
        <p:nvSpPr>
          <p:cNvPr id="7" name="Rectangle 6"/>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custDataLst>
      <p:tags r:id="rId1"/>
    </p:custDataLst>
    <p:extLst>
      <p:ext uri="{BB962C8B-B14F-4D97-AF65-F5344CB8AC3E}">
        <p14:creationId xmlns:p14="http://schemas.microsoft.com/office/powerpoint/2010/main" val="1044166402"/>
      </p:ext>
    </p:extLst>
  </p:cSld>
  <p:clrMapOvr>
    <a:masterClrMapping/>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Base de calcul des cotisations</a:t>
            </a:r>
          </a:p>
        </p:txBody>
      </p:sp>
      <p:pic>
        <p:nvPicPr>
          <p:cNvPr id="3" name="Image 2"/>
          <p:cNvPicPr>
            <a:picLocks noChangeAspect="1"/>
          </p:cNvPicPr>
          <p:nvPr/>
        </p:nvPicPr>
        <p:blipFill>
          <a:blip r:embed="rId3"/>
          <a:stretch>
            <a:fillRect/>
          </a:stretch>
        </p:blipFill>
        <p:spPr>
          <a:xfrm>
            <a:off x="1115616" y="605689"/>
            <a:ext cx="5898183" cy="4431540"/>
          </a:xfrm>
          <a:prstGeom prst="rect">
            <a:avLst/>
          </a:prstGeom>
        </p:spPr>
      </p:pic>
      <p:sp>
        <p:nvSpPr>
          <p:cNvPr id="4" name="Rectangle 3"/>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
        <p:nvSpPr>
          <p:cNvPr id="5" name="ZoneTexte 4"/>
          <p:cNvSpPr txBox="1"/>
          <p:nvPr/>
        </p:nvSpPr>
        <p:spPr>
          <a:xfrm>
            <a:off x="7037246" y="1059582"/>
            <a:ext cx="2123996" cy="2031325"/>
          </a:xfrm>
          <a:prstGeom prst="rect">
            <a:avLst/>
          </a:prstGeom>
        </p:spPr>
        <p:txBody>
          <a:bodyPr wrap="square" rtlCol="0">
            <a:spAutoFit/>
          </a:bodyPr>
          <a:lstStyle/>
          <a:p>
            <a:r>
              <a:rPr lang="fr-FR" b="0" dirty="0"/>
              <a:t>L’exonération des cotisations de retraite pour les médecins en cumul dont le revenu est inférieur à 80 000 € annuels n’a pas été reconduite.</a:t>
            </a:r>
          </a:p>
        </p:txBody>
      </p:sp>
    </p:spTree>
    <p:extLst>
      <p:ext uri="{BB962C8B-B14F-4D97-AF65-F5344CB8AC3E}">
        <p14:creationId xmlns:p14="http://schemas.microsoft.com/office/powerpoint/2010/main" val="3503020406"/>
      </p:ext>
    </p:extLst>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Calcul des cotisations</a:t>
            </a:r>
          </a:p>
        </p:txBody>
      </p:sp>
      <p:sp>
        <p:nvSpPr>
          <p:cNvPr id="3" name="Espace réservé du contenu 2"/>
          <p:cNvSpPr>
            <a:spLocks noGrp="1"/>
          </p:cNvSpPr>
          <p:nvPr>
            <p:ph idx="1"/>
          </p:nvPr>
        </p:nvSpPr>
        <p:spPr/>
        <p:txBody>
          <a:bodyPr/>
          <a:lstStyle/>
          <a:p>
            <a:r>
              <a:rPr lang="fr-FR"/>
              <a:t>Régimes de base et complémentaire</a:t>
            </a:r>
            <a:endParaRPr lang="fr-FR" dirty="0"/>
          </a:p>
        </p:txBody>
      </p:sp>
      <p:sp>
        <p:nvSpPr>
          <p:cNvPr id="23" name="Forme libre 22"/>
          <p:cNvSpPr/>
          <p:nvPr/>
        </p:nvSpPr>
        <p:spPr>
          <a:xfrm>
            <a:off x="1395992" y="1506087"/>
            <a:ext cx="2798282" cy="485989"/>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rgbClr val="EEEEEE"/>
          </a:solidFill>
          <a:ln w="3175" cap="sq">
            <a:solidFill>
              <a:schemeClr val="bg1">
                <a:lumMod val="95000"/>
              </a:schemeClr>
            </a:solidFill>
            <a:miter lim="800000"/>
          </a:ln>
          <a:effectLst>
            <a:outerShdw blurRad="50800" dir="1320000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txBody>
          <a:bodyPr anchor="ctr" anchorCtr="0"/>
          <a:lstStyle/>
          <a:p>
            <a:pPr marL="166151" defTabSz="778739" eaLnBrk="0" hangingPunct="0"/>
            <a:r>
              <a:rPr lang="fr-FR" b="0" dirty="0">
                <a:solidFill>
                  <a:srgbClr val="006699"/>
                </a:solidFill>
              </a:rPr>
              <a:t>Assiette</a:t>
            </a:r>
          </a:p>
        </p:txBody>
      </p:sp>
      <p:sp>
        <p:nvSpPr>
          <p:cNvPr id="27" name="Rectangle 26"/>
          <p:cNvSpPr/>
          <p:nvPr/>
        </p:nvSpPr>
        <p:spPr>
          <a:xfrm>
            <a:off x="1376254" y="2139865"/>
            <a:ext cx="2987478" cy="1502976"/>
          </a:xfrm>
          <a:prstGeom prst="rect">
            <a:avLst/>
          </a:prstGeom>
        </p:spPr>
        <p:txBody>
          <a:bodyPr wrap="square">
            <a:spAutoFit/>
          </a:bodyPr>
          <a:lstStyle/>
          <a:p>
            <a:pPr marL="260061" indent="-260061">
              <a:lnSpc>
                <a:spcPts val="1547"/>
              </a:lnSpc>
              <a:spcAft>
                <a:spcPts val="546"/>
              </a:spcAft>
              <a:buClr>
                <a:srgbClr val="006699"/>
              </a:buClr>
              <a:buSzPct val="80000"/>
              <a:buFont typeface="Arial Narrow" panose="020B0606020202030204" pitchFamily="34" charset="0"/>
              <a:buChar char="►"/>
            </a:pPr>
            <a:r>
              <a:rPr lang="fr-FR" sz="1456" b="0" dirty="0">
                <a:solidFill>
                  <a:schemeClr val="tx1">
                    <a:lumMod val="75000"/>
                    <a:lumOff val="25000"/>
                  </a:schemeClr>
                </a:solidFill>
              </a:rPr>
              <a:t>Revenus nets d’activité indépendante de l’année N-2, puis N-1.</a:t>
            </a:r>
          </a:p>
          <a:p>
            <a:pPr marL="260061" indent="-260061">
              <a:lnSpc>
                <a:spcPts val="1547"/>
              </a:lnSpc>
              <a:spcAft>
                <a:spcPts val="546"/>
              </a:spcAft>
              <a:buClr>
                <a:srgbClr val="006699"/>
              </a:buClr>
              <a:buSzPct val="80000"/>
              <a:buFont typeface="Arial Narrow" panose="020B0606020202030204" pitchFamily="34" charset="0"/>
              <a:buChar char="►"/>
            </a:pPr>
            <a:r>
              <a:rPr lang="fr-FR" sz="1456" b="0" dirty="0">
                <a:solidFill>
                  <a:schemeClr val="tx1">
                    <a:lumMod val="75000"/>
                    <a:lumOff val="25000"/>
                  </a:schemeClr>
                </a:solidFill>
              </a:rPr>
              <a:t>Régularisation sur le régime de base, lorsque le revenu est définitivement connu si le médecin est toujours en activité l’année au cours de laquelle </a:t>
            </a:r>
            <a:br>
              <a:rPr lang="fr-FR" sz="1456" b="0" dirty="0">
                <a:solidFill>
                  <a:schemeClr val="tx1">
                    <a:lumMod val="75000"/>
                    <a:lumOff val="25000"/>
                  </a:schemeClr>
                </a:solidFill>
              </a:rPr>
            </a:br>
            <a:r>
              <a:rPr lang="fr-FR" sz="1456" b="0" dirty="0">
                <a:solidFill>
                  <a:schemeClr val="tx1">
                    <a:lumMod val="75000"/>
                    <a:lumOff val="25000"/>
                  </a:schemeClr>
                </a:solidFill>
              </a:rPr>
              <a:t>la régularisation est opérée. </a:t>
            </a:r>
          </a:p>
        </p:txBody>
      </p:sp>
      <p:sp>
        <p:nvSpPr>
          <p:cNvPr id="29" name="Forme libre 28"/>
          <p:cNvSpPr/>
          <p:nvPr/>
        </p:nvSpPr>
        <p:spPr>
          <a:xfrm>
            <a:off x="4824934" y="1506089"/>
            <a:ext cx="2777180" cy="485989"/>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rgbClr val="EEEEEE"/>
          </a:solidFill>
          <a:ln w="3175" cap="sq">
            <a:solidFill>
              <a:schemeClr val="bg1">
                <a:lumMod val="95000"/>
              </a:schemeClr>
            </a:solidFill>
            <a:miter lim="800000"/>
          </a:ln>
          <a:effectLst>
            <a:outerShdw blurRad="50800" dir="1320000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txBody>
          <a:bodyPr anchor="ctr" anchorCtr="0"/>
          <a:lstStyle/>
          <a:p>
            <a:pPr marL="166151" defTabSz="778739" eaLnBrk="0" hangingPunct="0"/>
            <a:r>
              <a:rPr lang="fr-FR" b="0" dirty="0">
                <a:solidFill>
                  <a:srgbClr val="006699"/>
                </a:solidFill>
              </a:rPr>
              <a:t>Uniquement sur demande</a:t>
            </a:r>
          </a:p>
        </p:txBody>
      </p:sp>
      <p:sp>
        <p:nvSpPr>
          <p:cNvPr id="33" name="Rectangle 32"/>
          <p:cNvSpPr/>
          <p:nvPr/>
        </p:nvSpPr>
        <p:spPr>
          <a:xfrm>
            <a:off x="4785223" y="2142905"/>
            <a:ext cx="2816891" cy="1695336"/>
          </a:xfrm>
          <a:prstGeom prst="rect">
            <a:avLst/>
          </a:prstGeom>
        </p:spPr>
        <p:txBody>
          <a:bodyPr wrap="square">
            <a:spAutoFit/>
          </a:bodyPr>
          <a:lstStyle/>
          <a:p>
            <a:pPr marL="260061" indent="-260061">
              <a:lnSpc>
                <a:spcPts val="1547"/>
              </a:lnSpc>
              <a:spcAft>
                <a:spcPts val="546"/>
              </a:spcAft>
              <a:buClr>
                <a:srgbClr val="006699"/>
              </a:buClr>
              <a:buSzPct val="80000"/>
              <a:buFont typeface="Arial Narrow" panose="020B0606020202030204" pitchFamily="34" charset="0"/>
              <a:buChar char="►"/>
            </a:pPr>
            <a:r>
              <a:rPr lang="fr-FR" sz="1456" b="0" dirty="0">
                <a:solidFill>
                  <a:schemeClr val="tx1">
                    <a:lumMod val="75000"/>
                    <a:lumOff val="25000"/>
                  </a:schemeClr>
                </a:solidFill>
              </a:rPr>
              <a:t>Calcul sur le revenu de l’année </a:t>
            </a:r>
            <a:br>
              <a:rPr lang="fr-FR" sz="1456" b="0" dirty="0">
                <a:solidFill>
                  <a:schemeClr val="tx1">
                    <a:lumMod val="75000"/>
                    <a:lumOff val="25000"/>
                  </a:schemeClr>
                </a:solidFill>
              </a:rPr>
            </a:br>
            <a:r>
              <a:rPr lang="fr-FR" sz="1456" b="0" dirty="0">
                <a:solidFill>
                  <a:schemeClr val="tx1">
                    <a:lumMod val="75000"/>
                    <a:lumOff val="25000"/>
                  </a:schemeClr>
                </a:solidFill>
              </a:rPr>
              <a:t>en cours N estimé par le médecin : ce revenu estimé est rectifiable sans majorations de retard jusqu’en août de l’année en cours.</a:t>
            </a:r>
          </a:p>
          <a:p>
            <a:pPr marL="260061" indent="-260061">
              <a:lnSpc>
                <a:spcPts val="1547"/>
              </a:lnSpc>
              <a:spcAft>
                <a:spcPts val="546"/>
              </a:spcAft>
              <a:buClr>
                <a:srgbClr val="006699"/>
              </a:buClr>
              <a:buSzPct val="80000"/>
              <a:buFont typeface="Arial Narrow" panose="020B0606020202030204" pitchFamily="34" charset="0"/>
              <a:buChar char="►"/>
            </a:pPr>
            <a:r>
              <a:rPr lang="fr-FR" sz="1456" dirty="0">
                <a:solidFill>
                  <a:schemeClr val="tx1">
                    <a:lumMod val="75000"/>
                    <a:lumOff val="25000"/>
                  </a:schemeClr>
                </a:solidFill>
              </a:rPr>
              <a:t>Régularisation systématique des </a:t>
            </a:r>
            <a:br>
              <a:rPr lang="fr-FR" sz="1456" dirty="0">
                <a:solidFill>
                  <a:schemeClr val="tx1">
                    <a:lumMod val="75000"/>
                    <a:lumOff val="25000"/>
                  </a:schemeClr>
                </a:solidFill>
              </a:rPr>
            </a:br>
            <a:r>
              <a:rPr lang="fr-FR" sz="1456" dirty="0">
                <a:solidFill>
                  <a:schemeClr val="tx1">
                    <a:lumMod val="75000"/>
                    <a:lumOff val="25000"/>
                  </a:schemeClr>
                </a:solidFill>
              </a:rPr>
              <a:t>deux régimes, lorsque le revenu </a:t>
            </a:r>
            <a:br>
              <a:rPr lang="fr-FR" sz="1456" dirty="0">
                <a:solidFill>
                  <a:schemeClr val="tx1">
                    <a:lumMod val="75000"/>
                    <a:lumOff val="25000"/>
                  </a:schemeClr>
                </a:solidFill>
              </a:rPr>
            </a:br>
            <a:r>
              <a:rPr lang="fr-FR" sz="1456" dirty="0">
                <a:solidFill>
                  <a:schemeClr val="tx1">
                    <a:lumMod val="75000"/>
                    <a:lumOff val="25000"/>
                  </a:schemeClr>
                </a:solidFill>
              </a:rPr>
              <a:t>est définitivement connu. </a:t>
            </a:r>
          </a:p>
        </p:txBody>
      </p:sp>
      <p:sp>
        <p:nvSpPr>
          <p:cNvPr id="8" name="Rectangle 7"/>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custDataLst>
      <p:tags r:id="rId1"/>
    </p:custDataLst>
    <p:extLst>
      <p:ext uri="{BB962C8B-B14F-4D97-AF65-F5344CB8AC3E}">
        <p14:creationId xmlns:p14="http://schemas.microsoft.com/office/powerpoint/2010/main" val="643083108"/>
      </p:ext>
    </p:extLst>
  </p:cSld>
  <p:clrMapOvr>
    <a:masterClrMapping/>
  </p:clrMapOvr>
  <p:transition spd="slow">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Calcul des cotisations</a:t>
            </a:r>
          </a:p>
        </p:txBody>
      </p:sp>
      <p:sp>
        <p:nvSpPr>
          <p:cNvPr id="3" name="Espace réservé du contenu 2"/>
          <p:cNvSpPr>
            <a:spLocks noGrp="1"/>
          </p:cNvSpPr>
          <p:nvPr>
            <p:ph idx="1"/>
          </p:nvPr>
        </p:nvSpPr>
        <p:spPr/>
        <p:txBody>
          <a:bodyPr/>
          <a:lstStyle/>
          <a:p>
            <a:r>
              <a:rPr lang="fr-FR" dirty="0"/>
              <a:t>Régime ASV – Taux  2024</a:t>
            </a:r>
          </a:p>
        </p:txBody>
      </p:sp>
      <p:sp>
        <p:nvSpPr>
          <p:cNvPr id="16" name="AutoShape 9"/>
          <p:cNvSpPr>
            <a:spLocks noChangeArrowheads="1"/>
          </p:cNvSpPr>
          <p:nvPr/>
        </p:nvSpPr>
        <p:spPr bwMode="auto">
          <a:xfrm>
            <a:off x="1557373" y="3972291"/>
            <a:ext cx="6684609" cy="720888"/>
          </a:xfrm>
          <a:prstGeom prst="rect">
            <a:avLst/>
          </a:prstGeom>
          <a:solidFill>
            <a:schemeClr val="bg1">
              <a:lumMod val="95000"/>
            </a:schemeClr>
          </a:solidFill>
          <a:ln w="19050" algn="ctr">
            <a:noFill/>
            <a:miter lim="800000"/>
            <a:headEnd/>
            <a:tailEnd/>
          </a:ln>
          <a:effectLst/>
        </p:spPr>
        <p:txBody>
          <a:bodyPr anchor="ctr"/>
          <a:lstStyle/>
          <a:p>
            <a:pPr algn="ctr">
              <a:lnSpc>
                <a:spcPts val="1456"/>
              </a:lnSpc>
              <a:spcBef>
                <a:spcPts val="0"/>
              </a:spcBef>
            </a:pPr>
            <a:r>
              <a:rPr lang="fr-FR" sz="1365" b="0" dirty="0">
                <a:solidFill>
                  <a:srgbClr val="C00000"/>
                </a:solidFill>
              </a:rPr>
              <a:t>N.B : Les médecins dont le revenu N-2 est nul auront une cotisation ASV égale à zéro. </a:t>
            </a:r>
            <a:br>
              <a:rPr lang="fr-FR" sz="1365" b="0" dirty="0">
                <a:solidFill>
                  <a:srgbClr val="C00000"/>
                </a:solidFill>
              </a:rPr>
            </a:br>
            <a:r>
              <a:rPr lang="fr-FR" sz="1365" b="0" dirty="0">
                <a:solidFill>
                  <a:srgbClr val="C00000"/>
                </a:solidFill>
              </a:rPr>
              <a:t>À défaut de communication des revenus, le montant de la cotisation ASV sera celui de la </a:t>
            </a:r>
            <a:br>
              <a:rPr lang="fr-FR" sz="1365" b="0" dirty="0">
                <a:solidFill>
                  <a:srgbClr val="C00000"/>
                </a:solidFill>
              </a:rPr>
            </a:br>
            <a:r>
              <a:rPr lang="fr-FR" sz="1365" b="0" dirty="0">
                <a:solidFill>
                  <a:srgbClr val="C00000"/>
                </a:solidFill>
              </a:rPr>
              <a:t>cotisation forfaitaire applicable à laquelle est ajoutée la cotisation d’ajustement maximale. </a:t>
            </a:r>
          </a:p>
        </p:txBody>
      </p:sp>
      <p:sp>
        <p:nvSpPr>
          <p:cNvPr id="24" name="Forme libre 23"/>
          <p:cNvSpPr/>
          <p:nvPr/>
        </p:nvSpPr>
        <p:spPr>
          <a:xfrm>
            <a:off x="1426303" y="1464848"/>
            <a:ext cx="1638385" cy="672451"/>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rgbClr val="EEEEEE"/>
          </a:solidFill>
          <a:ln w="3175" cap="sq">
            <a:solidFill>
              <a:schemeClr val="bg1">
                <a:lumMod val="95000"/>
              </a:schemeClr>
            </a:solidFill>
            <a:miter lim="800000"/>
          </a:ln>
          <a:effectLst>
            <a:outerShdw blurRad="50800" dir="1320000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txBody>
          <a:bodyPr anchor="ctr" anchorCtr="0"/>
          <a:lstStyle/>
          <a:p>
            <a:pPr marL="166151" defTabSz="778739" eaLnBrk="0" hangingPunct="0"/>
            <a:r>
              <a:rPr lang="fr-FR" b="0" dirty="0">
                <a:solidFill>
                  <a:srgbClr val="006699"/>
                </a:solidFill>
              </a:rPr>
              <a:t>Cotisation proportionnelle</a:t>
            </a:r>
          </a:p>
        </p:txBody>
      </p:sp>
      <p:sp>
        <p:nvSpPr>
          <p:cNvPr id="4" name="Rectangle 3"/>
          <p:cNvSpPr/>
          <p:nvPr/>
        </p:nvSpPr>
        <p:spPr>
          <a:xfrm>
            <a:off x="5161818" y="1416410"/>
            <a:ext cx="3211233" cy="1054135"/>
          </a:xfrm>
          <a:prstGeom prst="rect">
            <a:avLst/>
          </a:prstGeom>
        </p:spPr>
        <p:txBody>
          <a:bodyPr wrap="square">
            <a:spAutoFit/>
          </a:bodyPr>
          <a:lstStyle/>
          <a:p>
            <a:pPr>
              <a:lnSpc>
                <a:spcPts val="1456"/>
              </a:lnSpc>
              <a:spcAft>
                <a:spcPts val="0"/>
              </a:spcAft>
              <a:buClr>
                <a:srgbClr val="006699"/>
              </a:buClr>
              <a:buSzPct val="80000"/>
            </a:pPr>
            <a:r>
              <a:rPr lang="fr-FR" sz="1456" b="0" dirty="0">
                <a:solidFill>
                  <a:schemeClr val="tx1">
                    <a:lumMod val="75000"/>
                    <a:lumOff val="25000"/>
                  </a:schemeClr>
                </a:solidFill>
              </a:rPr>
              <a:t>des revenus nets d’activité indépendante </a:t>
            </a:r>
            <a:br>
              <a:rPr lang="fr-FR" sz="1456" b="0" dirty="0">
                <a:solidFill>
                  <a:schemeClr val="tx1">
                    <a:lumMod val="75000"/>
                    <a:lumOff val="25000"/>
                  </a:schemeClr>
                </a:solidFill>
              </a:rPr>
            </a:br>
            <a:r>
              <a:rPr lang="fr-FR" sz="1456" b="0" dirty="0">
                <a:solidFill>
                  <a:schemeClr val="tx1">
                    <a:lumMod val="75000"/>
                    <a:lumOff val="25000"/>
                  </a:schemeClr>
                </a:solidFill>
              </a:rPr>
              <a:t>de l'avant-dernière année (N-2) dans la limite </a:t>
            </a:r>
            <a:br>
              <a:rPr lang="fr-FR" sz="1456" b="0" dirty="0">
                <a:solidFill>
                  <a:schemeClr val="tx1">
                    <a:lumMod val="75000"/>
                    <a:lumOff val="25000"/>
                  </a:schemeClr>
                </a:solidFill>
              </a:rPr>
            </a:br>
            <a:r>
              <a:rPr lang="fr-FR" sz="1456" b="0" dirty="0">
                <a:solidFill>
                  <a:schemeClr val="tx1">
                    <a:lumMod val="75000"/>
                    <a:lumOff val="25000"/>
                  </a:schemeClr>
                </a:solidFill>
              </a:rPr>
              <a:t>du montant de la cotisation forfaitaire </a:t>
            </a:r>
            <a:br>
              <a:rPr lang="fr-FR" sz="1456" b="0" dirty="0">
                <a:solidFill>
                  <a:schemeClr val="tx1">
                    <a:lumMod val="75000"/>
                    <a:lumOff val="25000"/>
                  </a:schemeClr>
                </a:solidFill>
              </a:rPr>
            </a:br>
            <a:r>
              <a:rPr lang="fr-FR" sz="1456" b="0" dirty="0">
                <a:solidFill>
                  <a:schemeClr val="tx1">
                    <a:lumMod val="75000"/>
                    <a:lumOff val="25000"/>
                  </a:schemeClr>
                </a:solidFill>
              </a:rPr>
              <a:t>(1 807 € et 5 421 € respectivement).</a:t>
            </a:r>
          </a:p>
        </p:txBody>
      </p:sp>
      <p:sp>
        <p:nvSpPr>
          <p:cNvPr id="27" name="AutoShape 9"/>
          <p:cNvSpPr>
            <a:spLocks/>
          </p:cNvSpPr>
          <p:nvPr/>
        </p:nvSpPr>
        <p:spPr bwMode="auto">
          <a:xfrm>
            <a:off x="5013740" y="1530541"/>
            <a:ext cx="65535" cy="626263"/>
          </a:xfrm>
          <a:prstGeom prst="rightBrace">
            <a:avLst>
              <a:gd name="adj1" fmla="val 94502"/>
              <a:gd name="adj2" fmla="val 50000"/>
            </a:avLst>
          </a:prstGeom>
          <a:noFill/>
          <a:ln w="19050">
            <a:solidFill>
              <a:srgbClr val="0066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992" tIns="38997" rIns="77992" bIns="38997" anchor="ctr"/>
          <a:lstStyle/>
          <a:p>
            <a:pPr algn="ctr" defTabSz="778739" eaLnBrk="0" hangingPunct="0"/>
            <a:endParaRPr lang="fr-FR" sz="2457">
              <a:solidFill>
                <a:srgbClr val="FF00FF"/>
              </a:solidFill>
            </a:endParaRPr>
          </a:p>
        </p:txBody>
      </p:sp>
      <p:sp>
        <p:nvSpPr>
          <p:cNvPr id="7" name="Rectangle 6"/>
          <p:cNvSpPr/>
          <p:nvPr/>
        </p:nvSpPr>
        <p:spPr>
          <a:xfrm>
            <a:off x="3261294" y="1392113"/>
            <a:ext cx="1441778" cy="828560"/>
          </a:xfrm>
          <a:prstGeom prst="rect">
            <a:avLst/>
          </a:prstGeom>
        </p:spPr>
        <p:txBody>
          <a:bodyPr wrap="square">
            <a:spAutoFit/>
          </a:bodyPr>
          <a:lstStyle/>
          <a:p>
            <a:pPr marL="242724" indent="-242724">
              <a:lnSpc>
                <a:spcPct val="150000"/>
              </a:lnSpc>
              <a:spcAft>
                <a:spcPts val="546"/>
              </a:spcAft>
              <a:buClr>
                <a:srgbClr val="006699"/>
              </a:buClr>
              <a:buSzPct val="80000"/>
              <a:buFont typeface="Arial Narrow" panose="020B0606020202030204" pitchFamily="34" charset="0"/>
              <a:buChar char="►"/>
            </a:pPr>
            <a:r>
              <a:rPr lang="fr-FR" sz="1456" dirty="0">
                <a:solidFill>
                  <a:srgbClr val="006699"/>
                </a:solidFill>
              </a:rPr>
              <a:t>3 % </a:t>
            </a:r>
            <a:r>
              <a:rPr lang="fr-FR" sz="1274" b="0" dirty="0">
                <a:solidFill>
                  <a:srgbClr val="006699"/>
                </a:solidFill>
              </a:rPr>
              <a:t>(secteur 1) </a:t>
            </a:r>
          </a:p>
          <a:p>
            <a:pPr marL="242724" indent="-242724">
              <a:lnSpc>
                <a:spcPct val="150000"/>
              </a:lnSpc>
              <a:spcAft>
                <a:spcPts val="546"/>
              </a:spcAft>
              <a:buClr>
                <a:srgbClr val="006699"/>
              </a:buClr>
              <a:buSzPct val="80000"/>
              <a:buFont typeface="Arial Narrow" panose="020B0606020202030204" pitchFamily="34" charset="0"/>
              <a:buChar char="►"/>
            </a:pPr>
            <a:r>
              <a:rPr lang="fr-FR" sz="1456" dirty="0">
                <a:solidFill>
                  <a:srgbClr val="006699"/>
                </a:solidFill>
              </a:rPr>
              <a:t>9 % </a:t>
            </a:r>
            <a:r>
              <a:rPr lang="fr-FR" sz="1274" b="0" dirty="0">
                <a:solidFill>
                  <a:srgbClr val="006699"/>
                </a:solidFill>
              </a:rPr>
              <a:t>(secteur 2)</a:t>
            </a:r>
            <a:endParaRPr lang="fr-FR" sz="1456" b="0" dirty="0">
              <a:solidFill>
                <a:srgbClr val="5F5F5F"/>
              </a:solidFill>
            </a:endParaRPr>
          </a:p>
        </p:txBody>
      </p:sp>
      <p:grpSp>
        <p:nvGrpSpPr>
          <p:cNvPr id="31" name="Groupe 30"/>
          <p:cNvGrpSpPr/>
          <p:nvPr/>
        </p:nvGrpSpPr>
        <p:grpSpPr>
          <a:xfrm>
            <a:off x="1441240" y="2399442"/>
            <a:ext cx="4693218" cy="828560"/>
            <a:chOff x="827583" y="1447785"/>
            <a:chExt cx="5156746" cy="910393"/>
          </a:xfrm>
        </p:grpSpPr>
        <p:sp>
          <p:nvSpPr>
            <p:cNvPr id="34" name="Forme libre 33"/>
            <p:cNvSpPr/>
            <p:nvPr/>
          </p:nvSpPr>
          <p:spPr>
            <a:xfrm>
              <a:off x="827583" y="1616860"/>
              <a:ext cx="1783787" cy="666858"/>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rgbClr val="EEEEEE"/>
            </a:solidFill>
            <a:ln w="3175" cap="sq">
              <a:solidFill>
                <a:schemeClr val="bg1">
                  <a:lumMod val="95000"/>
                </a:schemeClr>
              </a:solidFill>
              <a:miter lim="800000"/>
            </a:ln>
            <a:effectLst>
              <a:outerShdw blurRad="50800" dir="1320000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txBody>
            <a:bodyPr anchor="ctr" anchorCtr="0"/>
            <a:lstStyle/>
            <a:p>
              <a:pPr marL="166151" defTabSz="778739" eaLnBrk="0" hangingPunct="0"/>
              <a:r>
                <a:rPr lang="fr-FR" b="0" dirty="0">
                  <a:solidFill>
                    <a:srgbClr val="006699"/>
                  </a:solidFill>
                </a:rPr>
                <a:t>Cotisation d’ajustement</a:t>
              </a:r>
            </a:p>
          </p:txBody>
        </p:sp>
        <p:sp>
          <p:nvSpPr>
            <p:cNvPr id="33" name="Rectangle 32"/>
            <p:cNvSpPr/>
            <p:nvPr/>
          </p:nvSpPr>
          <p:spPr>
            <a:xfrm>
              <a:off x="2827394" y="1447785"/>
              <a:ext cx="3156935" cy="910393"/>
            </a:xfrm>
            <a:prstGeom prst="rect">
              <a:avLst/>
            </a:prstGeom>
          </p:spPr>
          <p:txBody>
            <a:bodyPr wrap="square">
              <a:spAutoFit/>
            </a:bodyPr>
            <a:lstStyle/>
            <a:p>
              <a:pPr marL="242724" indent="-242724">
                <a:lnSpc>
                  <a:spcPct val="150000"/>
                </a:lnSpc>
                <a:spcAft>
                  <a:spcPts val="546"/>
                </a:spcAft>
                <a:buClr>
                  <a:srgbClr val="006699"/>
                </a:buClr>
                <a:buSzPct val="80000"/>
                <a:buFont typeface="Arial Narrow" panose="020B0606020202030204" pitchFamily="34" charset="0"/>
                <a:buChar char="►"/>
              </a:pPr>
              <a:r>
                <a:rPr lang="fr-FR" sz="1456" dirty="0">
                  <a:solidFill>
                    <a:srgbClr val="006699"/>
                  </a:solidFill>
                </a:rPr>
                <a:t>1,2667 % </a:t>
              </a:r>
              <a:r>
                <a:rPr lang="fr-FR" sz="1274" b="0" dirty="0">
                  <a:solidFill>
                    <a:srgbClr val="006699"/>
                  </a:solidFill>
                </a:rPr>
                <a:t>(secteur 1) </a:t>
              </a:r>
            </a:p>
            <a:p>
              <a:pPr marL="242724" indent="-242724">
                <a:lnSpc>
                  <a:spcPct val="150000"/>
                </a:lnSpc>
                <a:buClr>
                  <a:srgbClr val="006699"/>
                </a:buClr>
                <a:buSzPct val="80000"/>
                <a:buFont typeface="Arial Narrow" panose="020B0606020202030204" pitchFamily="34" charset="0"/>
                <a:buChar char="►"/>
              </a:pPr>
              <a:r>
                <a:rPr lang="fr-FR" sz="1456" dirty="0">
                  <a:solidFill>
                    <a:srgbClr val="006699"/>
                  </a:solidFill>
                </a:rPr>
                <a:t>3,80 % </a:t>
              </a:r>
              <a:r>
                <a:rPr lang="fr-FR" sz="1274" b="0" dirty="0">
                  <a:solidFill>
                    <a:srgbClr val="006699"/>
                  </a:solidFill>
                </a:rPr>
                <a:t>(secteur 2) </a:t>
              </a:r>
            </a:p>
          </p:txBody>
        </p:sp>
      </p:grpSp>
      <p:sp>
        <p:nvSpPr>
          <p:cNvPr id="5" name="Rectangle 4"/>
          <p:cNvSpPr/>
          <p:nvPr/>
        </p:nvSpPr>
        <p:spPr>
          <a:xfrm>
            <a:off x="5155743" y="2604636"/>
            <a:ext cx="2424809" cy="477054"/>
          </a:xfrm>
          <a:prstGeom prst="rect">
            <a:avLst/>
          </a:prstGeom>
        </p:spPr>
        <p:txBody>
          <a:bodyPr wrap="square">
            <a:spAutoFit/>
          </a:bodyPr>
          <a:lstStyle/>
          <a:p>
            <a:pPr>
              <a:lnSpc>
                <a:spcPts val="1456"/>
              </a:lnSpc>
              <a:spcAft>
                <a:spcPts val="0"/>
              </a:spcAft>
              <a:buClr>
                <a:srgbClr val="006699"/>
              </a:buClr>
              <a:buSzPct val="80000"/>
            </a:pPr>
            <a:r>
              <a:rPr lang="fr-FR" sz="1456" b="0" dirty="0">
                <a:solidFill>
                  <a:schemeClr val="tx1">
                    <a:lumMod val="75000"/>
                    <a:lumOff val="25000"/>
                  </a:schemeClr>
                </a:solidFill>
              </a:rPr>
              <a:t>des revenus nets conventionnels </a:t>
            </a:r>
            <a:br>
              <a:rPr lang="fr-FR" sz="1456" b="0" dirty="0">
                <a:solidFill>
                  <a:schemeClr val="tx1">
                    <a:lumMod val="75000"/>
                    <a:lumOff val="25000"/>
                  </a:schemeClr>
                </a:solidFill>
              </a:rPr>
            </a:br>
            <a:r>
              <a:rPr lang="fr-FR" sz="1456" b="0" dirty="0">
                <a:solidFill>
                  <a:schemeClr val="tx1">
                    <a:lumMod val="75000"/>
                    <a:lumOff val="25000"/>
                  </a:schemeClr>
                </a:solidFill>
              </a:rPr>
              <a:t>N-2 limités à 5 PASS.</a:t>
            </a:r>
          </a:p>
        </p:txBody>
      </p:sp>
      <p:sp>
        <p:nvSpPr>
          <p:cNvPr id="28" name="AutoShape 9"/>
          <p:cNvSpPr>
            <a:spLocks/>
          </p:cNvSpPr>
          <p:nvPr/>
        </p:nvSpPr>
        <p:spPr bwMode="auto">
          <a:xfrm>
            <a:off x="5030748" y="2579781"/>
            <a:ext cx="65535" cy="589818"/>
          </a:xfrm>
          <a:prstGeom prst="rightBrace">
            <a:avLst>
              <a:gd name="adj1" fmla="val 94502"/>
              <a:gd name="adj2" fmla="val 50000"/>
            </a:avLst>
          </a:prstGeom>
          <a:noFill/>
          <a:ln w="19050">
            <a:solidFill>
              <a:srgbClr val="0066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7992" tIns="38997" rIns="77992" bIns="38997" anchor="ctr"/>
          <a:lstStyle/>
          <a:p>
            <a:pPr algn="ctr" defTabSz="778739" eaLnBrk="0" hangingPunct="0"/>
            <a:endParaRPr lang="fr-FR" sz="2457">
              <a:solidFill>
                <a:srgbClr val="FF00FF"/>
              </a:solidFill>
            </a:endParaRPr>
          </a:p>
        </p:txBody>
      </p:sp>
      <p:sp>
        <p:nvSpPr>
          <p:cNvPr id="19" name="Rectangle 18"/>
          <p:cNvSpPr/>
          <p:nvPr/>
        </p:nvSpPr>
        <p:spPr>
          <a:xfrm>
            <a:off x="1426302" y="3316937"/>
            <a:ext cx="7223354" cy="618759"/>
          </a:xfrm>
          <a:prstGeom prst="rect">
            <a:avLst/>
          </a:prstGeom>
        </p:spPr>
        <p:txBody>
          <a:bodyPr wrap="square">
            <a:spAutoFit/>
          </a:bodyPr>
          <a:lstStyle/>
          <a:p>
            <a:pPr>
              <a:buClr>
                <a:srgbClr val="006699"/>
              </a:buClr>
              <a:buSzPct val="80000"/>
              <a:tabLst>
                <a:tab pos="3359281" algn="l"/>
              </a:tabLst>
            </a:pPr>
            <a:r>
              <a:rPr lang="fr-FR" sz="1621" b="0" dirty="0">
                <a:solidFill>
                  <a:schemeClr val="tx1">
                    <a:lumMod val="75000"/>
                    <a:lumOff val="25000"/>
                  </a:schemeClr>
                </a:solidFill>
              </a:rPr>
              <a:t>Si revenus conventionnels  </a:t>
            </a:r>
            <a:r>
              <a:rPr lang="fr-FR" sz="1536" dirty="0">
                <a:solidFill>
                  <a:srgbClr val="006699"/>
                </a:solidFill>
              </a:rPr>
              <a:t>&lt; </a:t>
            </a:r>
            <a:r>
              <a:rPr lang="fr-FR" sz="1621" b="0" dirty="0">
                <a:solidFill>
                  <a:schemeClr val="tx1">
                    <a:lumMod val="65000"/>
                    <a:lumOff val="35000"/>
                  </a:schemeClr>
                </a:solidFill>
              </a:rPr>
              <a:t> </a:t>
            </a:r>
            <a:r>
              <a:rPr lang="fr-FR" sz="1536" dirty="0">
                <a:solidFill>
                  <a:srgbClr val="006699"/>
                </a:solidFill>
              </a:rPr>
              <a:t>60 233 €   </a:t>
            </a:r>
            <a:r>
              <a:rPr lang="fr-FR" dirty="0">
                <a:solidFill>
                  <a:srgbClr val="0070C0"/>
                </a:solidFill>
                <a:effectLst>
                  <a:outerShdw blurRad="38100" dist="38100" dir="2700000" algn="tl">
                    <a:srgbClr val="000000">
                      <a:alpha val="43137"/>
                    </a:srgbClr>
                  </a:outerShdw>
                </a:effectLst>
              </a:rPr>
              <a:t>→</a:t>
            </a:r>
            <a:r>
              <a:rPr lang="fr-FR" sz="1418" dirty="0">
                <a:solidFill>
                  <a:schemeClr val="tx1">
                    <a:lumMod val="65000"/>
                    <a:lumOff val="35000"/>
                  </a:schemeClr>
                </a:solidFill>
                <a:effectLst>
                  <a:outerShdw blurRad="38100" dist="38100" dir="2700000" algn="tl">
                    <a:srgbClr val="000000">
                      <a:alpha val="43137"/>
                    </a:srgbClr>
                  </a:outerShdw>
                </a:effectLst>
              </a:rPr>
              <a:t> 	</a:t>
            </a:r>
            <a:r>
              <a:rPr lang="fr-FR" sz="1621" b="0" dirty="0">
                <a:solidFill>
                  <a:schemeClr val="tx1">
                    <a:lumMod val="75000"/>
                    <a:lumOff val="25000"/>
                  </a:schemeClr>
                </a:solidFill>
              </a:rPr>
              <a:t>Cotisation ASV proportionnelle</a:t>
            </a:r>
          </a:p>
          <a:p>
            <a:pPr>
              <a:buClr>
                <a:srgbClr val="006699"/>
              </a:buClr>
              <a:buSzPct val="80000"/>
              <a:tabLst>
                <a:tab pos="548356" algn="l"/>
                <a:tab pos="3359281" algn="l"/>
                <a:tab pos="5179628" algn="l"/>
              </a:tabLst>
            </a:pPr>
            <a:r>
              <a:rPr lang="fr-FR" sz="1621" b="0" dirty="0">
                <a:solidFill>
                  <a:schemeClr val="tx1">
                    <a:lumMod val="75000"/>
                    <a:lumOff val="25000"/>
                  </a:schemeClr>
                </a:solidFill>
              </a:rPr>
              <a:t>		Secteur 1 : 4,27 %	Secteur 2 : 12,80 %</a:t>
            </a:r>
          </a:p>
        </p:txBody>
      </p:sp>
      <p:sp>
        <p:nvSpPr>
          <p:cNvPr id="15" name="Rectangle 14"/>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custDataLst>
      <p:tags r:id="rId1"/>
    </p:custDataLst>
    <p:extLst>
      <p:ext uri="{BB962C8B-B14F-4D97-AF65-F5344CB8AC3E}">
        <p14:creationId xmlns:p14="http://schemas.microsoft.com/office/powerpoint/2010/main" val="2306325044"/>
      </p:ext>
    </p:extLst>
  </p:cSld>
  <p:clrMapOvr>
    <a:masterClrMapping/>
  </p:clrMapOvr>
  <p:transition spd="slow">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Dispense d’affiliation</a:t>
            </a:r>
          </a:p>
        </p:txBody>
      </p:sp>
      <p:sp>
        <p:nvSpPr>
          <p:cNvPr id="3" name="Espace réservé du contenu 2"/>
          <p:cNvSpPr>
            <a:spLocks noGrp="1"/>
          </p:cNvSpPr>
          <p:nvPr>
            <p:ph idx="1"/>
          </p:nvPr>
        </p:nvSpPr>
        <p:spPr/>
        <p:txBody>
          <a:bodyPr/>
          <a:lstStyle/>
          <a:p>
            <a:r>
              <a:rPr lang="fr-FR" sz="2000" dirty="0"/>
              <a:t>Les médecins en cumul qui exercent en tant que médecins remplaçants ou régulateurs dans le cadre de la permanence des soins peuvent demander une dispense d’affiliation à la CARMF à condition de :</a:t>
            </a:r>
          </a:p>
          <a:p>
            <a:endParaRPr lang="fr-FR" sz="2000" dirty="0"/>
          </a:p>
        </p:txBody>
      </p:sp>
      <p:sp>
        <p:nvSpPr>
          <p:cNvPr id="7" name="Rectangle 11"/>
          <p:cNvSpPr>
            <a:spLocks noChangeArrowheads="1"/>
          </p:cNvSpPr>
          <p:nvPr/>
        </p:nvSpPr>
        <p:spPr bwMode="auto">
          <a:xfrm>
            <a:off x="4576192" y="2892582"/>
            <a:ext cx="2337172" cy="1122192"/>
          </a:xfrm>
          <a:prstGeom prst="rect">
            <a:avLst/>
          </a:prstGeom>
          <a:solidFill>
            <a:schemeClr val="bg1">
              <a:lumMod val="95000"/>
            </a:schemeClr>
          </a:solidFill>
          <a:ln w="19050" algn="ctr">
            <a:noFill/>
            <a:miter lim="800000"/>
            <a:headEnd/>
            <a:tailEnd/>
          </a:ln>
          <a:effectLst/>
        </p:spPr>
        <p:txBody>
          <a:bodyPr anchor="ctr"/>
          <a:lstStyle/>
          <a:p>
            <a:pPr algn="ctr">
              <a:spcBef>
                <a:spcPct val="20000"/>
              </a:spcBef>
            </a:pPr>
            <a:r>
              <a:rPr lang="fr-FR" b="0" dirty="0">
                <a:solidFill>
                  <a:srgbClr val="C00000"/>
                </a:solidFill>
              </a:rPr>
              <a:t>Ces deux conditions doivent être remplies simultanément.</a:t>
            </a:r>
          </a:p>
        </p:txBody>
      </p:sp>
      <p:sp>
        <p:nvSpPr>
          <p:cNvPr id="10" name="Forme libre 9"/>
          <p:cNvSpPr/>
          <p:nvPr/>
        </p:nvSpPr>
        <p:spPr>
          <a:xfrm>
            <a:off x="1073418" y="1383619"/>
            <a:ext cx="6997167" cy="900245"/>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68580" rIns="0" bIns="0" numCol="1" spcCol="1270" anchor="ctr" anchorCtr="0">
            <a:noAutofit/>
          </a:bodyPr>
          <a:lstStyle/>
          <a:p>
            <a:pPr>
              <a:lnSpc>
                <a:spcPct val="95000"/>
              </a:lnSpc>
            </a:pPr>
            <a:endParaRPr lang="fr-FR" sz="2400" dirty="0">
              <a:solidFill>
                <a:schemeClr val="bg1">
                  <a:lumMod val="50000"/>
                </a:schemeClr>
              </a:solidFill>
            </a:endParaRPr>
          </a:p>
        </p:txBody>
      </p:sp>
      <p:sp>
        <p:nvSpPr>
          <p:cNvPr id="11" name="Rectangle 10"/>
          <p:cNvSpPr/>
          <p:nvPr/>
        </p:nvSpPr>
        <p:spPr>
          <a:xfrm>
            <a:off x="1043608" y="2660161"/>
            <a:ext cx="3384376" cy="1323439"/>
          </a:xfrm>
          <a:prstGeom prst="rect">
            <a:avLst/>
          </a:prstGeom>
        </p:spPr>
        <p:txBody>
          <a:bodyPr wrap="square">
            <a:spAutoFit/>
          </a:bodyPr>
          <a:lstStyle/>
          <a:p>
            <a:pPr marL="285750" indent="-285750">
              <a:buClr>
                <a:srgbClr val="006699"/>
              </a:buClr>
              <a:buSzPct val="80000"/>
              <a:buFont typeface="Arial Narrow" panose="020B0606020202030204" pitchFamily="34" charset="0"/>
              <a:buChar char="►"/>
            </a:pPr>
            <a:r>
              <a:rPr lang="fr-FR" sz="1600" b="0" dirty="0">
                <a:solidFill>
                  <a:schemeClr val="tx1">
                    <a:lumMod val="65000"/>
                    <a:lumOff val="35000"/>
                  </a:schemeClr>
                </a:solidFill>
              </a:rPr>
              <a:t>Ne pas être assujettis à la Contribution Économique Territoriale (CET), </a:t>
            </a:r>
          </a:p>
          <a:p>
            <a:pPr marL="285750" indent="-285750">
              <a:buClr>
                <a:srgbClr val="006699"/>
              </a:buClr>
              <a:buFont typeface="Arial Narrow" panose="020B0606020202030204" pitchFamily="34" charset="0"/>
              <a:buChar char="►"/>
            </a:pPr>
            <a:endParaRPr lang="fr-FR" sz="1600" b="0" dirty="0">
              <a:solidFill>
                <a:schemeClr val="tx1">
                  <a:lumMod val="65000"/>
                  <a:lumOff val="35000"/>
                </a:schemeClr>
              </a:solidFill>
            </a:endParaRPr>
          </a:p>
          <a:p>
            <a:pPr marL="285750" indent="-285750">
              <a:buClr>
                <a:srgbClr val="006699"/>
              </a:buClr>
              <a:buSzPct val="80000"/>
              <a:buFont typeface="Arial Narrow" panose="020B0606020202030204" pitchFamily="34" charset="0"/>
              <a:buChar char="►"/>
            </a:pPr>
            <a:r>
              <a:rPr lang="fr-FR" sz="1600" b="0" dirty="0">
                <a:solidFill>
                  <a:schemeClr val="tx1">
                    <a:lumMod val="65000"/>
                    <a:lumOff val="35000"/>
                  </a:schemeClr>
                </a:solidFill>
              </a:rPr>
              <a:t>Ne pas dépasser </a:t>
            </a:r>
            <a:r>
              <a:rPr lang="fr-FR" sz="1600" dirty="0">
                <a:solidFill>
                  <a:srgbClr val="006699"/>
                </a:solidFill>
              </a:rPr>
              <a:t>13 250 € </a:t>
            </a:r>
            <a:br>
              <a:rPr lang="fr-FR" sz="1600" dirty="0">
                <a:solidFill>
                  <a:schemeClr val="tx1">
                    <a:lumMod val="65000"/>
                    <a:lumOff val="35000"/>
                  </a:schemeClr>
                </a:solidFill>
              </a:rPr>
            </a:br>
            <a:r>
              <a:rPr lang="fr-FR" sz="1600" b="0" dirty="0">
                <a:solidFill>
                  <a:schemeClr val="tx1">
                    <a:lumMod val="65000"/>
                    <a:lumOff val="35000"/>
                  </a:schemeClr>
                </a:solidFill>
              </a:rPr>
              <a:t>de revenus non salariés.</a:t>
            </a:r>
          </a:p>
        </p:txBody>
      </p:sp>
      <p:sp>
        <p:nvSpPr>
          <p:cNvPr id="12" name="AutoShape 9"/>
          <p:cNvSpPr>
            <a:spLocks/>
          </p:cNvSpPr>
          <p:nvPr/>
        </p:nvSpPr>
        <p:spPr bwMode="auto">
          <a:xfrm>
            <a:off x="4499992" y="2841782"/>
            <a:ext cx="144016" cy="1172992"/>
          </a:xfrm>
          <a:prstGeom prst="rightBrace">
            <a:avLst>
              <a:gd name="adj1" fmla="val 94502"/>
              <a:gd name="adj2" fmla="val 50000"/>
            </a:avLst>
          </a:prstGeom>
          <a:noFill/>
          <a:ln w="19050">
            <a:solidFill>
              <a:srgbClr val="0066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695" tIns="42849" rIns="85695" bIns="42849" anchor="ctr"/>
          <a:lstStyle/>
          <a:p>
            <a:pPr algn="ctr" defTabSz="855663" eaLnBrk="0" hangingPunct="0"/>
            <a:endParaRPr lang="fr-FR" sz="2700" dirty="0">
              <a:solidFill>
                <a:srgbClr val="FF00FF"/>
              </a:solidFill>
            </a:endParaRPr>
          </a:p>
        </p:txBody>
      </p:sp>
      <p:sp>
        <p:nvSpPr>
          <p:cNvPr id="8" name="Rectangle 7"/>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custDataLst>
      <p:tags r:id="rId1"/>
    </p:custDataLst>
    <p:extLst>
      <p:ext uri="{BB962C8B-B14F-4D97-AF65-F5344CB8AC3E}">
        <p14:creationId xmlns:p14="http://schemas.microsoft.com/office/powerpoint/2010/main" val="136623603"/>
      </p:ext>
    </p:extLst>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Dispenses</a:t>
            </a:r>
          </a:p>
        </p:txBody>
      </p:sp>
      <p:grpSp>
        <p:nvGrpSpPr>
          <p:cNvPr id="4" name="Groupe 3"/>
          <p:cNvGrpSpPr/>
          <p:nvPr/>
        </p:nvGrpSpPr>
        <p:grpSpPr>
          <a:xfrm>
            <a:off x="3261293" y="962025"/>
            <a:ext cx="2490343" cy="1768056"/>
            <a:chOff x="272727" y="1507155"/>
            <a:chExt cx="3114999" cy="1942678"/>
          </a:xfrm>
        </p:grpSpPr>
        <p:sp>
          <p:nvSpPr>
            <p:cNvPr id="7" name="Forme libre 6"/>
            <p:cNvSpPr/>
            <p:nvPr/>
          </p:nvSpPr>
          <p:spPr>
            <a:xfrm>
              <a:off x="323527" y="1507155"/>
              <a:ext cx="3064199" cy="337859"/>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rgbClr val="EEEEEE"/>
            </a:solidFill>
            <a:ln w="3175" cap="sq">
              <a:solidFill>
                <a:schemeClr val="bg1">
                  <a:lumMod val="95000"/>
                </a:schemeClr>
              </a:solidFill>
              <a:miter lim="800000"/>
            </a:ln>
            <a:effectLst>
              <a:outerShdw blurRad="50800" dir="1320000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txBody>
            <a:bodyPr anchor="ctr" anchorCtr="0"/>
            <a:lstStyle/>
            <a:p>
              <a:pPr marL="166151" defTabSz="778739" eaLnBrk="0" hangingPunct="0"/>
              <a:r>
                <a:rPr lang="fr-FR" b="0" dirty="0">
                  <a:solidFill>
                    <a:srgbClr val="006699"/>
                  </a:solidFill>
                </a:rPr>
                <a:t>Régime complémentaire</a:t>
              </a:r>
            </a:p>
          </p:txBody>
        </p:sp>
        <p:sp>
          <p:nvSpPr>
            <p:cNvPr id="6" name="Rectangle 5"/>
            <p:cNvSpPr/>
            <p:nvPr/>
          </p:nvSpPr>
          <p:spPr>
            <a:xfrm>
              <a:off x="272727" y="1995684"/>
              <a:ext cx="2990521" cy="1454149"/>
            </a:xfrm>
            <a:prstGeom prst="rect">
              <a:avLst/>
            </a:prstGeom>
          </p:spPr>
          <p:txBody>
            <a:bodyPr wrap="square">
              <a:spAutoFit/>
            </a:bodyPr>
            <a:lstStyle/>
            <a:p>
              <a:pPr marL="260061" indent="-260061">
                <a:lnSpc>
                  <a:spcPts val="1600"/>
                </a:lnSpc>
                <a:buClr>
                  <a:srgbClr val="006699"/>
                </a:buClr>
                <a:buSzPct val="80000"/>
                <a:buFont typeface="Arial Narrow" panose="020B0606020202030204" pitchFamily="34" charset="0"/>
                <a:buChar char="►"/>
              </a:pPr>
              <a:r>
                <a:rPr lang="fr-FR" sz="1365" b="0" dirty="0">
                  <a:solidFill>
                    <a:schemeClr val="tx1">
                      <a:lumMod val="75000"/>
                      <a:lumOff val="25000"/>
                    </a:schemeClr>
                  </a:solidFill>
                </a:rPr>
                <a:t>Sur </a:t>
              </a:r>
              <a:r>
                <a:rPr lang="fr-FR" sz="1456" b="0" dirty="0">
                  <a:solidFill>
                    <a:schemeClr val="tx1">
                      <a:lumMod val="75000"/>
                      <a:lumOff val="25000"/>
                    </a:schemeClr>
                  </a:solidFill>
                </a:rPr>
                <a:t>demande, dispense partielle ou totale de la cotisation 2024, compte tenu des revenus imposables du médecin de toute nature de l’année 2023. </a:t>
              </a:r>
            </a:p>
          </p:txBody>
        </p:sp>
      </p:grpSp>
      <p:grpSp>
        <p:nvGrpSpPr>
          <p:cNvPr id="11" name="Groupe 10"/>
          <p:cNvGrpSpPr/>
          <p:nvPr/>
        </p:nvGrpSpPr>
        <p:grpSpPr>
          <a:xfrm>
            <a:off x="5895653" y="998902"/>
            <a:ext cx="3068835" cy="3807287"/>
            <a:chOff x="539550" y="1521015"/>
            <a:chExt cx="3371930" cy="4183316"/>
          </a:xfrm>
        </p:grpSpPr>
        <p:sp>
          <p:nvSpPr>
            <p:cNvPr id="14" name="Forme libre 13"/>
            <p:cNvSpPr/>
            <p:nvPr/>
          </p:nvSpPr>
          <p:spPr>
            <a:xfrm>
              <a:off x="611559" y="1521015"/>
              <a:ext cx="2711922" cy="324000"/>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rgbClr val="EEEEEE"/>
            </a:solidFill>
            <a:ln w="3175" cap="sq">
              <a:solidFill>
                <a:schemeClr val="bg1">
                  <a:lumMod val="95000"/>
                </a:schemeClr>
              </a:solidFill>
              <a:miter lim="800000"/>
            </a:ln>
            <a:effectLst>
              <a:outerShdw blurRad="50800" dir="1320000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txBody>
            <a:bodyPr anchor="ctr" anchorCtr="0"/>
            <a:lstStyle/>
            <a:p>
              <a:pPr marL="166151" defTabSz="778739" eaLnBrk="0" hangingPunct="0"/>
              <a:r>
                <a:rPr lang="fr-FR" b="0" dirty="0">
                  <a:solidFill>
                    <a:srgbClr val="006699"/>
                  </a:solidFill>
                </a:rPr>
                <a:t>Régime ASV</a:t>
              </a:r>
            </a:p>
          </p:txBody>
        </p:sp>
        <p:sp>
          <p:nvSpPr>
            <p:cNvPr id="13" name="Rectangle 12"/>
            <p:cNvSpPr/>
            <p:nvPr/>
          </p:nvSpPr>
          <p:spPr>
            <a:xfrm>
              <a:off x="539550" y="1995686"/>
              <a:ext cx="3371930" cy="3708645"/>
            </a:xfrm>
            <a:prstGeom prst="rect">
              <a:avLst/>
            </a:prstGeom>
          </p:spPr>
          <p:txBody>
            <a:bodyPr wrap="square">
              <a:spAutoFit/>
            </a:bodyPr>
            <a:lstStyle/>
            <a:p>
              <a:pPr marL="260061" indent="-260061">
                <a:lnSpc>
                  <a:spcPts val="1600"/>
                </a:lnSpc>
                <a:buClr>
                  <a:srgbClr val="006699"/>
                </a:buClr>
                <a:buSzPct val="80000"/>
                <a:buFont typeface="Arial Narrow" panose="020B0606020202030204" pitchFamily="34" charset="0"/>
                <a:buChar char="►"/>
              </a:pPr>
              <a:r>
                <a:rPr lang="fr-FR" sz="1456" b="0" dirty="0">
                  <a:solidFill>
                    <a:schemeClr val="tx1">
                      <a:lumMod val="75000"/>
                      <a:lumOff val="25000"/>
                    </a:schemeClr>
                  </a:solidFill>
                </a:rPr>
                <a:t>Dispense d’affiliation pour 2024 </a:t>
              </a:r>
              <a:br>
                <a:rPr lang="fr-FR" sz="1456" b="0" dirty="0">
                  <a:solidFill>
                    <a:schemeClr val="tx1">
                      <a:lumMod val="75000"/>
                      <a:lumOff val="25000"/>
                    </a:schemeClr>
                  </a:solidFill>
                </a:rPr>
              </a:br>
              <a:r>
                <a:rPr lang="fr-FR" sz="1456" b="0" dirty="0">
                  <a:solidFill>
                    <a:schemeClr val="tx1">
                      <a:lumMod val="75000"/>
                      <a:lumOff val="25000"/>
                    </a:schemeClr>
                  </a:solidFill>
                </a:rPr>
                <a:t>si le revenu médical libéral net de 2022 est inférieur ou égal à 13 250 €</a:t>
              </a:r>
              <a:r>
                <a:rPr lang="fr-FR" sz="1456" b="0" dirty="0">
                  <a:solidFill>
                    <a:schemeClr val="tx1">
                      <a:lumMod val="85000"/>
                      <a:lumOff val="15000"/>
                    </a:schemeClr>
                  </a:solidFill>
                </a:rPr>
                <a:t>.</a:t>
              </a:r>
            </a:p>
            <a:p>
              <a:pPr marL="260061" indent="-260061">
                <a:lnSpc>
                  <a:spcPts val="1600"/>
                </a:lnSpc>
                <a:buClr>
                  <a:srgbClr val="006699"/>
                </a:buClr>
                <a:buSzPct val="80000"/>
                <a:buFont typeface="Arial Narrow" panose="020B0606020202030204" pitchFamily="34" charset="0"/>
                <a:buChar char="►"/>
              </a:pPr>
              <a:endParaRPr lang="fr-FR" sz="1456" b="0" dirty="0">
                <a:solidFill>
                  <a:schemeClr val="tx1">
                    <a:lumMod val="65000"/>
                    <a:lumOff val="35000"/>
                  </a:schemeClr>
                </a:solidFill>
              </a:endParaRPr>
            </a:p>
            <a:p>
              <a:pPr marL="260061" indent="-260061">
                <a:lnSpc>
                  <a:spcPts val="1600"/>
                </a:lnSpc>
                <a:buClr>
                  <a:srgbClr val="006699"/>
                </a:buClr>
                <a:buSzPct val="80000"/>
                <a:buFont typeface="Arial Narrow" panose="020B0606020202030204" pitchFamily="34" charset="0"/>
                <a:buChar char="►"/>
              </a:pPr>
              <a:r>
                <a:rPr lang="fr-FR" sz="1456" b="0" dirty="0">
                  <a:solidFill>
                    <a:schemeClr val="tx1">
                      <a:lumMod val="75000"/>
                      <a:lumOff val="25000"/>
                    </a:schemeClr>
                  </a:solidFill>
                </a:rPr>
                <a:t>Possibilité de dispense des cotisations ASV pour les médecins en cumul retraite/activité libérale exerçant </a:t>
              </a:r>
              <a:br>
                <a:rPr lang="fr-FR" sz="1456" b="0" dirty="0">
                  <a:solidFill>
                    <a:schemeClr val="tx1">
                      <a:lumMod val="75000"/>
                      <a:lumOff val="25000"/>
                    </a:schemeClr>
                  </a:solidFill>
                </a:rPr>
              </a:br>
              <a:r>
                <a:rPr lang="fr-FR" sz="1456" b="0" dirty="0">
                  <a:solidFill>
                    <a:schemeClr val="tx1">
                      <a:lumMod val="75000"/>
                      <a:lumOff val="25000"/>
                    </a:schemeClr>
                  </a:solidFill>
                </a:rPr>
                <a:t>dans les zones caractérisées par une offre de soins insuffisante ou par des difficultés dans l’accès aux soins </a:t>
              </a:r>
              <a:br>
                <a:rPr lang="fr-FR" sz="1456" b="0" dirty="0">
                  <a:solidFill>
                    <a:schemeClr val="tx1">
                      <a:lumMod val="75000"/>
                      <a:lumOff val="25000"/>
                    </a:schemeClr>
                  </a:solidFill>
                </a:rPr>
              </a:br>
              <a:r>
                <a:rPr lang="fr-FR" sz="1456" b="0" dirty="0">
                  <a:solidFill>
                    <a:schemeClr val="tx1">
                      <a:lumMod val="75000"/>
                      <a:lumOff val="25000"/>
                    </a:schemeClr>
                  </a:solidFill>
                </a:rPr>
                <a:t>(sous réserve de parution d’un arrêté du directeur général de l’Agence Régionale de Santé concerné déterminant lesdites zones), si le revenu médical libéral net de l’année 2022 a été inférieur à 80 000 €.</a:t>
              </a:r>
            </a:p>
          </p:txBody>
        </p:sp>
      </p:grpSp>
      <p:grpSp>
        <p:nvGrpSpPr>
          <p:cNvPr id="19" name="Groupe 18"/>
          <p:cNvGrpSpPr/>
          <p:nvPr/>
        </p:nvGrpSpPr>
        <p:grpSpPr>
          <a:xfrm>
            <a:off x="1164161" y="955337"/>
            <a:ext cx="1989179" cy="2984158"/>
            <a:chOff x="529928" y="1523642"/>
            <a:chExt cx="2636890" cy="3278890"/>
          </a:xfrm>
        </p:grpSpPr>
        <p:sp>
          <p:nvSpPr>
            <p:cNvPr id="22" name="Forme libre 21"/>
            <p:cNvSpPr/>
            <p:nvPr/>
          </p:nvSpPr>
          <p:spPr>
            <a:xfrm>
              <a:off x="611560" y="1523642"/>
              <a:ext cx="2304256" cy="324000"/>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rgbClr val="EEEEEE"/>
            </a:solidFill>
            <a:ln w="3175" cap="sq">
              <a:solidFill>
                <a:schemeClr val="bg1">
                  <a:lumMod val="95000"/>
                </a:schemeClr>
              </a:solidFill>
              <a:miter lim="800000"/>
            </a:ln>
            <a:effectLst>
              <a:outerShdw blurRad="50800" dir="1320000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txBody>
            <a:bodyPr anchor="ctr" anchorCtr="0"/>
            <a:lstStyle/>
            <a:p>
              <a:pPr marL="166151" defTabSz="778739" eaLnBrk="0" hangingPunct="0"/>
              <a:r>
                <a:rPr lang="fr-FR" b="0" dirty="0">
                  <a:solidFill>
                    <a:srgbClr val="006699"/>
                  </a:solidFill>
                </a:rPr>
                <a:t>Régime de base</a:t>
              </a:r>
            </a:p>
          </p:txBody>
        </p:sp>
        <p:sp>
          <p:nvSpPr>
            <p:cNvPr id="21" name="Rectangle 20"/>
            <p:cNvSpPr/>
            <p:nvPr/>
          </p:nvSpPr>
          <p:spPr>
            <a:xfrm>
              <a:off x="529928" y="1995686"/>
              <a:ext cx="2636890" cy="2806846"/>
            </a:xfrm>
            <a:prstGeom prst="rect">
              <a:avLst/>
            </a:prstGeom>
          </p:spPr>
          <p:txBody>
            <a:bodyPr wrap="square">
              <a:spAutoFit/>
            </a:bodyPr>
            <a:lstStyle/>
            <a:p>
              <a:pPr marL="260061" indent="-260061">
                <a:lnSpc>
                  <a:spcPts val="1600"/>
                </a:lnSpc>
                <a:buClr>
                  <a:srgbClr val="006699"/>
                </a:buClr>
                <a:buSzPct val="80000"/>
                <a:buFont typeface="Arial Narrow" panose="020B0606020202030204" pitchFamily="34" charset="0"/>
                <a:buChar char="►"/>
              </a:pPr>
              <a:r>
                <a:rPr lang="fr-FR" sz="1456" b="0" dirty="0">
                  <a:solidFill>
                    <a:schemeClr val="tx1">
                      <a:lumMod val="75000"/>
                      <a:lumOff val="25000"/>
                    </a:schemeClr>
                  </a:solidFill>
                </a:rPr>
                <a:t>Si le médecin exerce dans une zone de montagne caractérisée par une offre de soins insuffisante ou des difficultés dans l’accès aux soins, il peut demander à bénéficier de l’exonération de la moitié des cotisations dues au titre du régime de base.</a:t>
              </a:r>
            </a:p>
          </p:txBody>
        </p:sp>
      </p:grpSp>
      <p:graphicFrame>
        <p:nvGraphicFramePr>
          <p:cNvPr id="17" name="Group 409"/>
          <p:cNvGraphicFramePr>
            <a:graphicFrameLocks/>
          </p:cNvGraphicFramePr>
          <p:nvPr/>
        </p:nvGraphicFramePr>
        <p:xfrm>
          <a:off x="3584578" y="2710292"/>
          <a:ext cx="2139550" cy="1822184"/>
        </p:xfrm>
        <a:graphic>
          <a:graphicData uri="http://schemas.openxmlformats.org/drawingml/2006/table">
            <a:tbl>
              <a:tblPr>
                <a:effectLst/>
                <a:tableStyleId>{8EC20E35-A176-4012-BC5E-935CFFF8708E}</a:tableStyleId>
              </a:tblPr>
              <a:tblGrid>
                <a:gridCol w="1484196">
                  <a:extLst>
                    <a:ext uri="{9D8B030D-6E8A-4147-A177-3AD203B41FA5}">
                      <a16:colId xmlns:a16="http://schemas.microsoft.com/office/drawing/2014/main" val="20000"/>
                    </a:ext>
                  </a:extLst>
                </a:gridCol>
                <a:gridCol w="655354">
                  <a:extLst>
                    <a:ext uri="{9D8B030D-6E8A-4147-A177-3AD203B41FA5}">
                      <a16:colId xmlns:a16="http://schemas.microsoft.com/office/drawing/2014/main" val="20001"/>
                    </a:ext>
                  </a:extLst>
                </a:gridCol>
              </a:tblGrid>
              <a:tr h="238904">
                <a:tc gridSpan="2">
                  <a:txBody>
                    <a:bodyPr/>
                    <a:lstStyle/>
                    <a:p>
                      <a:pPr marL="0" marR="0" lvl="0" indent="0" algn="ctr" defTabSz="914400" rtl="0" eaLnBrk="1" fontAlgn="base" latinLnBrk="0" hangingPunct="1">
                        <a:lnSpc>
                          <a:spcPts val="1500"/>
                        </a:lnSpc>
                        <a:spcBef>
                          <a:spcPts val="0"/>
                        </a:spcBef>
                        <a:spcAft>
                          <a:spcPct val="0"/>
                        </a:spcAft>
                        <a:buClrTx/>
                        <a:buSzTx/>
                        <a:buFontTx/>
                        <a:buNone/>
                        <a:tabLst/>
                        <a:defRPr/>
                      </a:pPr>
                      <a:r>
                        <a:rPr lang="fr-FR" sz="1300" b="0" kern="1200" dirty="0">
                          <a:solidFill>
                            <a:schemeClr val="bg1"/>
                          </a:solidFill>
                          <a:latin typeface="+mn-lt"/>
                          <a:ea typeface="+mn-ea"/>
                          <a:cs typeface="+mn-cs"/>
                        </a:rPr>
                        <a:t>Barème des dispenses 2024</a:t>
                      </a:r>
                    </a:p>
                  </a:txBody>
                  <a:tcPr marL="163820" marR="0" marT="32764" marB="32764" anchor="ctr" horzOverflow="overflow">
                    <a:lnL w="12700" cap="flat" cmpd="sng" algn="ctr">
                      <a:solidFill>
                        <a:srgbClr val="FF99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9900"/>
                    </a:solidFill>
                  </a:tcPr>
                </a:tc>
                <a:tc hMerge="1">
                  <a:txBody>
                    <a:bodyPr/>
                    <a:lstStyle/>
                    <a:p>
                      <a:endParaRPr lang="fr-FR"/>
                    </a:p>
                  </a:txBody>
                  <a:tcPr/>
                </a:tc>
                <a:extLst>
                  <a:ext uri="{0D108BD9-81ED-4DB2-BD59-A6C34878D82A}">
                    <a16:rowId xmlns:a16="http://schemas.microsoft.com/office/drawing/2014/main" val="10000"/>
                  </a:ext>
                </a:extLst>
              </a:tr>
              <a:tr h="632921">
                <a:tc>
                  <a:txBody>
                    <a:bodyPr/>
                    <a:lstStyle/>
                    <a:p>
                      <a:pPr marL="0" marR="0" lvl="0" indent="0" algn="ctr" defTabSz="914400" rtl="0" eaLnBrk="1" fontAlgn="base" latinLnBrk="0" hangingPunct="1">
                        <a:lnSpc>
                          <a:spcPts val="1500"/>
                        </a:lnSpc>
                        <a:spcBef>
                          <a:spcPts val="0"/>
                        </a:spcBef>
                        <a:spcAft>
                          <a:spcPts val="0"/>
                        </a:spcAft>
                        <a:buClrTx/>
                        <a:buSzTx/>
                        <a:buFontTx/>
                        <a:buNone/>
                        <a:tabLst/>
                        <a:defRPr/>
                      </a:pPr>
                      <a:r>
                        <a:rPr lang="fr-FR" sz="1300" kern="1200" dirty="0">
                          <a:solidFill>
                            <a:schemeClr val="tx1">
                              <a:lumMod val="75000"/>
                              <a:lumOff val="25000"/>
                            </a:schemeClr>
                          </a:solidFill>
                          <a:latin typeface="+mn-lt"/>
                          <a:ea typeface="+mn-ea"/>
                          <a:cs typeface="+mn-cs"/>
                        </a:rPr>
                        <a:t>Revenus imposables du médecin </a:t>
                      </a:r>
                      <a:br>
                        <a:rPr lang="fr-FR" sz="1300" kern="1200" dirty="0">
                          <a:solidFill>
                            <a:schemeClr val="tx1">
                              <a:lumMod val="75000"/>
                              <a:lumOff val="25000"/>
                            </a:schemeClr>
                          </a:solidFill>
                          <a:latin typeface="+mn-lt"/>
                          <a:ea typeface="+mn-ea"/>
                          <a:cs typeface="+mn-cs"/>
                        </a:rPr>
                      </a:br>
                      <a:r>
                        <a:rPr lang="fr-FR" sz="1300" kern="1200" dirty="0">
                          <a:solidFill>
                            <a:schemeClr val="tx1">
                              <a:lumMod val="75000"/>
                              <a:lumOff val="25000"/>
                            </a:schemeClr>
                          </a:solidFill>
                          <a:latin typeface="+mn-lt"/>
                          <a:ea typeface="+mn-ea"/>
                          <a:cs typeface="+mn-cs"/>
                        </a:rPr>
                        <a:t>de l’année 2023</a:t>
                      </a:r>
                    </a:p>
                  </a:txBody>
                  <a:tcPr marL="32764" marR="32764" marT="32764" marB="32764"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base" latinLnBrk="0" hangingPunct="1">
                        <a:lnSpc>
                          <a:spcPts val="1500"/>
                        </a:lnSpc>
                        <a:spcBef>
                          <a:spcPts val="0"/>
                        </a:spcBef>
                        <a:spcAft>
                          <a:spcPts val="0"/>
                        </a:spcAft>
                        <a:buClrTx/>
                        <a:buSzTx/>
                        <a:buFontTx/>
                        <a:buNone/>
                        <a:tabLst/>
                        <a:defRPr/>
                      </a:pPr>
                      <a:r>
                        <a:rPr lang="fr-FR" sz="1300" kern="1200" dirty="0">
                          <a:solidFill>
                            <a:schemeClr val="tx1">
                              <a:lumMod val="75000"/>
                              <a:lumOff val="25000"/>
                            </a:schemeClr>
                          </a:solidFill>
                          <a:latin typeface="+mn-lt"/>
                          <a:ea typeface="+mn-ea"/>
                          <a:cs typeface="+mn-cs"/>
                        </a:rPr>
                        <a:t>Taux de </a:t>
                      </a:r>
                      <a:br>
                        <a:rPr lang="fr-FR" sz="1300" kern="1200" dirty="0">
                          <a:solidFill>
                            <a:schemeClr val="tx1">
                              <a:lumMod val="75000"/>
                              <a:lumOff val="25000"/>
                            </a:schemeClr>
                          </a:solidFill>
                          <a:latin typeface="+mn-lt"/>
                          <a:ea typeface="+mn-ea"/>
                          <a:cs typeface="+mn-cs"/>
                        </a:rPr>
                      </a:br>
                      <a:r>
                        <a:rPr lang="fr-FR" sz="1300" kern="1200" dirty="0">
                          <a:solidFill>
                            <a:schemeClr val="tx1">
                              <a:lumMod val="75000"/>
                              <a:lumOff val="25000"/>
                            </a:schemeClr>
                          </a:solidFill>
                          <a:latin typeface="+mn-lt"/>
                          <a:ea typeface="+mn-ea"/>
                          <a:cs typeface="+mn-cs"/>
                        </a:rPr>
                        <a:t>dispense</a:t>
                      </a:r>
                    </a:p>
                  </a:txBody>
                  <a:tcPr marL="32764" marR="32764" marT="32764" marB="32764"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851960">
                <a:tc>
                  <a:txBody>
                    <a:bodyPr/>
                    <a:lstStyle/>
                    <a:p>
                      <a:pPr marL="0" marR="0" lvl="0" indent="0" algn="r" defTabSz="914400" rtl="0" eaLnBrk="1" fontAlgn="base" latinLnBrk="0" hangingPunct="1">
                        <a:lnSpc>
                          <a:spcPts val="1700"/>
                        </a:lnSpc>
                        <a:spcBef>
                          <a:spcPts val="0"/>
                        </a:spcBef>
                        <a:spcAft>
                          <a:spcPts val="0"/>
                        </a:spcAft>
                        <a:buClrTx/>
                        <a:buSzTx/>
                        <a:buFontTx/>
                        <a:buNone/>
                        <a:tabLst/>
                        <a:defRPr/>
                      </a:pPr>
                      <a:r>
                        <a:rPr lang="fr-FR" sz="1300" b="0" kern="1200" dirty="0">
                          <a:solidFill>
                            <a:schemeClr val="tx1">
                              <a:lumMod val="75000"/>
                              <a:lumOff val="25000"/>
                            </a:schemeClr>
                          </a:solidFill>
                          <a:latin typeface="+mn-lt"/>
                          <a:ea typeface="+mn-ea"/>
                          <a:cs typeface="+mn-cs"/>
                        </a:rPr>
                        <a:t>Jusqu’à 6 000 €</a:t>
                      </a:r>
                    </a:p>
                    <a:p>
                      <a:pPr marL="0" marR="0" lvl="0" indent="0" algn="r" defTabSz="914400" rtl="0" eaLnBrk="1" fontAlgn="base" latinLnBrk="0" hangingPunct="1">
                        <a:lnSpc>
                          <a:spcPts val="1700"/>
                        </a:lnSpc>
                        <a:spcBef>
                          <a:spcPts val="0"/>
                        </a:spcBef>
                        <a:spcAft>
                          <a:spcPts val="0"/>
                        </a:spcAft>
                        <a:buClrTx/>
                        <a:buSzTx/>
                        <a:buFontTx/>
                        <a:buNone/>
                        <a:tabLst/>
                        <a:defRPr/>
                      </a:pPr>
                      <a:r>
                        <a:rPr lang="fr-FR" sz="1300" b="0" kern="1200" dirty="0">
                          <a:solidFill>
                            <a:schemeClr val="tx1">
                              <a:lumMod val="75000"/>
                              <a:lumOff val="25000"/>
                            </a:schemeClr>
                          </a:solidFill>
                          <a:latin typeface="+mn-lt"/>
                          <a:ea typeface="+mn-ea"/>
                          <a:cs typeface="+mn-cs"/>
                        </a:rPr>
                        <a:t>de 6 001 € à 14 100 €</a:t>
                      </a:r>
                    </a:p>
                    <a:p>
                      <a:pPr marL="0" marR="0" lvl="0" indent="0" algn="r" defTabSz="914400" rtl="0" eaLnBrk="1" fontAlgn="base" latinLnBrk="0" hangingPunct="1">
                        <a:lnSpc>
                          <a:spcPts val="1700"/>
                        </a:lnSpc>
                        <a:spcBef>
                          <a:spcPts val="0"/>
                        </a:spcBef>
                        <a:spcAft>
                          <a:spcPts val="0"/>
                        </a:spcAft>
                        <a:buClrTx/>
                        <a:buSzTx/>
                        <a:buFontTx/>
                        <a:buNone/>
                        <a:tabLst/>
                        <a:defRPr/>
                      </a:pPr>
                      <a:r>
                        <a:rPr lang="fr-FR" sz="1300" b="0" kern="1200" dirty="0">
                          <a:solidFill>
                            <a:schemeClr val="tx1">
                              <a:lumMod val="75000"/>
                              <a:lumOff val="25000"/>
                            </a:schemeClr>
                          </a:solidFill>
                          <a:latin typeface="+mn-lt"/>
                          <a:ea typeface="+mn-ea"/>
                          <a:cs typeface="+mn-cs"/>
                        </a:rPr>
                        <a:t>de 14 101 € à 22 800 €</a:t>
                      </a:r>
                    </a:p>
                    <a:p>
                      <a:pPr marL="0" marR="0" lvl="0" indent="0" algn="r" defTabSz="914400" rtl="0" eaLnBrk="1" fontAlgn="base" latinLnBrk="0" hangingPunct="1">
                        <a:lnSpc>
                          <a:spcPts val="1700"/>
                        </a:lnSpc>
                        <a:spcBef>
                          <a:spcPts val="0"/>
                        </a:spcBef>
                        <a:spcAft>
                          <a:spcPts val="0"/>
                        </a:spcAft>
                        <a:buClrTx/>
                        <a:buSzTx/>
                        <a:buFontTx/>
                        <a:buNone/>
                        <a:tabLst/>
                        <a:defRPr/>
                      </a:pPr>
                      <a:r>
                        <a:rPr lang="fr-FR" sz="1300" b="0" kern="1200" dirty="0">
                          <a:solidFill>
                            <a:schemeClr val="tx1">
                              <a:lumMod val="75000"/>
                              <a:lumOff val="25000"/>
                            </a:schemeClr>
                          </a:solidFill>
                          <a:latin typeface="+mn-lt"/>
                          <a:ea typeface="+mn-ea"/>
                          <a:cs typeface="+mn-cs"/>
                        </a:rPr>
                        <a:t>de 22 801 € à 32 000 €</a:t>
                      </a:r>
                    </a:p>
                  </a:txBody>
                  <a:tcPr marL="32764" marR="65528" marT="32764" marB="32764" anchor="ctr" horzOverflow="overflow">
                    <a:lnL w="6350" cap="flat" cmpd="sng" algn="ctr">
                      <a:no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ase" latinLnBrk="0" hangingPunct="1">
                        <a:lnSpc>
                          <a:spcPts val="1700"/>
                        </a:lnSpc>
                        <a:spcBef>
                          <a:spcPts val="0"/>
                        </a:spcBef>
                        <a:spcAft>
                          <a:spcPts val="0"/>
                        </a:spcAft>
                        <a:buClrTx/>
                        <a:buSzTx/>
                        <a:buFontTx/>
                        <a:buNone/>
                        <a:tabLst/>
                        <a:defRPr/>
                      </a:pPr>
                      <a:r>
                        <a:rPr lang="fr-FR" sz="1300" b="0" kern="1200" dirty="0">
                          <a:solidFill>
                            <a:srgbClr val="0070C0"/>
                          </a:solidFill>
                          <a:latin typeface="+mn-lt"/>
                          <a:ea typeface="+mn-ea"/>
                          <a:cs typeface="+mn-cs"/>
                        </a:rPr>
                        <a:t>100 %</a:t>
                      </a:r>
                    </a:p>
                    <a:p>
                      <a:pPr marL="0" marR="0" lvl="0" indent="0" algn="r" defTabSz="914400" rtl="0" eaLnBrk="1" fontAlgn="base" latinLnBrk="0" hangingPunct="1">
                        <a:lnSpc>
                          <a:spcPts val="1700"/>
                        </a:lnSpc>
                        <a:spcBef>
                          <a:spcPts val="0"/>
                        </a:spcBef>
                        <a:spcAft>
                          <a:spcPts val="0"/>
                        </a:spcAft>
                        <a:buClrTx/>
                        <a:buSzTx/>
                        <a:buFontTx/>
                        <a:buNone/>
                        <a:tabLst/>
                        <a:defRPr/>
                      </a:pPr>
                      <a:r>
                        <a:rPr lang="fr-FR" sz="1300" b="0" kern="1200" dirty="0">
                          <a:solidFill>
                            <a:srgbClr val="0070C0"/>
                          </a:solidFill>
                          <a:latin typeface="+mn-lt"/>
                          <a:ea typeface="+mn-ea"/>
                          <a:cs typeface="+mn-cs"/>
                        </a:rPr>
                        <a:t>75%</a:t>
                      </a:r>
                    </a:p>
                    <a:p>
                      <a:pPr marL="0" marR="0" lvl="0" indent="0" algn="r" defTabSz="914400" rtl="0" eaLnBrk="1" fontAlgn="base" latinLnBrk="0" hangingPunct="1">
                        <a:lnSpc>
                          <a:spcPts val="1700"/>
                        </a:lnSpc>
                        <a:spcBef>
                          <a:spcPts val="0"/>
                        </a:spcBef>
                        <a:spcAft>
                          <a:spcPts val="0"/>
                        </a:spcAft>
                        <a:buClrTx/>
                        <a:buSzTx/>
                        <a:buFontTx/>
                        <a:buNone/>
                        <a:tabLst/>
                        <a:defRPr/>
                      </a:pPr>
                      <a:r>
                        <a:rPr lang="fr-FR" sz="1300" b="0" kern="1200" dirty="0">
                          <a:solidFill>
                            <a:srgbClr val="0070C0"/>
                          </a:solidFill>
                          <a:latin typeface="+mn-lt"/>
                          <a:ea typeface="+mn-ea"/>
                          <a:cs typeface="+mn-cs"/>
                        </a:rPr>
                        <a:t>50%</a:t>
                      </a:r>
                    </a:p>
                    <a:p>
                      <a:pPr marL="0" marR="0" lvl="0" indent="0" algn="r" defTabSz="914400" rtl="0" eaLnBrk="1" fontAlgn="base" latinLnBrk="0" hangingPunct="1">
                        <a:lnSpc>
                          <a:spcPts val="1700"/>
                        </a:lnSpc>
                        <a:spcBef>
                          <a:spcPts val="0"/>
                        </a:spcBef>
                        <a:spcAft>
                          <a:spcPts val="0"/>
                        </a:spcAft>
                        <a:buClrTx/>
                        <a:buSzTx/>
                        <a:buFontTx/>
                        <a:buNone/>
                        <a:tabLst/>
                        <a:defRPr/>
                      </a:pPr>
                      <a:r>
                        <a:rPr lang="fr-FR" sz="1300" b="0" kern="1200" dirty="0">
                          <a:solidFill>
                            <a:srgbClr val="0070C0"/>
                          </a:solidFill>
                          <a:latin typeface="+mn-lt"/>
                          <a:ea typeface="+mn-ea"/>
                          <a:cs typeface="+mn-cs"/>
                        </a:rPr>
                        <a:t>25%</a:t>
                      </a:r>
                    </a:p>
                  </a:txBody>
                  <a:tcPr marL="32764" marR="131056" marT="32764" marB="32764" anchor="ctr" horzOverflow="overflow">
                    <a:lnL w="9525" cap="flat" cmpd="sng" algn="ctr">
                      <a:solidFill>
                        <a:schemeClr val="tx1">
                          <a:lumMod val="50000"/>
                          <a:lumOff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15" name="Rectangle 14"/>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extLst>
      <p:ext uri="{BB962C8B-B14F-4D97-AF65-F5344CB8AC3E}">
        <p14:creationId xmlns:p14="http://schemas.microsoft.com/office/powerpoint/2010/main" val="1003544654"/>
      </p:ext>
    </p:extLst>
  </p:cSld>
  <p:clrMapOvr>
    <a:masterClrMapping/>
  </p:clrMapOvr>
  <p:transition spd="slow">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Médecins en cumul retraite / activité libérale</a:t>
            </a:r>
          </a:p>
        </p:txBody>
      </p:sp>
      <p:sp>
        <p:nvSpPr>
          <p:cNvPr id="4" name="Espace réservé du contenu 3"/>
          <p:cNvSpPr>
            <a:spLocks noGrp="1"/>
          </p:cNvSpPr>
          <p:nvPr>
            <p:ph idx="1"/>
          </p:nvPr>
        </p:nvSpPr>
        <p:spPr/>
        <p:txBody>
          <a:bodyPr/>
          <a:lstStyle/>
          <a:p>
            <a:r>
              <a:rPr lang="fr-FR" dirty="0"/>
              <a:t>Acquisition de droits</a:t>
            </a:r>
          </a:p>
        </p:txBody>
      </p:sp>
      <p:sp>
        <p:nvSpPr>
          <p:cNvPr id="5" name="Rectangle 4"/>
          <p:cNvSpPr/>
          <p:nvPr/>
        </p:nvSpPr>
        <p:spPr>
          <a:xfrm>
            <a:off x="1187624" y="1563638"/>
            <a:ext cx="7704856" cy="3080330"/>
          </a:xfrm>
          <a:prstGeom prst="rect">
            <a:avLst/>
          </a:prstGeom>
        </p:spPr>
        <p:txBody>
          <a:bodyPr wrap="square">
            <a:spAutoFit/>
          </a:bodyPr>
          <a:lstStyle/>
          <a:p>
            <a:pPr>
              <a:lnSpc>
                <a:spcPts val="1900"/>
              </a:lnSpc>
              <a:spcAft>
                <a:spcPts val="400"/>
              </a:spcAft>
            </a:pPr>
            <a:r>
              <a:rPr lang="fr-FR" sz="1600" dirty="0">
                <a:solidFill>
                  <a:schemeClr val="tx1">
                    <a:lumMod val="75000"/>
                    <a:lumOff val="25000"/>
                  </a:schemeClr>
                </a:solidFill>
              </a:rPr>
              <a:t>Condition</a:t>
            </a:r>
            <a:r>
              <a:rPr lang="fr-FR" sz="1600" b="0" dirty="0">
                <a:solidFill>
                  <a:schemeClr val="tx1">
                    <a:lumMod val="75000"/>
                    <a:lumOff val="25000"/>
                  </a:schemeClr>
                </a:solidFill>
              </a:rPr>
              <a:t> : avoir liquidé sa retraite à taux plein</a:t>
            </a:r>
          </a:p>
          <a:p>
            <a:pPr marL="446088" lvl="1" indent="-285750">
              <a:lnSpc>
                <a:spcPts val="1900"/>
              </a:lnSpc>
              <a:spcAft>
                <a:spcPts val="400"/>
              </a:spcAft>
              <a:buFont typeface="Arial" panose="020B0604020202020204" pitchFamily="34" charset="0"/>
              <a:buChar char="•"/>
            </a:pPr>
            <a:r>
              <a:rPr lang="fr-FR" sz="1600" b="0" dirty="0">
                <a:solidFill>
                  <a:schemeClr val="tx1">
                    <a:lumMod val="75000"/>
                    <a:lumOff val="25000"/>
                  </a:schemeClr>
                </a:solidFill>
              </a:rPr>
              <a:t>Acquisition de points rétroactive à compter du 01/01/2023 si toujours en activité </a:t>
            </a:r>
            <a:br>
              <a:rPr lang="fr-FR" sz="1600" b="0" dirty="0">
                <a:solidFill>
                  <a:schemeClr val="tx1">
                    <a:lumMod val="75000"/>
                    <a:lumOff val="25000"/>
                  </a:schemeClr>
                </a:solidFill>
              </a:rPr>
            </a:br>
            <a:r>
              <a:rPr lang="fr-FR" sz="1600" b="0" dirty="0">
                <a:solidFill>
                  <a:schemeClr val="tx1">
                    <a:lumMod val="75000"/>
                    <a:lumOff val="25000"/>
                  </a:schemeClr>
                </a:solidFill>
              </a:rPr>
              <a:t>au 01/09/2023</a:t>
            </a:r>
          </a:p>
          <a:p>
            <a:pPr marL="446088" lvl="1" indent="-285750">
              <a:lnSpc>
                <a:spcPts val="1900"/>
              </a:lnSpc>
              <a:spcAft>
                <a:spcPts val="400"/>
              </a:spcAft>
              <a:buFont typeface="Arial" panose="020B0604020202020204" pitchFamily="34" charset="0"/>
              <a:buChar char="•"/>
            </a:pPr>
            <a:r>
              <a:rPr lang="fr-FR" sz="1600" b="0" dirty="0">
                <a:solidFill>
                  <a:schemeClr val="tx1">
                    <a:lumMod val="75000"/>
                    <a:lumOff val="25000"/>
                  </a:schemeClr>
                </a:solidFill>
              </a:rPr>
              <a:t>Ces droits seront liquidés sans majoration, sur demande, lors d’une seconde liquidation. Plus d’acquisition de droits ultérieurement. </a:t>
            </a:r>
          </a:p>
          <a:p>
            <a:pPr marL="446088" lvl="1" indent="-285750">
              <a:lnSpc>
                <a:spcPts val="1900"/>
              </a:lnSpc>
              <a:spcAft>
                <a:spcPts val="400"/>
              </a:spcAft>
              <a:buFont typeface="Arial" panose="020B0604020202020204" pitchFamily="34" charset="0"/>
              <a:buChar char="•"/>
            </a:pPr>
            <a:r>
              <a:rPr lang="fr-FR" sz="1600" b="0" dirty="0">
                <a:solidFill>
                  <a:schemeClr val="tx1">
                    <a:lumMod val="75000"/>
                    <a:lumOff val="25000"/>
                  </a:schemeClr>
                </a:solidFill>
              </a:rPr>
              <a:t>Le montant de ces nouveaux droits est plafonné et ne devra pas excéder 5 % du plafond annuel de Sécurité sociale, soit environ 2 318 € avec le PASS 2024 fixé à 46 368 €.</a:t>
            </a:r>
            <a:endParaRPr lang="fr-FR" sz="1600" dirty="0">
              <a:solidFill>
                <a:schemeClr val="tx1">
                  <a:lumMod val="75000"/>
                  <a:lumOff val="25000"/>
                </a:schemeClr>
              </a:solidFill>
            </a:endParaRPr>
          </a:p>
          <a:p>
            <a:pPr>
              <a:lnSpc>
                <a:spcPts val="1900"/>
              </a:lnSpc>
              <a:spcAft>
                <a:spcPts val="400"/>
              </a:spcAft>
            </a:pPr>
            <a:r>
              <a:rPr lang="fr-FR" sz="1600" dirty="0">
                <a:solidFill>
                  <a:schemeClr val="tx1">
                    <a:lumMod val="75000"/>
                    <a:lumOff val="25000"/>
                  </a:schemeClr>
                </a:solidFill>
              </a:rPr>
              <a:t>Cas particulier </a:t>
            </a:r>
            <a:r>
              <a:rPr lang="fr-FR" sz="1600" b="0" dirty="0">
                <a:solidFill>
                  <a:schemeClr val="tx1">
                    <a:lumMod val="75000"/>
                    <a:lumOff val="25000"/>
                  </a:schemeClr>
                </a:solidFill>
              </a:rPr>
              <a:t>: les médecins ayant bénéficié d’une exonération de cotisation en 2023 ne peuvent acquérir de droits au titre de cette année.</a:t>
            </a:r>
          </a:p>
          <a:p>
            <a:pPr>
              <a:lnSpc>
                <a:spcPts val="1900"/>
              </a:lnSpc>
              <a:spcAft>
                <a:spcPts val="400"/>
              </a:spcAft>
            </a:pPr>
            <a:endParaRPr lang="fr-FR" sz="1600" b="0" dirty="0">
              <a:solidFill>
                <a:schemeClr val="tx1">
                  <a:lumMod val="65000"/>
                  <a:lumOff val="35000"/>
                </a:schemeClr>
              </a:solidFill>
            </a:endParaRPr>
          </a:p>
          <a:p>
            <a:pPr>
              <a:lnSpc>
                <a:spcPts val="1900"/>
              </a:lnSpc>
              <a:spcAft>
                <a:spcPts val="400"/>
              </a:spcAft>
            </a:pPr>
            <a:endParaRPr lang="fr-FR" b="0" dirty="0">
              <a:solidFill>
                <a:schemeClr val="tx1">
                  <a:lumMod val="65000"/>
                  <a:lumOff val="35000"/>
                </a:schemeClr>
              </a:solidFill>
            </a:endParaRPr>
          </a:p>
        </p:txBody>
      </p:sp>
      <p:sp>
        <p:nvSpPr>
          <p:cNvPr id="3" name="Rectangle 2"/>
          <p:cNvSpPr/>
          <p:nvPr/>
        </p:nvSpPr>
        <p:spPr>
          <a:xfrm>
            <a:off x="1187624" y="4506674"/>
            <a:ext cx="7114448" cy="369332"/>
          </a:xfrm>
          <a:prstGeom prst="rect">
            <a:avLst/>
          </a:prstGeom>
        </p:spPr>
        <p:txBody>
          <a:bodyPr wrap="none">
            <a:spAutoFit/>
          </a:bodyPr>
          <a:lstStyle/>
          <a:p>
            <a:pPr lvl="0"/>
            <a:r>
              <a:rPr lang="fr-FR" b="0" dirty="0">
                <a:solidFill>
                  <a:srgbClr val="000000">
                    <a:lumMod val="75000"/>
                    <a:lumOff val="25000"/>
                  </a:srgbClr>
                </a:solidFill>
              </a:rPr>
              <a:t>Pas de décision dans l’immédiat. Les cotisations restent non attributives de droits. </a:t>
            </a:r>
          </a:p>
        </p:txBody>
      </p:sp>
      <p:sp>
        <p:nvSpPr>
          <p:cNvPr id="6" name="ZoneTexte 5"/>
          <p:cNvSpPr txBox="1"/>
          <p:nvPr/>
        </p:nvSpPr>
        <p:spPr>
          <a:xfrm rot="20203306">
            <a:off x="6816353" y="593996"/>
            <a:ext cx="1441779" cy="519351"/>
          </a:xfrm>
          <a:prstGeom prst="ellipse">
            <a:avLst/>
          </a:prstGeom>
          <a:solidFill>
            <a:srgbClr val="FF9933"/>
          </a:solidFill>
        </p:spPr>
        <p:txBody>
          <a:bodyPr wrap="square" rtlCol="0">
            <a:spAutoFit/>
          </a:bodyPr>
          <a:lstStyle/>
          <a:p>
            <a:r>
              <a:rPr lang="fr-FR" dirty="0"/>
              <a:t>Nouveau</a:t>
            </a:r>
          </a:p>
        </p:txBody>
      </p:sp>
      <p:sp>
        <p:nvSpPr>
          <p:cNvPr id="7" name="Forme libre 6"/>
          <p:cNvSpPr/>
          <p:nvPr/>
        </p:nvSpPr>
        <p:spPr>
          <a:xfrm>
            <a:off x="1259632" y="1203598"/>
            <a:ext cx="1900526" cy="294876"/>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rgbClr val="EEEEEE"/>
          </a:solidFill>
          <a:ln w="3175" cap="sq">
            <a:solidFill>
              <a:schemeClr val="bg1">
                <a:lumMod val="95000"/>
              </a:schemeClr>
            </a:solidFill>
            <a:miter lim="800000"/>
          </a:ln>
          <a:effectLst>
            <a:outerShdw blurRad="50800" dir="1320000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txBody>
          <a:bodyPr anchor="ctr" anchorCtr="0"/>
          <a:lstStyle/>
          <a:p>
            <a:pPr marL="166151" defTabSz="778739" eaLnBrk="0" hangingPunct="0"/>
            <a:r>
              <a:rPr lang="fr-FR" sz="1820" b="0" dirty="0">
                <a:solidFill>
                  <a:srgbClr val="006699"/>
                </a:solidFill>
              </a:rPr>
              <a:t>Régime de base</a:t>
            </a:r>
          </a:p>
        </p:txBody>
      </p:sp>
      <p:sp>
        <p:nvSpPr>
          <p:cNvPr id="8" name="Forme libre 7"/>
          <p:cNvSpPr/>
          <p:nvPr/>
        </p:nvSpPr>
        <p:spPr>
          <a:xfrm>
            <a:off x="1259632" y="4221090"/>
            <a:ext cx="3604445" cy="294876"/>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rgbClr val="EEEEEE"/>
          </a:solidFill>
          <a:ln w="3175" cap="sq">
            <a:solidFill>
              <a:schemeClr val="bg1">
                <a:lumMod val="95000"/>
              </a:schemeClr>
            </a:solidFill>
            <a:miter lim="800000"/>
          </a:ln>
          <a:effectLst>
            <a:outerShdw blurRad="50800" dir="15000000" sx="96000" sy="96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txBody>
          <a:bodyPr anchor="ctr" anchorCtr="0"/>
          <a:lstStyle/>
          <a:p>
            <a:pPr marL="166151" defTabSz="778739" eaLnBrk="0" hangingPunct="0"/>
            <a:r>
              <a:rPr lang="fr-FR" sz="1820" b="0" dirty="0">
                <a:solidFill>
                  <a:srgbClr val="006699"/>
                </a:solidFill>
              </a:rPr>
              <a:t>Régime complémentaire et ASV</a:t>
            </a:r>
          </a:p>
        </p:txBody>
      </p:sp>
      <p:sp>
        <p:nvSpPr>
          <p:cNvPr id="9" name="Rectangle 8"/>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extLst>
      <p:ext uri="{BB962C8B-B14F-4D97-AF65-F5344CB8AC3E}">
        <p14:creationId xmlns:p14="http://schemas.microsoft.com/office/powerpoint/2010/main" val="1462118055"/>
      </p:ext>
    </p:extLst>
  </p:cSld>
  <p:clrMapOvr>
    <a:masterClrMapping/>
  </p:clrMapOvr>
  <p:transition spd="slow">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Contrat RCP</a:t>
            </a:r>
          </a:p>
        </p:txBody>
      </p:sp>
      <p:sp>
        <p:nvSpPr>
          <p:cNvPr id="3" name="Espace réservé du contenu 2"/>
          <p:cNvSpPr>
            <a:spLocks noGrp="1"/>
          </p:cNvSpPr>
          <p:nvPr>
            <p:ph idx="1"/>
          </p:nvPr>
        </p:nvSpPr>
        <p:spPr/>
        <p:txBody>
          <a:bodyPr/>
          <a:lstStyle/>
          <a:p>
            <a:r>
              <a:rPr lang="fr-FR" sz="1700" b="0" kern="1200" dirty="0">
                <a:solidFill>
                  <a:schemeClr val="tx1">
                    <a:lumMod val="75000"/>
                    <a:lumOff val="25000"/>
                  </a:schemeClr>
                </a:solidFill>
                <a:latin typeface="Arial Narrow" pitchFamily="34" charset="0"/>
                <a:cs typeface="Arial" pitchFamily="34" charset="0"/>
              </a:rPr>
              <a:t>Il est conseillé au médecin retraité qui envisage </a:t>
            </a:r>
            <a:br>
              <a:rPr lang="fr-FR" sz="1700" b="0" kern="1200" dirty="0">
                <a:solidFill>
                  <a:schemeClr val="tx1">
                    <a:lumMod val="75000"/>
                    <a:lumOff val="25000"/>
                  </a:schemeClr>
                </a:solidFill>
                <a:latin typeface="Arial Narrow" pitchFamily="34" charset="0"/>
                <a:cs typeface="Arial" pitchFamily="34" charset="0"/>
              </a:rPr>
            </a:br>
            <a:r>
              <a:rPr lang="fr-FR" sz="1700" b="0" kern="1200" dirty="0">
                <a:solidFill>
                  <a:schemeClr val="tx1">
                    <a:lumMod val="75000"/>
                    <a:lumOff val="25000"/>
                  </a:schemeClr>
                </a:solidFill>
                <a:latin typeface="Arial Narrow" pitchFamily="34" charset="0"/>
                <a:cs typeface="Arial" pitchFamily="34" charset="0"/>
              </a:rPr>
              <a:t>de reprendre à court terme une activité médicale libérale, </a:t>
            </a:r>
            <a:br>
              <a:rPr lang="fr-FR" sz="1700" b="0" kern="1200" dirty="0">
                <a:solidFill>
                  <a:schemeClr val="tx1">
                    <a:lumMod val="75000"/>
                    <a:lumOff val="25000"/>
                  </a:schemeClr>
                </a:solidFill>
                <a:latin typeface="Arial Narrow" pitchFamily="34" charset="0"/>
                <a:cs typeface="Arial" pitchFamily="34" charset="0"/>
              </a:rPr>
            </a:br>
            <a:r>
              <a:rPr lang="fr-FR" sz="1700" b="0" kern="1200" dirty="0">
                <a:solidFill>
                  <a:schemeClr val="tx1">
                    <a:lumMod val="75000"/>
                    <a:lumOff val="25000"/>
                  </a:schemeClr>
                </a:solidFill>
                <a:latin typeface="Arial Narrow" pitchFamily="34" charset="0"/>
                <a:cs typeface="Arial" pitchFamily="34" charset="0"/>
              </a:rPr>
              <a:t>de maintenir son adhésion à son assurance </a:t>
            </a:r>
            <a:br>
              <a:rPr lang="fr-FR" sz="1700" b="0" kern="1200" dirty="0">
                <a:solidFill>
                  <a:schemeClr val="tx1">
                    <a:lumMod val="75000"/>
                    <a:lumOff val="25000"/>
                  </a:schemeClr>
                </a:solidFill>
                <a:latin typeface="Arial Narrow" pitchFamily="34" charset="0"/>
                <a:cs typeface="Arial" pitchFamily="34" charset="0"/>
              </a:rPr>
            </a:br>
            <a:r>
              <a:rPr lang="fr-FR" sz="1700" b="0" kern="1200" dirty="0">
                <a:solidFill>
                  <a:schemeClr val="tx1">
                    <a:lumMod val="75000"/>
                    <a:lumOff val="25000"/>
                  </a:schemeClr>
                </a:solidFill>
                <a:latin typeface="Arial Narrow" pitchFamily="34" charset="0"/>
                <a:cs typeface="Arial" pitchFamily="34" charset="0"/>
              </a:rPr>
              <a:t>responsabilité civile professionnelle (RCP).</a:t>
            </a:r>
          </a:p>
          <a:p>
            <a:endParaRPr lang="fr-FR" sz="1700" b="0" kern="1200" dirty="0">
              <a:solidFill>
                <a:schemeClr val="tx1">
                  <a:lumMod val="75000"/>
                  <a:lumOff val="25000"/>
                </a:schemeClr>
              </a:solidFill>
              <a:latin typeface="Arial Narrow" pitchFamily="34" charset="0"/>
              <a:cs typeface="Arial" pitchFamily="34" charset="0"/>
            </a:endParaRPr>
          </a:p>
          <a:p>
            <a:endParaRPr lang="fr-FR" sz="1700" b="0" kern="1200" dirty="0">
              <a:solidFill>
                <a:schemeClr val="tx1">
                  <a:lumMod val="75000"/>
                  <a:lumOff val="25000"/>
                </a:schemeClr>
              </a:solidFill>
              <a:latin typeface="Arial Narrow" pitchFamily="34" charset="0"/>
              <a:cs typeface="Arial" pitchFamily="34" charset="0"/>
            </a:endParaRPr>
          </a:p>
          <a:p>
            <a:r>
              <a:rPr lang="fr-FR" sz="1700" b="0" kern="1200" dirty="0">
                <a:solidFill>
                  <a:schemeClr val="tx1">
                    <a:lumMod val="75000"/>
                    <a:lumOff val="25000"/>
                  </a:schemeClr>
                </a:solidFill>
                <a:latin typeface="Arial Narrow" pitchFamily="34" charset="0"/>
                <a:cs typeface="Arial" pitchFamily="34" charset="0"/>
              </a:rPr>
              <a:t>La souscription d’un nouveau contrat lors de la reprise d’activité libérale entraînerait une augmentation considérable de la prime d’assurance du fait de l’accroissement </a:t>
            </a:r>
            <a:br>
              <a:rPr lang="fr-FR" sz="1700" b="0" kern="1200" dirty="0">
                <a:solidFill>
                  <a:schemeClr val="tx1">
                    <a:lumMod val="75000"/>
                    <a:lumOff val="25000"/>
                  </a:schemeClr>
                </a:solidFill>
                <a:latin typeface="Arial Narrow" pitchFamily="34" charset="0"/>
                <a:cs typeface="Arial" pitchFamily="34" charset="0"/>
              </a:rPr>
            </a:br>
            <a:r>
              <a:rPr lang="fr-FR" sz="1700" b="0" kern="1200" dirty="0">
                <a:solidFill>
                  <a:schemeClr val="tx1">
                    <a:lumMod val="75000"/>
                    <a:lumOff val="25000"/>
                  </a:schemeClr>
                </a:solidFill>
                <a:latin typeface="Arial Narrow" pitchFamily="34" charset="0"/>
                <a:cs typeface="Arial" pitchFamily="34" charset="0"/>
              </a:rPr>
              <a:t>- présumé par les assureurs - du risque lié à l’âge.</a:t>
            </a:r>
          </a:p>
          <a:p>
            <a:endParaRPr lang="fr-FR" sz="2000" dirty="0"/>
          </a:p>
        </p:txBody>
      </p:sp>
      <p:sp>
        <p:nvSpPr>
          <p:cNvPr id="4" name="Rectangle 3"/>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custDataLst>
      <p:tags r:id="rId1"/>
    </p:custDataLst>
    <p:extLst>
      <p:ext uri="{BB962C8B-B14F-4D97-AF65-F5344CB8AC3E}">
        <p14:creationId xmlns:p14="http://schemas.microsoft.com/office/powerpoint/2010/main" val="138963593"/>
      </p:ext>
    </p:extLst>
  </p:cSld>
  <p:clrMapOvr>
    <a:masterClrMapping/>
  </p:clrMapOvr>
  <p:transition spd="slow">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Effectifs</a:t>
            </a:r>
          </a:p>
        </p:txBody>
      </p:sp>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4348" y="799388"/>
            <a:ext cx="5113420" cy="3793828"/>
          </a:xfrm>
          <a:prstGeom prst="rect">
            <a:avLst/>
          </a:prstGeom>
        </p:spPr>
      </p:pic>
      <p:sp>
        <p:nvSpPr>
          <p:cNvPr id="4" name="Rectangle 3"/>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custDataLst>
      <p:tags r:id="rId1"/>
    </p:custDataLst>
    <p:extLst>
      <p:ext uri="{BB962C8B-B14F-4D97-AF65-F5344CB8AC3E}">
        <p14:creationId xmlns:p14="http://schemas.microsoft.com/office/powerpoint/2010/main" val="694013343"/>
      </p:ext>
    </p:extLst>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t="19479"/>
          <a:stretch/>
        </p:blipFill>
        <p:spPr>
          <a:xfrm>
            <a:off x="4840439" y="1628948"/>
            <a:ext cx="4484089" cy="2314508"/>
          </a:xfrm>
          <a:prstGeom prst="rect">
            <a:avLst/>
          </a:prstGeom>
        </p:spPr>
      </p:pic>
      <p:sp>
        <p:nvSpPr>
          <p:cNvPr id="2" name="Titre 1"/>
          <p:cNvSpPr>
            <a:spLocks noGrp="1"/>
          </p:cNvSpPr>
          <p:nvPr>
            <p:ph type="title"/>
          </p:nvPr>
        </p:nvSpPr>
        <p:spPr/>
        <p:txBody>
          <a:bodyPr/>
          <a:lstStyle/>
          <a:p>
            <a:r>
              <a:rPr lang="fr-FR" dirty="0"/>
              <a:t>Pyramide des âges des médecins en cumul </a:t>
            </a:r>
          </a:p>
        </p:txBody>
      </p:sp>
      <p:sp>
        <p:nvSpPr>
          <p:cNvPr id="7" name="Rectangle 6"/>
          <p:cNvSpPr/>
          <p:nvPr/>
        </p:nvSpPr>
        <p:spPr>
          <a:xfrm>
            <a:off x="5650574" y="983584"/>
            <a:ext cx="3097889" cy="369332"/>
          </a:xfrm>
          <a:prstGeom prst="rect">
            <a:avLst/>
          </a:prstGeom>
          <a:solidFill>
            <a:srgbClr val="660066"/>
          </a:solidFill>
          <a:ln w="127000" cap="sq">
            <a:noFill/>
            <a:miter lim="800000"/>
          </a:ln>
          <a:effectLst>
            <a:outerShdw blurRad="65000" dist="50800" dir="10800000" kx="195000" ky="145000" algn="tl" rotWithShape="0">
              <a:srgbClr val="000000">
                <a:alpha val="4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fr-FR" dirty="0">
                <a:solidFill>
                  <a:schemeClr val="bg1"/>
                </a:solidFill>
              </a:rPr>
              <a:t>AUVERGNE – RHÔNE - ALPES </a:t>
            </a:r>
          </a:p>
          <a:p>
            <a:pPr algn="ctr"/>
            <a:endParaRPr lang="fr-FR" dirty="0">
              <a:solidFill>
                <a:schemeClr val="bg1"/>
              </a:solidFill>
            </a:endParaRPr>
          </a:p>
        </p:txBody>
      </p:sp>
      <p:sp>
        <p:nvSpPr>
          <p:cNvPr id="8" name="Rectangle 7"/>
          <p:cNvSpPr/>
          <p:nvPr/>
        </p:nvSpPr>
        <p:spPr>
          <a:xfrm>
            <a:off x="1594475" y="981319"/>
            <a:ext cx="2736304" cy="369332"/>
          </a:xfrm>
          <a:prstGeom prst="rect">
            <a:avLst/>
          </a:prstGeom>
          <a:solidFill>
            <a:srgbClr val="FF8001"/>
          </a:solidFill>
          <a:ln w="127000" cap="sq">
            <a:noFill/>
            <a:miter lim="800000"/>
          </a:ln>
          <a:effectLst>
            <a:outerShdw blurRad="65000" dist="50800" dir="10800000" kx="195000" ky="145000" algn="tl" rotWithShape="0">
              <a:srgbClr val="000000">
                <a:alpha val="4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fr-FR" dirty="0">
                <a:solidFill>
                  <a:schemeClr val="bg1"/>
                </a:solidFill>
              </a:rPr>
              <a:t>FRANCE ENTIÈRE</a:t>
            </a:r>
          </a:p>
        </p:txBody>
      </p:sp>
      <p:pic>
        <p:nvPicPr>
          <p:cNvPr id="12" name="Image 11"/>
          <p:cNvPicPr>
            <a:picLocks noChangeAspect="1"/>
          </p:cNvPicPr>
          <p:nvPr/>
        </p:nvPicPr>
        <p:blipFill rotWithShape="1">
          <a:blip r:embed="rId4">
            <a:extLst>
              <a:ext uri="{28A0092B-C50C-407E-A947-70E740481C1C}">
                <a14:useLocalDpi xmlns:a14="http://schemas.microsoft.com/office/drawing/2010/main" val="0"/>
              </a:ext>
            </a:extLst>
          </a:blip>
          <a:srcRect t="18628"/>
          <a:stretch/>
        </p:blipFill>
        <p:spPr>
          <a:xfrm>
            <a:off x="827584" y="1592585"/>
            <a:ext cx="4321023" cy="2253908"/>
          </a:xfrm>
          <a:prstGeom prst="rect">
            <a:avLst/>
          </a:prstGeom>
        </p:spPr>
      </p:pic>
      <p:pic>
        <p:nvPicPr>
          <p:cNvPr id="11" name="Picture 2" descr="P:\COMMUNIC\DIAPOS &amp; TRANSPARENTS\2017\TEST\ombre.png"/>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1182" y="996283"/>
            <a:ext cx="56882" cy="3303659"/>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extLst>
      <p:ext uri="{BB962C8B-B14F-4D97-AF65-F5344CB8AC3E}">
        <p14:creationId xmlns:p14="http://schemas.microsoft.com/office/powerpoint/2010/main" val="1772259385"/>
      </p:ext>
    </p:extLst>
  </p:cSld>
  <p:clrMapOvr>
    <a:masterClrMapping/>
  </p:clrMapOvr>
  <p:transition spd="slow">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Retraite versée</a:t>
            </a:r>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720" y="1059582"/>
            <a:ext cx="4761428" cy="2725624"/>
          </a:xfrm>
          <a:prstGeom prst="rect">
            <a:avLst/>
          </a:prstGeom>
        </p:spPr>
      </p:pic>
      <p:sp>
        <p:nvSpPr>
          <p:cNvPr id="5" name="Rectangle 4"/>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custDataLst>
      <p:tags r:id="rId1"/>
    </p:custDataLst>
    <p:extLst>
      <p:ext uri="{BB962C8B-B14F-4D97-AF65-F5344CB8AC3E}">
        <p14:creationId xmlns:p14="http://schemas.microsoft.com/office/powerpoint/2010/main" val="3759585809"/>
      </p:ext>
    </p:extLst>
  </p:cSld>
  <p:clrMapOvr>
    <a:masterClrMapping/>
  </p:clrMapOvr>
  <p:transition spd="slow">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Indemnités journalières </a:t>
            </a:r>
            <a:br>
              <a:rPr lang="fr-FR" dirty="0"/>
            </a:br>
            <a:r>
              <a:rPr lang="fr-FR" dirty="0"/>
              <a:t>des professions libérales</a:t>
            </a:r>
          </a:p>
        </p:txBody>
      </p:sp>
      <p:sp>
        <p:nvSpPr>
          <p:cNvPr id="7" name="Espace réservé du contenu 6"/>
          <p:cNvSpPr>
            <a:spLocks noGrp="1"/>
          </p:cNvSpPr>
          <p:nvPr>
            <p:ph idx="1"/>
          </p:nvPr>
        </p:nvSpPr>
        <p:spPr/>
        <p:txBody>
          <a:bodyPr/>
          <a:lstStyle/>
          <a:p>
            <a:r>
              <a:rPr lang="fr-FR" dirty="0"/>
              <a:t>Quelles sont les caractéristiques du dispositif ?</a:t>
            </a:r>
          </a:p>
        </p:txBody>
      </p:sp>
      <p:sp>
        <p:nvSpPr>
          <p:cNvPr id="6" name="Forme libre 5"/>
          <p:cNvSpPr/>
          <p:nvPr/>
        </p:nvSpPr>
        <p:spPr>
          <a:xfrm>
            <a:off x="1395932" y="1571623"/>
            <a:ext cx="1537684" cy="327640"/>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rgbClr val="EEEEEE"/>
          </a:solidFill>
          <a:ln w="3175" cap="sq">
            <a:solidFill>
              <a:schemeClr val="bg1">
                <a:lumMod val="95000"/>
              </a:schemeClr>
            </a:solidFill>
            <a:miter lim="800000"/>
          </a:ln>
          <a:effectLst>
            <a:outerShdw blurRad="50800" dir="1320000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txBody>
          <a:bodyPr anchor="ctr" anchorCtr="0"/>
          <a:lstStyle/>
          <a:p>
            <a:pPr marL="166151" defTabSz="778739" eaLnBrk="0" hangingPunct="0"/>
            <a:r>
              <a:rPr lang="fr-FR" b="0" dirty="0">
                <a:solidFill>
                  <a:srgbClr val="006699"/>
                </a:solidFill>
              </a:rPr>
              <a:t>Cotisations</a:t>
            </a:r>
          </a:p>
        </p:txBody>
      </p:sp>
      <p:sp>
        <p:nvSpPr>
          <p:cNvPr id="11" name="Forme libre 10"/>
          <p:cNvSpPr/>
          <p:nvPr/>
        </p:nvSpPr>
        <p:spPr>
          <a:xfrm>
            <a:off x="3573538" y="1571623"/>
            <a:ext cx="3816483" cy="327640"/>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rgbClr val="EEEEEE"/>
          </a:solidFill>
          <a:ln w="3175" cap="sq">
            <a:solidFill>
              <a:schemeClr val="bg1">
                <a:lumMod val="95000"/>
              </a:schemeClr>
            </a:solidFill>
            <a:miter lim="800000"/>
          </a:ln>
          <a:effectLst>
            <a:outerShdw blurRad="50800" dir="1320000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txBody>
          <a:bodyPr anchor="ctr" anchorCtr="0"/>
          <a:lstStyle/>
          <a:p>
            <a:pPr marL="166151" defTabSz="778739" eaLnBrk="0" hangingPunct="0"/>
            <a:r>
              <a:rPr lang="fr-FR" b="0" dirty="0">
                <a:solidFill>
                  <a:srgbClr val="006699"/>
                </a:solidFill>
              </a:rPr>
              <a:t>Prestations</a:t>
            </a:r>
          </a:p>
        </p:txBody>
      </p:sp>
      <p:sp>
        <p:nvSpPr>
          <p:cNvPr id="16" name="Rectangle 15"/>
          <p:cNvSpPr/>
          <p:nvPr/>
        </p:nvSpPr>
        <p:spPr>
          <a:xfrm>
            <a:off x="1360766" y="1990491"/>
            <a:ext cx="2212772" cy="2086277"/>
          </a:xfrm>
          <a:prstGeom prst="rect">
            <a:avLst/>
          </a:prstGeom>
        </p:spPr>
        <p:txBody>
          <a:bodyPr wrap="square">
            <a:spAutoFit/>
          </a:bodyPr>
          <a:lstStyle/>
          <a:p>
            <a:pPr marL="312073" indent="-312073" eaLnBrk="0" hangingPunct="0">
              <a:spcAft>
                <a:spcPct val="90000"/>
              </a:spcAft>
              <a:buClr>
                <a:srgbClr val="006699"/>
              </a:buClr>
              <a:buSzPct val="80000"/>
              <a:buFont typeface="Arial Narrow" panose="020B0606020202030204" pitchFamily="34" charset="0"/>
              <a:buChar char="►"/>
            </a:pPr>
            <a:r>
              <a:rPr lang="fr-FR" sz="1456" b="0" dirty="0">
                <a:solidFill>
                  <a:srgbClr val="006699"/>
                </a:solidFill>
              </a:rPr>
              <a:t>Recouvrement </a:t>
            </a:r>
            <a:br>
              <a:rPr lang="fr-FR" sz="1456" b="0" dirty="0">
                <a:solidFill>
                  <a:srgbClr val="006699"/>
                </a:solidFill>
              </a:rPr>
            </a:br>
            <a:r>
              <a:rPr lang="fr-FR" sz="1456" b="0" dirty="0">
                <a:solidFill>
                  <a:srgbClr val="006699"/>
                </a:solidFill>
              </a:rPr>
              <a:t>par l’URSSAF</a:t>
            </a:r>
          </a:p>
          <a:p>
            <a:pPr marL="312073" indent="-312073" eaLnBrk="0" hangingPunct="0">
              <a:spcAft>
                <a:spcPct val="90000"/>
              </a:spcAft>
              <a:buClr>
                <a:srgbClr val="006699"/>
              </a:buClr>
              <a:buSzPct val="80000"/>
              <a:buFont typeface="Arial Narrow" panose="020B0606020202030204" pitchFamily="34" charset="0"/>
              <a:buChar char="►"/>
              <a:tabLst>
                <a:tab pos="1704975" algn="r"/>
              </a:tabLst>
            </a:pPr>
            <a:r>
              <a:rPr lang="fr-FR" sz="1456" b="0" dirty="0">
                <a:solidFill>
                  <a:schemeClr val="tx1">
                    <a:lumMod val="75000"/>
                    <a:lumOff val="25000"/>
                  </a:schemeClr>
                </a:solidFill>
              </a:rPr>
              <a:t>Montant annuel : </a:t>
            </a:r>
            <a:r>
              <a:rPr lang="fr-FR" sz="1456" b="0" dirty="0">
                <a:solidFill>
                  <a:srgbClr val="006699"/>
                </a:solidFill>
              </a:rPr>
              <a:t>0,30 % des revenus d'activité indépendante limités à 3 PASS.</a:t>
            </a:r>
            <a:br>
              <a:rPr lang="fr-FR" sz="1456" b="0" dirty="0">
                <a:solidFill>
                  <a:srgbClr val="006699"/>
                </a:solidFill>
              </a:rPr>
            </a:br>
            <a:r>
              <a:rPr lang="fr-FR" sz="1456" b="0" dirty="0">
                <a:solidFill>
                  <a:schemeClr val="tx1">
                    <a:lumMod val="85000"/>
                    <a:lumOff val="15000"/>
                  </a:schemeClr>
                </a:solidFill>
              </a:rPr>
              <a:t>Minimum  :</a:t>
            </a:r>
            <a:r>
              <a:rPr lang="fr-FR" sz="1456" b="0" dirty="0">
                <a:solidFill>
                  <a:schemeClr val="tx1">
                    <a:lumMod val="65000"/>
                    <a:lumOff val="35000"/>
                  </a:schemeClr>
                </a:solidFill>
              </a:rPr>
              <a:t> 	</a:t>
            </a:r>
            <a:r>
              <a:rPr lang="fr-FR" sz="1456" b="0" dirty="0">
                <a:solidFill>
                  <a:srgbClr val="006699"/>
                </a:solidFill>
              </a:rPr>
              <a:t>55,64 €</a:t>
            </a:r>
            <a:br>
              <a:rPr lang="fr-FR" sz="1456" b="0" dirty="0">
                <a:solidFill>
                  <a:srgbClr val="006699"/>
                </a:solidFill>
              </a:rPr>
            </a:br>
            <a:r>
              <a:rPr lang="fr-FR" sz="1456" b="0" dirty="0">
                <a:solidFill>
                  <a:schemeClr val="tx1">
                    <a:lumMod val="85000"/>
                    <a:lumOff val="15000"/>
                  </a:schemeClr>
                </a:solidFill>
              </a:rPr>
              <a:t>Maximum :	</a:t>
            </a:r>
            <a:r>
              <a:rPr lang="fr-FR" sz="1456" b="0" dirty="0">
                <a:solidFill>
                  <a:srgbClr val="006699"/>
                </a:solidFill>
              </a:rPr>
              <a:t>417,31 €</a:t>
            </a:r>
          </a:p>
        </p:txBody>
      </p:sp>
      <p:sp>
        <p:nvSpPr>
          <p:cNvPr id="17" name="Rectangle 16"/>
          <p:cNvSpPr/>
          <p:nvPr/>
        </p:nvSpPr>
        <p:spPr>
          <a:xfrm>
            <a:off x="3588970" y="1990491"/>
            <a:ext cx="4000362" cy="2489592"/>
          </a:xfrm>
          <a:prstGeom prst="rect">
            <a:avLst/>
          </a:prstGeom>
        </p:spPr>
        <p:txBody>
          <a:bodyPr wrap="square">
            <a:spAutoFit/>
          </a:bodyPr>
          <a:lstStyle/>
          <a:p>
            <a:pPr marL="312073" indent="-312073" eaLnBrk="0" hangingPunct="0">
              <a:spcAft>
                <a:spcPct val="90000"/>
              </a:spcAft>
              <a:buClr>
                <a:srgbClr val="006699"/>
              </a:buClr>
              <a:buSzPct val="80000"/>
              <a:buFont typeface="Arial Narrow" panose="020B0606020202030204" pitchFamily="34" charset="0"/>
              <a:buChar char="►"/>
            </a:pPr>
            <a:r>
              <a:rPr lang="fr-FR" sz="1456" b="0" dirty="0">
                <a:solidFill>
                  <a:schemeClr val="tx1">
                    <a:lumMod val="85000"/>
                    <a:lumOff val="15000"/>
                  </a:schemeClr>
                </a:solidFill>
              </a:rPr>
              <a:t>Du 4</a:t>
            </a:r>
            <a:r>
              <a:rPr lang="fr-FR" sz="1456" b="0" baseline="30000" dirty="0">
                <a:solidFill>
                  <a:schemeClr val="tx1">
                    <a:lumMod val="85000"/>
                    <a:lumOff val="15000"/>
                  </a:schemeClr>
                </a:solidFill>
              </a:rPr>
              <a:t>e</a:t>
            </a:r>
            <a:r>
              <a:rPr lang="fr-FR" sz="1456" b="0" dirty="0">
                <a:solidFill>
                  <a:schemeClr val="tx1">
                    <a:lumMod val="85000"/>
                    <a:lumOff val="15000"/>
                  </a:schemeClr>
                </a:solidFill>
              </a:rPr>
              <a:t> au 90</a:t>
            </a:r>
            <a:r>
              <a:rPr lang="fr-FR" sz="1456" b="0" baseline="30000" dirty="0">
                <a:solidFill>
                  <a:schemeClr val="tx1">
                    <a:lumMod val="85000"/>
                    <a:lumOff val="15000"/>
                  </a:schemeClr>
                </a:solidFill>
              </a:rPr>
              <a:t>e</a:t>
            </a:r>
            <a:r>
              <a:rPr lang="fr-FR" sz="1456" b="0" dirty="0">
                <a:solidFill>
                  <a:schemeClr val="tx1">
                    <a:lumMod val="85000"/>
                    <a:lumOff val="15000"/>
                  </a:schemeClr>
                </a:solidFill>
              </a:rPr>
              <a:t> jour d’arrêt de travail</a:t>
            </a:r>
          </a:p>
          <a:p>
            <a:pPr marL="312073" indent="-312073" eaLnBrk="0" hangingPunct="0">
              <a:spcAft>
                <a:spcPct val="90000"/>
              </a:spcAft>
              <a:buClr>
                <a:srgbClr val="006699"/>
              </a:buClr>
              <a:buSzPct val="80000"/>
              <a:buFont typeface="Arial Narrow" panose="020B0606020202030204" pitchFamily="34" charset="0"/>
              <a:buChar char="►"/>
            </a:pPr>
            <a:r>
              <a:rPr lang="fr-FR" sz="1456" b="0" dirty="0">
                <a:solidFill>
                  <a:schemeClr val="tx1">
                    <a:lumMod val="85000"/>
                    <a:lumOff val="15000"/>
                  </a:schemeClr>
                </a:solidFill>
              </a:rPr>
              <a:t>Versées par les Caisses primaires </a:t>
            </a:r>
            <a:br>
              <a:rPr lang="fr-FR" sz="1456" b="0" dirty="0">
                <a:solidFill>
                  <a:schemeClr val="tx1">
                    <a:lumMod val="85000"/>
                    <a:lumOff val="15000"/>
                  </a:schemeClr>
                </a:solidFill>
              </a:rPr>
            </a:br>
            <a:r>
              <a:rPr lang="fr-FR" sz="1456" b="0" dirty="0">
                <a:solidFill>
                  <a:schemeClr val="tx1">
                    <a:lumMod val="85000"/>
                    <a:lumOff val="15000"/>
                  </a:schemeClr>
                </a:solidFill>
              </a:rPr>
              <a:t>d’assurance maladie (CPAM)</a:t>
            </a:r>
          </a:p>
          <a:p>
            <a:pPr marL="312073" indent="-312073" eaLnBrk="0" hangingPunct="0">
              <a:spcAft>
                <a:spcPct val="90000"/>
              </a:spcAft>
              <a:buClr>
                <a:srgbClr val="006699"/>
              </a:buClr>
              <a:buSzPct val="80000"/>
              <a:buFont typeface="Arial Narrow" panose="020B0606020202030204" pitchFamily="34" charset="0"/>
              <a:buChar char="►"/>
            </a:pPr>
            <a:r>
              <a:rPr lang="fr-FR" sz="1456" b="0" dirty="0">
                <a:solidFill>
                  <a:schemeClr val="tx1">
                    <a:lumMod val="85000"/>
                    <a:lumOff val="15000"/>
                  </a:schemeClr>
                </a:solidFill>
              </a:rPr>
              <a:t>Pas d’indemnisation si revenu &lt; 10 % du PASS </a:t>
            </a:r>
            <a:br>
              <a:rPr lang="fr-FR" sz="1456" b="0" dirty="0">
                <a:solidFill>
                  <a:schemeClr val="tx1">
                    <a:lumMod val="85000"/>
                    <a:lumOff val="15000"/>
                  </a:schemeClr>
                </a:solidFill>
              </a:rPr>
            </a:br>
            <a:r>
              <a:rPr lang="fr-FR" sz="1456" b="0" dirty="0">
                <a:solidFill>
                  <a:schemeClr val="tx1">
                    <a:lumMod val="85000"/>
                    <a:lumOff val="15000"/>
                  </a:schemeClr>
                </a:solidFill>
              </a:rPr>
              <a:t>(sauf bénéficiaires du RSA ou de la prime d’activité</a:t>
            </a:r>
            <a:r>
              <a:rPr lang="fr-FR" sz="1456" b="0" dirty="0">
                <a:solidFill>
                  <a:schemeClr val="tx1">
                    <a:lumMod val="65000"/>
                    <a:lumOff val="35000"/>
                  </a:schemeClr>
                </a:solidFill>
              </a:rPr>
              <a:t>)</a:t>
            </a:r>
          </a:p>
          <a:p>
            <a:pPr marL="312073" indent="-312073" eaLnBrk="0" hangingPunct="0">
              <a:spcAft>
                <a:spcPct val="90000"/>
              </a:spcAft>
              <a:buClr>
                <a:srgbClr val="006699"/>
              </a:buClr>
              <a:buSzPct val="80000"/>
              <a:buFont typeface="Arial Narrow" panose="020B0606020202030204" pitchFamily="34" charset="0"/>
              <a:buChar char="►"/>
              <a:tabLst>
                <a:tab pos="2238375" algn="r"/>
              </a:tabLst>
            </a:pPr>
            <a:r>
              <a:rPr lang="fr-FR" sz="1456" b="0" dirty="0">
                <a:solidFill>
                  <a:schemeClr val="tx1">
                    <a:lumMod val="85000"/>
                    <a:lumOff val="15000"/>
                  </a:schemeClr>
                </a:solidFill>
              </a:rPr>
              <a:t>Proportionnelles aux revenus : </a:t>
            </a:r>
            <a:br>
              <a:rPr lang="fr-FR" sz="1456" b="0" dirty="0">
                <a:solidFill>
                  <a:schemeClr val="tx1">
                    <a:lumMod val="85000"/>
                    <a:lumOff val="15000"/>
                  </a:schemeClr>
                </a:solidFill>
              </a:rPr>
            </a:br>
            <a:r>
              <a:rPr lang="fr-FR" sz="1456" b="0" dirty="0">
                <a:solidFill>
                  <a:schemeClr val="tx1">
                    <a:lumMod val="85000"/>
                    <a:lumOff val="15000"/>
                  </a:schemeClr>
                </a:solidFill>
              </a:rPr>
              <a:t>Minimum  : </a:t>
            </a:r>
            <a:r>
              <a:rPr lang="fr-FR" sz="1456" b="0" dirty="0">
                <a:solidFill>
                  <a:schemeClr val="tx1">
                    <a:lumMod val="65000"/>
                    <a:lumOff val="35000"/>
                  </a:schemeClr>
                </a:solidFill>
              </a:rPr>
              <a:t>	</a:t>
            </a:r>
            <a:r>
              <a:rPr lang="fr-FR" sz="1456" b="0" dirty="0">
                <a:solidFill>
                  <a:srgbClr val="006699"/>
                </a:solidFill>
              </a:rPr>
              <a:t> 25,40 € par jour</a:t>
            </a:r>
            <a:br>
              <a:rPr lang="fr-FR" sz="1456" b="0" dirty="0">
                <a:solidFill>
                  <a:schemeClr val="tx1">
                    <a:lumMod val="65000"/>
                    <a:lumOff val="35000"/>
                  </a:schemeClr>
                </a:solidFill>
              </a:rPr>
            </a:br>
            <a:r>
              <a:rPr lang="fr-FR" sz="1456" b="0" dirty="0">
                <a:solidFill>
                  <a:schemeClr val="tx1">
                    <a:lumMod val="85000"/>
                    <a:lumOff val="15000"/>
                  </a:schemeClr>
                </a:solidFill>
              </a:rPr>
              <a:t>Maximum :</a:t>
            </a:r>
            <a:r>
              <a:rPr lang="fr-FR" sz="1456" b="0" dirty="0">
                <a:solidFill>
                  <a:schemeClr val="tx1">
                    <a:lumMod val="65000"/>
                    <a:lumOff val="35000"/>
                  </a:schemeClr>
                </a:solidFill>
              </a:rPr>
              <a:t>	</a:t>
            </a:r>
            <a:r>
              <a:rPr lang="fr-FR" sz="1456" b="0" dirty="0">
                <a:solidFill>
                  <a:srgbClr val="006699"/>
                </a:solidFill>
              </a:rPr>
              <a:t>190,55 € par jour</a:t>
            </a:r>
          </a:p>
        </p:txBody>
      </p:sp>
      <p:sp>
        <p:nvSpPr>
          <p:cNvPr id="8" name="Rectangle 7"/>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extLst>
      <p:ext uri="{BB962C8B-B14F-4D97-AF65-F5344CB8AC3E}">
        <p14:creationId xmlns:p14="http://schemas.microsoft.com/office/powerpoint/2010/main" val="1618331358"/>
      </p:ext>
    </p:extLst>
  </p:cSld>
  <p:clrMapOvr>
    <a:masterClrMapping/>
  </p:clrMapOvr>
  <p:transition spd="slow">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Indemnités journalières </a:t>
            </a:r>
            <a:br>
              <a:rPr lang="fr-FR" dirty="0"/>
            </a:br>
            <a:r>
              <a:rPr lang="fr-FR" dirty="0"/>
              <a:t>des professions libérales</a:t>
            </a:r>
          </a:p>
        </p:txBody>
      </p:sp>
      <p:sp>
        <p:nvSpPr>
          <p:cNvPr id="3" name="Espace réservé du contenu 2"/>
          <p:cNvSpPr>
            <a:spLocks noGrp="1"/>
          </p:cNvSpPr>
          <p:nvPr>
            <p:ph idx="1"/>
          </p:nvPr>
        </p:nvSpPr>
        <p:spPr/>
        <p:txBody>
          <a:bodyPr/>
          <a:lstStyle/>
          <a:p>
            <a:r>
              <a:rPr lang="fr-FR" dirty="0"/>
              <a:t>Cas particuliers</a:t>
            </a:r>
          </a:p>
        </p:txBody>
      </p:sp>
      <p:sp>
        <p:nvSpPr>
          <p:cNvPr id="4" name="Espace réservé du contenu 2"/>
          <p:cNvSpPr txBox="1">
            <a:spLocks/>
          </p:cNvSpPr>
          <p:nvPr/>
        </p:nvSpPr>
        <p:spPr>
          <a:xfrm>
            <a:off x="639878" y="1129972"/>
            <a:ext cx="7995315" cy="3211233"/>
          </a:xfrm>
          <a:prstGeom prst="rect">
            <a:avLst/>
          </a:prstGeom>
        </p:spPr>
        <p:txBody>
          <a:bodyPr vert="horz" lIns="83221" tIns="41610" rIns="83221" bIns="41610" rtlCol="0">
            <a:noAutofit/>
          </a:bodyPr>
          <a:lstStyle>
            <a:lvl1pPr marL="0" indent="0" algn="ctr" rtl="0" eaLnBrk="0" fontAlgn="base" hangingPunct="0">
              <a:spcBef>
                <a:spcPct val="20000"/>
              </a:spcBef>
              <a:spcAft>
                <a:spcPct val="0"/>
              </a:spcAft>
              <a:buNone/>
              <a:defRPr sz="2400" b="1">
                <a:solidFill>
                  <a:schemeClr val="bg1">
                    <a:lumMod val="50000"/>
                  </a:schemeClr>
                </a:solidFill>
                <a:latin typeface="+mn-lt"/>
                <a:ea typeface="+mn-ea"/>
                <a:cs typeface="+mn-cs"/>
              </a:defRPr>
            </a:lvl1pPr>
            <a:lvl2pPr marL="742950" indent="-285750" algn="ctr" rtl="0" eaLnBrk="0" fontAlgn="base" hangingPunct="0">
              <a:spcBef>
                <a:spcPct val="20000"/>
              </a:spcBef>
              <a:spcAft>
                <a:spcPct val="0"/>
              </a:spcAft>
              <a:buChar char="–"/>
              <a:defRPr sz="2000">
                <a:solidFill>
                  <a:schemeClr val="bg1">
                    <a:lumMod val="50000"/>
                  </a:schemeClr>
                </a:solidFill>
                <a:latin typeface="+mn-lt"/>
                <a:cs typeface="+mn-cs"/>
              </a:defRPr>
            </a:lvl2pPr>
            <a:lvl3pPr marL="1143000" indent="-228600" algn="ctr" rtl="0" eaLnBrk="0" fontAlgn="base" hangingPunct="0">
              <a:spcBef>
                <a:spcPct val="20000"/>
              </a:spcBef>
              <a:spcAft>
                <a:spcPct val="0"/>
              </a:spcAft>
              <a:buChar char="•"/>
              <a:defRPr sz="1800">
                <a:solidFill>
                  <a:schemeClr val="bg1">
                    <a:lumMod val="50000"/>
                  </a:schemeClr>
                </a:solidFill>
                <a:latin typeface="+mn-lt"/>
                <a:cs typeface="+mn-cs"/>
              </a:defRPr>
            </a:lvl3pPr>
            <a:lvl4pPr marL="1600200" indent="-228600" algn="ctr" rtl="0" eaLnBrk="0" fontAlgn="base" hangingPunct="0">
              <a:spcBef>
                <a:spcPct val="20000"/>
              </a:spcBef>
              <a:spcAft>
                <a:spcPct val="0"/>
              </a:spcAft>
              <a:buChar char="–"/>
              <a:defRPr sz="1600">
                <a:solidFill>
                  <a:schemeClr val="bg1">
                    <a:lumMod val="50000"/>
                  </a:schemeClr>
                </a:solidFill>
                <a:latin typeface="+mn-lt"/>
                <a:cs typeface="+mn-cs"/>
              </a:defRPr>
            </a:lvl4pPr>
            <a:lvl5pPr marL="2057400" indent="-228600" algn="ctr" rtl="0" eaLnBrk="0" fontAlgn="base" hangingPunct="0">
              <a:spcBef>
                <a:spcPct val="20000"/>
              </a:spcBef>
              <a:spcAft>
                <a:spcPct val="0"/>
              </a:spcAft>
              <a:buChar char="»"/>
              <a:defRPr sz="1600">
                <a:solidFill>
                  <a:schemeClr val="bg1">
                    <a:lumMod val="50000"/>
                  </a:schemeClr>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260061" indent="-260061" algn="l">
              <a:buFont typeface="Arial" panose="020B0604020202020204" pitchFamily="34" charset="0"/>
              <a:buChar char="•"/>
            </a:pPr>
            <a:endParaRPr lang="fr-FR" sz="1274" dirty="0">
              <a:solidFill>
                <a:schemeClr val="tx1"/>
              </a:solidFill>
              <a:latin typeface="Arial" panose="020B0604020202020204" pitchFamily="34" charset="0"/>
              <a:cs typeface="Arial" panose="020B0604020202020204" pitchFamily="34" charset="0"/>
            </a:endParaRPr>
          </a:p>
        </p:txBody>
      </p:sp>
      <p:sp>
        <p:nvSpPr>
          <p:cNvPr id="5" name="Rectangle 4"/>
          <p:cNvSpPr/>
          <p:nvPr/>
        </p:nvSpPr>
        <p:spPr>
          <a:xfrm>
            <a:off x="1259632" y="1491630"/>
            <a:ext cx="6831109" cy="2003625"/>
          </a:xfrm>
          <a:prstGeom prst="rect">
            <a:avLst/>
          </a:prstGeom>
        </p:spPr>
        <p:txBody>
          <a:bodyPr wrap="square">
            <a:spAutoFit/>
          </a:bodyPr>
          <a:lstStyle/>
          <a:p>
            <a:pPr marL="312073" indent="-312073" eaLnBrk="0" hangingPunct="0">
              <a:lnSpc>
                <a:spcPct val="85000"/>
              </a:lnSpc>
              <a:spcAft>
                <a:spcPct val="90000"/>
              </a:spcAft>
              <a:buClr>
                <a:srgbClr val="006699"/>
              </a:buClr>
              <a:buSzPct val="80000"/>
              <a:buFont typeface="Arial Narrow" panose="020B0606020202030204" pitchFamily="34" charset="0"/>
              <a:buChar char="►"/>
            </a:pPr>
            <a:r>
              <a:rPr lang="fr-FR" b="0" dirty="0">
                <a:solidFill>
                  <a:srgbClr val="006699"/>
                </a:solidFill>
              </a:rPr>
              <a:t>Médecins en cumul emploi retraite : </a:t>
            </a:r>
            <a:br>
              <a:rPr lang="fr-FR" b="0" dirty="0">
                <a:solidFill>
                  <a:srgbClr val="006699"/>
                </a:solidFill>
              </a:rPr>
            </a:br>
            <a:r>
              <a:rPr lang="fr-FR" b="0" dirty="0">
                <a:solidFill>
                  <a:schemeClr val="tx1">
                    <a:lumMod val="65000"/>
                    <a:lumOff val="35000"/>
                  </a:schemeClr>
                </a:solidFill>
              </a:rPr>
              <a:t>même droit que les actifs pour une durée maximale de 60 jours.</a:t>
            </a:r>
          </a:p>
          <a:p>
            <a:pPr marL="312073" indent="-312073" eaLnBrk="0" hangingPunct="0">
              <a:lnSpc>
                <a:spcPct val="85000"/>
              </a:lnSpc>
              <a:spcAft>
                <a:spcPct val="90000"/>
              </a:spcAft>
              <a:buClr>
                <a:srgbClr val="006699"/>
              </a:buClr>
              <a:buSzPct val="80000"/>
              <a:buFont typeface="Arial Narrow" panose="020B0606020202030204" pitchFamily="34" charset="0"/>
              <a:buChar char="►"/>
            </a:pPr>
            <a:r>
              <a:rPr lang="fr-FR" b="0" dirty="0">
                <a:solidFill>
                  <a:srgbClr val="006699"/>
                </a:solidFill>
              </a:rPr>
              <a:t>Conjoints collaborateurs et médecins remplaçants RSPM : </a:t>
            </a:r>
            <a:br>
              <a:rPr lang="fr-FR" b="0" dirty="0">
                <a:solidFill>
                  <a:srgbClr val="006699"/>
                </a:solidFill>
              </a:rPr>
            </a:br>
            <a:r>
              <a:rPr lang="fr-FR" b="0" dirty="0">
                <a:solidFill>
                  <a:schemeClr val="tx1">
                    <a:lumMod val="65000"/>
                    <a:lumOff val="35000"/>
                  </a:schemeClr>
                </a:solidFill>
              </a:rPr>
              <a:t>début des garanties au 1</a:t>
            </a:r>
            <a:r>
              <a:rPr lang="fr-FR" b="0" baseline="30000" dirty="0">
                <a:solidFill>
                  <a:schemeClr val="tx1">
                    <a:lumMod val="65000"/>
                    <a:lumOff val="35000"/>
                  </a:schemeClr>
                </a:solidFill>
              </a:rPr>
              <a:t>er</a:t>
            </a:r>
            <a:r>
              <a:rPr lang="fr-FR" b="0" dirty="0">
                <a:solidFill>
                  <a:schemeClr val="tx1">
                    <a:lumMod val="65000"/>
                    <a:lumOff val="35000"/>
                  </a:schemeClr>
                </a:solidFill>
              </a:rPr>
              <a:t> janvier 2022.</a:t>
            </a:r>
          </a:p>
          <a:p>
            <a:pPr marL="312073" indent="-312073" eaLnBrk="0" hangingPunct="0">
              <a:lnSpc>
                <a:spcPct val="85000"/>
              </a:lnSpc>
              <a:spcAft>
                <a:spcPct val="90000"/>
              </a:spcAft>
              <a:buClr>
                <a:srgbClr val="006699"/>
              </a:buClr>
              <a:buSzPct val="80000"/>
              <a:buFont typeface="Arial Narrow" panose="020B0606020202030204" pitchFamily="34" charset="0"/>
              <a:buChar char="►"/>
            </a:pPr>
            <a:r>
              <a:rPr lang="fr-FR" b="0" dirty="0">
                <a:solidFill>
                  <a:srgbClr val="006699"/>
                </a:solidFill>
              </a:rPr>
              <a:t>Bénéficiaires d’une pension d’invalidité : </a:t>
            </a:r>
            <a:br>
              <a:rPr lang="fr-FR" b="0" dirty="0">
                <a:solidFill>
                  <a:srgbClr val="006699"/>
                </a:solidFill>
              </a:rPr>
            </a:br>
            <a:r>
              <a:rPr lang="fr-FR" b="0" dirty="0">
                <a:solidFill>
                  <a:schemeClr val="tx1">
                    <a:lumMod val="65000"/>
                    <a:lumOff val="35000"/>
                  </a:schemeClr>
                </a:solidFill>
              </a:rPr>
              <a:t>dispense possible de cotisation mais perte des indemnités journalières.</a:t>
            </a:r>
          </a:p>
        </p:txBody>
      </p:sp>
      <p:sp>
        <p:nvSpPr>
          <p:cNvPr id="6" name="Rectangle 5"/>
          <p:cNvSpPr/>
          <p:nvPr/>
        </p:nvSpPr>
        <p:spPr>
          <a:xfrm>
            <a:off x="-51064" y="1524829"/>
            <a:ext cx="968574" cy="876650"/>
          </a:xfrm>
          <a:prstGeom prst="rect">
            <a:avLst/>
          </a:prstGeom>
        </p:spPr>
        <p:txBody>
          <a:bodyPr wrap="square">
            <a:spAutoFit/>
          </a:bodyPr>
          <a:lstStyle/>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Cumul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retraite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activité </a:t>
            </a:r>
          </a:p>
          <a:p>
            <a:pPr algn="ctr" rtl="0" fontAlgn="base">
              <a:spcBef>
                <a:spcPct val="0"/>
              </a:spcBef>
              <a:spcAft>
                <a:spcPct val="0"/>
              </a:spcAft>
            </a:pPr>
            <a:r>
              <a:rPr lang="fr-FR" sz="1274" b="1" kern="1200" cap="none" baseline="0" dirty="0">
                <a:solidFill>
                  <a:schemeClr val="bg1"/>
                </a:solidFill>
                <a:effectLst>
                  <a:outerShdw blurRad="38100" dist="38100" dir="2700000" algn="tl">
                    <a:srgbClr val="000000">
                      <a:alpha val="43137"/>
                    </a:srgbClr>
                  </a:outerShdw>
                </a:effectLst>
                <a:latin typeface="Calibri" panose="020F0502020204030204" pitchFamily="34" charset="0"/>
                <a:ea typeface="+mn-ea"/>
                <a:cs typeface="Arial" pitchFamily="34" charset="0"/>
              </a:rPr>
              <a:t>libérale</a:t>
            </a:r>
          </a:p>
        </p:txBody>
      </p:sp>
    </p:spTree>
    <p:extLst>
      <p:ext uri="{BB962C8B-B14F-4D97-AF65-F5344CB8AC3E}">
        <p14:creationId xmlns:p14="http://schemas.microsoft.com/office/powerpoint/2010/main" val="2723537973"/>
      </p:ext>
    </p:extLst>
  </p:cSld>
  <p:clrMapOvr>
    <a:masterClrMapping/>
  </p:clrMapOvr>
  <p:transition spd="slow">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19"/>
          <p:cNvSpPr>
            <a:spLocks noChangeArrowheads="1"/>
          </p:cNvSpPr>
          <p:nvPr/>
        </p:nvSpPr>
        <p:spPr bwMode="auto">
          <a:xfrm>
            <a:off x="1866900" y="1692275"/>
            <a:ext cx="18415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fr-FR" altLang="fr-FR" sz="1800" dirty="0">
              <a:solidFill>
                <a:srgbClr val="000000"/>
              </a:solidFill>
              <a:latin typeface="Arial" pitchFamily="34" charset="0"/>
            </a:endParaRPr>
          </a:p>
        </p:txBody>
      </p:sp>
      <p:sp>
        <p:nvSpPr>
          <p:cNvPr id="7" name="ZoneTexte 6"/>
          <p:cNvSpPr txBox="1"/>
          <p:nvPr/>
        </p:nvSpPr>
        <p:spPr>
          <a:xfrm>
            <a:off x="8584591" y="224666"/>
            <a:ext cx="379897" cy="276999"/>
          </a:xfrm>
          <a:prstGeom prst="rect">
            <a:avLst/>
          </a:prstGeom>
          <a:noFill/>
        </p:spPr>
        <p:txBody>
          <a:bodyPr wrap="square" rtlCol="0" anchor="ctr">
            <a:spAutoFit/>
          </a:bodyPr>
          <a:lstStyle/>
          <a:p>
            <a:fld id="{43A6DE7E-8E44-4D46-9CD8-71813CF758AE}" type="slidenum">
              <a:rPr lang="fr-FR" sz="1200" smtClean="0">
                <a:solidFill>
                  <a:srgbClr val="FFFFFF"/>
                </a:solidFill>
                <a:latin typeface="Arial" panose="020B0604020202020204" pitchFamily="34" charset="0"/>
              </a:rPr>
              <a:pPr/>
              <a:t>35</a:t>
            </a:fld>
            <a:endParaRPr lang="fr-FR" sz="1200" dirty="0">
              <a:solidFill>
                <a:srgbClr val="FFFFFF"/>
              </a:solidFill>
              <a:latin typeface="Arial" panose="020B0604020202020204" pitchFamily="34" charset="0"/>
            </a:endParaRPr>
          </a:p>
        </p:txBody>
      </p:sp>
      <p:sp>
        <p:nvSpPr>
          <p:cNvPr id="5" name="Rectangle à coins arrondis 4"/>
          <p:cNvSpPr/>
          <p:nvPr/>
        </p:nvSpPr>
        <p:spPr bwMode="auto">
          <a:xfrm>
            <a:off x="216024" y="1751669"/>
            <a:ext cx="8820472" cy="914589"/>
          </a:xfrm>
          <a:prstGeom prst="roundRect">
            <a:avLst>
              <a:gd name="adj" fmla="val 9108"/>
            </a:avLst>
          </a:prstGeom>
          <a:noFill/>
          <a:ln w="9525" cap="flat" cmpd="sng" algn="ctr">
            <a:noFill/>
            <a:prstDash val="solid"/>
            <a:round/>
            <a:headEnd type="none" w="med" len="med"/>
            <a:tailEnd type="none" w="med" len="med"/>
          </a:ln>
          <a:effectLst/>
          <a:scene3d>
            <a:camera prst="isometricOffAxis1Right">
              <a:rot lat="1014000" lon="20220000" rev="0"/>
            </a:camera>
            <a:lightRig rig="threePt" dir="t"/>
          </a:scene3d>
        </p:spPr>
        <p:txBody>
          <a:bodyPr vert="horz" wrap="square" lIns="83221" tIns="41610" rIns="83221" bIns="41610" numCol="1" rtlCol="0" anchor="ctr" anchorCtr="0" compatLnSpc="1">
            <a:prstTxWarp prst="textNoShape">
              <a:avLst/>
            </a:prstTxWarp>
            <a:noAutofit/>
          </a:bodyPr>
          <a:lstStyle/>
          <a:p>
            <a:pPr eaLnBrk="0" hangingPunct="0"/>
            <a:r>
              <a:rPr lang="fr-FR" sz="2800" dirty="0">
                <a:solidFill>
                  <a:srgbClr val="0070C0"/>
                </a:solidFill>
                <a:ea typeface="+mj-ea"/>
                <a:cs typeface="Arial" panose="020B0604020202020204" pitchFamily="34" charset="0"/>
              </a:rPr>
              <a:t>Fiscalité - Prélèvement à la source - Contributions sociales</a:t>
            </a:r>
          </a:p>
        </p:txBody>
      </p:sp>
      <p:sp>
        <p:nvSpPr>
          <p:cNvPr id="6" name="Rectangle à coins arrondis 5"/>
          <p:cNvSpPr/>
          <p:nvPr/>
        </p:nvSpPr>
        <p:spPr bwMode="auto">
          <a:xfrm>
            <a:off x="5292080" y="3435846"/>
            <a:ext cx="3218515" cy="936104"/>
          </a:xfrm>
          <a:prstGeom prst="roundRect">
            <a:avLst>
              <a:gd name="adj" fmla="val 9108"/>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a:r>
              <a:rPr lang="fr-FR" sz="1600" dirty="0">
                <a:solidFill>
                  <a:srgbClr val="0070C0"/>
                </a:solidFill>
                <a:latin typeface="+mj-lt"/>
              </a:rPr>
              <a:t>18 juin 2024</a:t>
            </a:r>
          </a:p>
          <a:p>
            <a:pPr algn="r"/>
            <a:r>
              <a:rPr lang="fr-FR" dirty="0">
                <a:solidFill>
                  <a:srgbClr val="0070C0"/>
                </a:solidFill>
                <a:latin typeface="+mj-lt"/>
              </a:rPr>
              <a:t>Réunion d’information </a:t>
            </a:r>
          </a:p>
          <a:p>
            <a:pPr algn="r"/>
            <a:r>
              <a:rPr lang="fr-FR" dirty="0">
                <a:solidFill>
                  <a:srgbClr val="0070C0"/>
                </a:solidFill>
                <a:latin typeface="+mj-lt"/>
              </a:rPr>
              <a:t>des futurs retraités de l’ISERE</a:t>
            </a:r>
          </a:p>
        </p:txBody>
      </p:sp>
    </p:spTree>
    <p:custDataLst>
      <p:tags r:id="rId1"/>
    </p:custDataLst>
    <p:extLst>
      <p:ext uri="{BB962C8B-B14F-4D97-AF65-F5344CB8AC3E}">
        <p14:creationId xmlns:p14="http://schemas.microsoft.com/office/powerpoint/2010/main" val="2243823449"/>
      </p:ext>
    </p:extLst>
  </p:cSld>
  <p:clrMapOvr>
    <a:masterClrMapping/>
  </p:clrMapOvr>
  <p:transition spd="slow">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5239119" y="1131591"/>
            <a:ext cx="2717257" cy="3456384"/>
          </a:xfrm>
          <a:prstGeom prst="rect">
            <a:avLst/>
          </a:prstGeom>
          <a:noFill/>
          <a:ln>
            <a:solidFill>
              <a:schemeClr val="bg1">
                <a:lumMod val="50000"/>
              </a:schemeClr>
            </a:solidFill>
          </a:ln>
          <a:effectLst>
            <a:outerShdw blurRad="50800" dist="38100" dir="2700000" algn="tl" rotWithShape="0">
              <a:prstClr val="black">
                <a:alpha val="40000"/>
              </a:prstClr>
            </a:outerShdw>
          </a:effectLst>
        </p:spPr>
      </p:pic>
      <p:sp>
        <p:nvSpPr>
          <p:cNvPr id="4" name="Titre 3"/>
          <p:cNvSpPr>
            <a:spLocks noGrp="1"/>
          </p:cNvSpPr>
          <p:nvPr>
            <p:ph type="title"/>
          </p:nvPr>
        </p:nvSpPr>
        <p:spPr/>
        <p:txBody>
          <a:bodyPr/>
          <a:lstStyle/>
          <a:p>
            <a:r>
              <a:rPr lang="fr-FR"/>
              <a:t>Prélèvement à la source</a:t>
            </a:r>
            <a:endParaRPr lang="fr-FR" dirty="0"/>
          </a:p>
        </p:txBody>
      </p:sp>
      <p:sp>
        <p:nvSpPr>
          <p:cNvPr id="10" name="AutoShape 10"/>
          <p:cNvSpPr>
            <a:spLocks noChangeArrowheads="1"/>
          </p:cNvSpPr>
          <p:nvPr/>
        </p:nvSpPr>
        <p:spPr bwMode="auto">
          <a:xfrm>
            <a:off x="7925841" y="1576708"/>
            <a:ext cx="1275250" cy="1584176"/>
          </a:xfrm>
          <a:prstGeom prst="roundRect">
            <a:avLst>
              <a:gd name="adj" fmla="val 16667"/>
            </a:avLst>
          </a:prstGeom>
          <a:noFill/>
          <a:ln>
            <a:noFill/>
          </a:ln>
          <a:effectLst/>
        </p:spPr>
        <p:txBody>
          <a:bodyPr lIns="85695" tIns="42849" rIns="85695" bIns="42849"/>
          <a:lstStyle/>
          <a:p>
            <a:pPr defTabSz="855663" eaLnBrk="0" hangingPunct="0">
              <a:lnSpc>
                <a:spcPct val="90000"/>
              </a:lnSpc>
              <a:tabLst>
                <a:tab pos="901700" algn="r"/>
                <a:tab pos="1079500" algn="l"/>
              </a:tabLst>
            </a:pPr>
            <a:r>
              <a:rPr lang="fr-FR" sz="1600" b="0" dirty="0">
                <a:solidFill>
                  <a:srgbClr val="006699"/>
                </a:solidFill>
              </a:rPr>
              <a:t>Consultable </a:t>
            </a:r>
          </a:p>
          <a:p>
            <a:pPr defTabSz="855663" eaLnBrk="0" hangingPunct="0">
              <a:lnSpc>
                <a:spcPct val="90000"/>
              </a:lnSpc>
              <a:tabLst>
                <a:tab pos="901700" algn="r"/>
                <a:tab pos="1079500" algn="l"/>
              </a:tabLst>
            </a:pPr>
            <a:r>
              <a:rPr lang="fr-FR" sz="1600" b="0" dirty="0">
                <a:solidFill>
                  <a:srgbClr val="006699"/>
                </a:solidFill>
              </a:rPr>
              <a:t>sur votre espace personnel eCARMF</a:t>
            </a:r>
          </a:p>
        </p:txBody>
      </p:sp>
      <p:sp>
        <p:nvSpPr>
          <p:cNvPr id="9" name="Titre 1"/>
          <p:cNvSpPr txBox="1">
            <a:spLocks/>
          </p:cNvSpPr>
          <p:nvPr/>
        </p:nvSpPr>
        <p:spPr>
          <a:xfrm>
            <a:off x="5148064" y="846652"/>
            <a:ext cx="2695639" cy="284938"/>
          </a:xfrm>
          <a:prstGeom prst="rect">
            <a:avLst/>
          </a:prstGeom>
          <a:noFill/>
          <a:ln>
            <a:noFill/>
          </a:ln>
          <a:effectLst/>
        </p:spPr>
        <p:txBody>
          <a:bodyPr lIns="85695" tIns="42849" rIns="85695" bIns="42849"/>
          <a:lstStyle>
            <a:defPPr>
              <a:defRPr lang="fr-FR"/>
            </a:defPPr>
            <a:lvl1pPr defTabSz="855663" eaLnBrk="0" hangingPunct="0">
              <a:lnSpc>
                <a:spcPct val="90000"/>
              </a:lnSpc>
              <a:tabLst>
                <a:tab pos="901700" algn="r"/>
                <a:tab pos="1079500" algn="l"/>
              </a:tabLst>
              <a:defRPr b="0">
                <a:solidFill>
                  <a:srgbClr val="006699"/>
                </a:solidFill>
              </a:defRPr>
            </a:lvl1pPr>
          </a:lstStyle>
          <a:p>
            <a:r>
              <a:rPr lang="fr-FR" b="1" dirty="0"/>
              <a:t>Bulletin de pension</a:t>
            </a:r>
          </a:p>
        </p:txBody>
      </p:sp>
      <p:pic>
        <p:nvPicPr>
          <p:cNvPr id="11" name="Picture 2" descr="P:\COMMUNIC\DIAPOS &amp; TRANSPARENTS\2013\Dr Friguet\2013-12-06-Sympo-CREGG\DR LOUBOUTIN\Images\banque-en-ligne.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4320"/>
          <a:stretch/>
        </p:blipFill>
        <p:spPr bwMode="auto">
          <a:xfrm>
            <a:off x="7247109" y="1131590"/>
            <a:ext cx="969615" cy="547398"/>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p:cNvSpPr txBox="1"/>
          <p:nvPr/>
        </p:nvSpPr>
        <p:spPr>
          <a:xfrm>
            <a:off x="1273018" y="987574"/>
            <a:ext cx="3731030" cy="2308324"/>
          </a:xfrm>
          <a:prstGeom prst="rect">
            <a:avLst/>
          </a:prstGeom>
          <a:noFill/>
        </p:spPr>
        <p:txBody>
          <a:bodyPr wrap="square" rtlCol="0">
            <a:spAutoFit/>
          </a:bodyPr>
          <a:lstStyle/>
          <a:p>
            <a:r>
              <a:rPr lang="fr-FR" dirty="0">
                <a:solidFill>
                  <a:srgbClr val="014699"/>
                </a:solidFill>
              </a:rPr>
              <a:t>Avec le prélèvement à la source, </a:t>
            </a:r>
          </a:p>
          <a:p>
            <a:r>
              <a:rPr lang="fr-FR" dirty="0">
                <a:solidFill>
                  <a:srgbClr val="014699"/>
                </a:solidFill>
              </a:rPr>
              <a:t>vous payez votre impôt directement au moment où votre retraite est perçue.</a:t>
            </a:r>
          </a:p>
          <a:p>
            <a:endParaRPr lang="fr-FR" dirty="0">
              <a:solidFill>
                <a:srgbClr val="014699"/>
              </a:solidFill>
            </a:endParaRPr>
          </a:p>
          <a:p>
            <a:endParaRPr lang="fr-FR" dirty="0">
              <a:solidFill>
                <a:srgbClr val="014699"/>
              </a:solidFill>
            </a:endParaRPr>
          </a:p>
          <a:p>
            <a:r>
              <a:rPr lang="fr-FR" dirty="0">
                <a:solidFill>
                  <a:srgbClr val="014699"/>
                </a:solidFill>
              </a:rPr>
              <a:t>Pour toute question sur le prélèvement à la source, la DGFIP est votre seul interlocuteur.</a:t>
            </a:r>
          </a:p>
        </p:txBody>
      </p:sp>
      <p:pic>
        <p:nvPicPr>
          <p:cNvPr id="31"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1187624" y="3435846"/>
            <a:ext cx="3962513"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102940" y="1576708"/>
            <a:ext cx="1063734" cy="1277273"/>
          </a:xfrm>
          <a:prstGeom prst="rect">
            <a:avLst/>
          </a:prstGeom>
        </p:spPr>
        <p:txBody>
          <a:bodyPr wrap="square">
            <a:spAutoFit/>
          </a:bodyPr>
          <a:lstStyle/>
          <a:p>
            <a:pPr algn="ctr"/>
            <a:r>
              <a:rPr lang="fr-FR" sz="1100" dirty="0">
                <a:solidFill>
                  <a:schemeClr val="bg1"/>
                </a:solidFill>
                <a:effectLst>
                  <a:outerShdw blurRad="38100" dist="38100" dir="2700000" algn="tl">
                    <a:srgbClr val="000000">
                      <a:alpha val="43137"/>
                    </a:srgbClr>
                  </a:outerShdw>
                </a:effectLst>
                <a:latin typeface="Calibri" panose="020F0502020204030204" pitchFamily="34" charset="0"/>
              </a:rPr>
              <a:t>Fiscalité</a:t>
            </a:r>
          </a:p>
          <a:p>
            <a:pPr algn="ctr"/>
            <a:endParaRPr lang="fr-FR" sz="1100" dirty="0">
              <a:solidFill>
                <a:schemeClr val="bg1"/>
              </a:solidFill>
              <a:effectLst>
                <a:outerShdw blurRad="38100" dist="38100" dir="2700000" algn="tl">
                  <a:srgbClr val="000000">
                    <a:alpha val="43137"/>
                  </a:srgbClr>
                </a:outerShdw>
              </a:effectLst>
              <a:latin typeface="Calibri" panose="020F0502020204030204" pitchFamily="34" charset="0"/>
            </a:endParaRPr>
          </a:p>
          <a:p>
            <a:pPr algn="ctr"/>
            <a:r>
              <a:rPr lang="fr-FR" sz="1100" dirty="0">
                <a:solidFill>
                  <a:schemeClr val="bg1"/>
                </a:solidFill>
                <a:effectLst>
                  <a:outerShdw blurRad="38100" dist="38100" dir="2700000" algn="tl">
                    <a:srgbClr val="000000">
                      <a:alpha val="43137"/>
                    </a:srgbClr>
                  </a:outerShdw>
                </a:effectLst>
                <a:latin typeface="Calibri" panose="020F0502020204030204" pitchFamily="34" charset="0"/>
              </a:rPr>
              <a:t> Prélèvement </a:t>
            </a:r>
            <a:br>
              <a:rPr lang="fr-FR" sz="1100" dirty="0">
                <a:solidFill>
                  <a:schemeClr val="bg1"/>
                </a:solidFill>
                <a:effectLst>
                  <a:outerShdw blurRad="38100" dist="38100" dir="2700000" algn="tl">
                    <a:srgbClr val="000000">
                      <a:alpha val="43137"/>
                    </a:srgbClr>
                  </a:outerShdw>
                </a:effectLst>
                <a:latin typeface="Calibri" panose="020F0502020204030204" pitchFamily="34" charset="0"/>
              </a:rPr>
            </a:br>
            <a:r>
              <a:rPr lang="fr-FR" sz="1100" dirty="0">
                <a:solidFill>
                  <a:schemeClr val="bg1"/>
                </a:solidFill>
                <a:effectLst>
                  <a:outerShdw blurRad="38100" dist="38100" dir="2700000" algn="tl">
                    <a:srgbClr val="000000">
                      <a:alpha val="43137"/>
                    </a:srgbClr>
                  </a:outerShdw>
                </a:effectLst>
                <a:latin typeface="Calibri" panose="020F0502020204030204" pitchFamily="34" charset="0"/>
              </a:rPr>
              <a:t>à la source</a:t>
            </a:r>
          </a:p>
          <a:p>
            <a:pPr algn="ctr"/>
            <a:endParaRPr lang="fr-FR" sz="1100" dirty="0">
              <a:solidFill>
                <a:schemeClr val="bg1"/>
              </a:solidFill>
              <a:effectLst>
                <a:outerShdw blurRad="38100" dist="38100" dir="2700000" algn="tl">
                  <a:srgbClr val="000000">
                    <a:alpha val="43137"/>
                  </a:srgbClr>
                </a:outerShdw>
              </a:effectLst>
              <a:latin typeface="Calibri" panose="020F0502020204030204" pitchFamily="34" charset="0"/>
            </a:endParaRPr>
          </a:p>
          <a:p>
            <a:pPr algn="ctr"/>
            <a:r>
              <a:rPr lang="fr-FR" sz="1100" dirty="0">
                <a:solidFill>
                  <a:schemeClr val="bg1"/>
                </a:solidFill>
                <a:effectLst>
                  <a:outerShdw blurRad="38100" dist="38100" dir="2700000" algn="tl">
                    <a:srgbClr val="000000">
                      <a:alpha val="43137"/>
                    </a:srgbClr>
                  </a:outerShdw>
                </a:effectLst>
                <a:latin typeface="Calibri" panose="020F0502020204030204" pitchFamily="34" charset="0"/>
              </a:rPr>
              <a:t>Contributions sociales</a:t>
            </a:r>
          </a:p>
        </p:txBody>
      </p:sp>
    </p:spTree>
    <p:extLst>
      <p:ext uri="{BB962C8B-B14F-4D97-AF65-F5344CB8AC3E}">
        <p14:creationId xmlns:p14="http://schemas.microsoft.com/office/powerpoint/2010/main" val="246847690"/>
      </p:ext>
    </p:extLst>
  </p:cSld>
  <p:clrMapOvr>
    <a:masterClrMapping/>
  </p:clrMapOvr>
  <p:transition spd="slow">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1187624" y="1070273"/>
          <a:ext cx="2016224" cy="2436087"/>
        </p:xfrm>
        <a:graphic>
          <a:graphicData uri="http://schemas.openxmlformats.org/drawingml/2006/table">
            <a:tbl>
              <a:tblPr>
                <a:tableStyleId>{93296810-A885-4BE3-A3E7-6D5BEEA58F35}</a:tableStyleId>
              </a:tblPr>
              <a:tblGrid>
                <a:gridCol w="1512168">
                  <a:extLst>
                    <a:ext uri="{9D8B030D-6E8A-4147-A177-3AD203B41FA5}">
                      <a16:colId xmlns:a16="http://schemas.microsoft.com/office/drawing/2014/main" val="20000"/>
                    </a:ext>
                  </a:extLst>
                </a:gridCol>
                <a:gridCol w="504056">
                  <a:extLst>
                    <a:ext uri="{9D8B030D-6E8A-4147-A177-3AD203B41FA5}">
                      <a16:colId xmlns:a16="http://schemas.microsoft.com/office/drawing/2014/main" val="20001"/>
                    </a:ext>
                  </a:extLst>
                </a:gridCol>
              </a:tblGrid>
              <a:tr h="635887">
                <a:tc gridSpan="2">
                  <a:txBody>
                    <a:bodyPr/>
                    <a:lstStyle/>
                    <a:p>
                      <a:pPr marL="0" algn="ctr" defTabSz="533400" rtl="0" eaLnBrk="0" fontAlgn="b" latinLnBrk="0" hangingPunct="0">
                        <a:lnSpc>
                          <a:spcPct val="100000"/>
                        </a:lnSpc>
                        <a:spcBef>
                          <a:spcPts val="0"/>
                        </a:spcBef>
                        <a:spcAft>
                          <a:spcPts val="0"/>
                        </a:spcAft>
                        <a:tabLst>
                          <a:tab pos="723900" algn="l"/>
                        </a:tabLst>
                      </a:pPr>
                      <a:r>
                        <a:rPr lang="fr-FR" sz="1200" b="1" kern="1200" dirty="0">
                          <a:solidFill>
                            <a:schemeClr val="bg1"/>
                          </a:solidFill>
                        </a:rPr>
                        <a:t>Contributions sociales  </a:t>
                      </a:r>
                    </a:p>
                    <a:p>
                      <a:pPr marL="0" algn="ctr" defTabSz="533400" rtl="0" eaLnBrk="0" fontAlgn="b" latinLnBrk="0" hangingPunct="0">
                        <a:lnSpc>
                          <a:spcPct val="100000"/>
                        </a:lnSpc>
                        <a:spcBef>
                          <a:spcPts val="0"/>
                        </a:spcBef>
                        <a:spcAft>
                          <a:spcPts val="0"/>
                        </a:spcAft>
                        <a:tabLst>
                          <a:tab pos="723900" algn="l"/>
                        </a:tabLst>
                      </a:pPr>
                      <a:r>
                        <a:rPr lang="fr-FR" sz="1200" b="1" kern="1200" dirty="0">
                          <a:solidFill>
                            <a:schemeClr val="bg1"/>
                          </a:solidFill>
                        </a:rPr>
                        <a:t>applicables au 1</a:t>
                      </a:r>
                      <a:r>
                        <a:rPr lang="fr-FR" sz="1200" b="1" kern="1200" baseline="30000" dirty="0">
                          <a:solidFill>
                            <a:schemeClr val="bg1"/>
                          </a:solidFill>
                        </a:rPr>
                        <a:t>er</a:t>
                      </a:r>
                      <a:r>
                        <a:rPr lang="fr-FR" sz="1200" b="1" kern="1200" dirty="0">
                          <a:solidFill>
                            <a:schemeClr val="bg1"/>
                          </a:solidFill>
                        </a:rPr>
                        <a:t> janvier 2024 </a:t>
                      </a:r>
                      <a:endParaRPr lang="fr-FR" sz="1200" b="1" kern="1200" dirty="0">
                        <a:solidFill>
                          <a:schemeClr val="bg1"/>
                        </a:solidFill>
                        <a:latin typeface="+mn-lt"/>
                        <a:ea typeface="+mn-ea"/>
                        <a:cs typeface="+mn-cs"/>
                      </a:endParaRPr>
                    </a:p>
                  </a:txBody>
                  <a:tcPr marL="16411" marR="16411" marT="12308" marB="0" anchor="ctr">
                    <a:lnL w="12700" cap="flat" cmpd="sng" algn="ctr">
                      <a:solidFill>
                        <a:srgbClr val="006699"/>
                      </a:solidFill>
                      <a:prstDash val="solid"/>
                      <a:round/>
                      <a:headEnd type="none" w="med" len="med"/>
                      <a:tailEnd type="none" w="med" len="med"/>
                    </a:lnL>
                    <a:lnR w="12700" cap="flat" cmpd="sng" algn="ctr">
                      <a:solidFill>
                        <a:srgbClr val="006699"/>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solidFill>
                      <a:srgbClr val="0083C4"/>
                    </a:solidFill>
                  </a:tcPr>
                </a:tc>
                <a:tc hMerge="1">
                  <a:txBody>
                    <a:bodyPr/>
                    <a:lstStyle/>
                    <a:p>
                      <a:pPr marL="0" algn="ctr" defTabSz="533400" rtl="0" eaLnBrk="0" fontAlgn="b" latinLnBrk="0" hangingPunct="0">
                        <a:lnSpc>
                          <a:spcPct val="100000"/>
                        </a:lnSpc>
                        <a:spcBef>
                          <a:spcPts val="0"/>
                        </a:spcBef>
                        <a:spcAft>
                          <a:spcPts val="0"/>
                        </a:spcAft>
                        <a:tabLst>
                          <a:tab pos="723900" algn="l"/>
                        </a:tabLst>
                      </a:pPr>
                      <a:endParaRPr lang="fr-FR" sz="1600" b="0" kern="1200" dirty="0">
                        <a:solidFill>
                          <a:schemeClr val="bg1"/>
                        </a:solidFill>
                        <a:latin typeface="+mn-lt"/>
                        <a:ea typeface="+mn-ea"/>
                        <a:cs typeface="+mn-cs"/>
                      </a:endParaRPr>
                    </a:p>
                  </a:txBody>
                  <a:tcPr marL="16411" marR="16411" marT="12308" marB="0" anchor="ctr">
                    <a:lnR w="12700" cap="flat" cmpd="sng" algn="ctr">
                      <a:solidFill>
                        <a:srgbClr val="006699"/>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solidFill>
                      <a:srgbClr val="0083C4"/>
                    </a:solidFill>
                  </a:tcPr>
                </a:tc>
                <a:extLst>
                  <a:ext uri="{0D108BD9-81ED-4DB2-BD59-A6C34878D82A}">
                    <a16:rowId xmlns:a16="http://schemas.microsoft.com/office/drawing/2014/main" val="10000"/>
                  </a:ext>
                </a:extLst>
              </a:tr>
              <a:tr h="860795">
                <a:tc>
                  <a:txBody>
                    <a:bodyPr/>
                    <a:lstStyle/>
                    <a:p>
                      <a:pPr marL="0" indent="0" algn="r" defTabSz="914400" rtl="0" eaLnBrk="0" fontAlgn="b" latinLnBrk="0" hangingPunct="0">
                        <a:lnSpc>
                          <a:spcPts val="1600"/>
                        </a:lnSpc>
                        <a:spcAft>
                          <a:spcPts val="0"/>
                        </a:spcAft>
                        <a:buClr>
                          <a:srgbClr val="C00000"/>
                        </a:buClr>
                        <a:buSzPct val="80000"/>
                        <a:buFont typeface="Arial" panose="020B0604020202020204" pitchFamily="34" charset="0"/>
                        <a:buNone/>
                      </a:pPr>
                      <a:r>
                        <a:rPr lang="fr-FR" sz="1200" b="1" kern="1200" dirty="0">
                          <a:solidFill>
                            <a:srgbClr val="006699"/>
                          </a:solidFill>
                          <a:latin typeface="+mn-lt"/>
                          <a:ea typeface="+mn-ea"/>
                          <a:cs typeface="+mn-cs"/>
                        </a:rPr>
                        <a:t>CSG </a:t>
                      </a:r>
                    </a:p>
                    <a:p>
                      <a:pPr marL="0" indent="0" algn="ctr" defTabSz="914400" rtl="0" eaLnBrk="0" fontAlgn="ctr" latinLnBrk="0" hangingPunct="0">
                        <a:lnSpc>
                          <a:spcPts val="1600"/>
                        </a:lnSpc>
                        <a:spcAft>
                          <a:spcPts val="0"/>
                        </a:spcAft>
                        <a:buClr>
                          <a:srgbClr val="C00000"/>
                        </a:buClr>
                        <a:buSzPct val="80000"/>
                        <a:buFont typeface="Arial" panose="020B0604020202020204" pitchFamily="34" charset="0"/>
                        <a:buNone/>
                        <a:tabLst>
                          <a:tab pos="1258888" algn="r"/>
                        </a:tabLst>
                      </a:pPr>
                      <a:r>
                        <a:rPr lang="fr-FR" sz="1200" b="0" kern="1200" dirty="0">
                          <a:solidFill>
                            <a:srgbClr val="006699"/>
                          </a:solidFill>
                          <a:latin typeface="+mn-lt"/>
                          <a:ea typeface="+mn-ea"/>
                          <a:cs typeface="+mn-cs"/>
                        </a:rPr>
                        <a:t>  Dont : 	CSG déductible</a:t>
                      </a:r>
                    </a:p>
                    <a:p>
                      <a:pPr marL="0" indent="0" algn="r" defTabSz="914400" rtl="0" eaLnBrk="0" fontAlgn="b" latinLnBrk="0" hangingPunct="0">
                        <a:lnSpc>
                          <a:spcPts val="1600"/>
                        </a:lnSpc>
                        <a:spcAft>
                          <a:spcPts val="0"/>
                        </a:spcAft>
                        <a:buClr>
                          <a:srgbClr val="C00000"/>
                        </a:buClr>
                        <a:buSzPct val="80000"/>
                        <a:buFont typeface="Arial" panose="020B0604020202020204" pitchFamily="34" charset="0"/>
                        <a:buNone/>
                        <a:tabLst>
                          <a:tab pos="1258888" algn="r"/>
                        </a:tabLst>
                      </a:pPr>
                      <a:r>
                        <a:rPr lang="fr-FR" sz="1200" b="0" kern="1200" dirty="0">
                          <a:solidFill>
                            <a:srgbClr val="006699"/>
                          </a:solidFill>
                          <a:latin typeface="+mn-lt"/>
                          <a:ea typeface="+mn-ea"/>
                          <a:cs typeface="+mn-cs"/>
                        </a:rPr>
                        <a:t>	CSG non déductible</a:t>
                      </a:r>
                    </a:p>
                  </a:txBody>
                  <a:tcPr marL="18000" marR="144000" marT="10800" marB="0" anchor="ctr">
                    <a:lnL w="12700" cap="flat" cmpd="sng" algn="ctr">
                      <a:solidFill>
                        <a:srgbClr val="006699"/>
                      </a:solidFill>
                      <a:prstDash val="solid"/>
                      <a:round/>
                      <a:headEnd type="none" w="med" len="med"/>
                      <a:tailEnd type="none" w="med" len="med"/>
                    </a:lnL>
                    <a:lnR w="12700" cap="flat" cmpd="sng" algn="ctr">
                      <a:solidFill>
                        <a:srgbClr val="006699"/>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solidFill>
                      <a:schemeClr val="bg1"/>
                    </a:solidFill>
                  </a:tcPr>
                </a:tc>
                <a:tc>
                  <a:txBody>
                    <a:bodyPr/>
                    <a:lstStyle/>
                    <a:p>
                      <a:pPr marL="0" indent="0" algn="ctr" defTabSz="914400" rtl="0" eaLnBrk="0" fontAlgn="b" latinLnBrk="0" hangingPunct="0">
                        <a:lnSpc>
                          <a:spcPts val="1600"/>
                        </a:lnSpc>
                        <a:spcAft>
                          <a:spcPts val="0"/>
                        </a:spcAft>
                        <a:buClr>
                          <a:srgbClr val="C00000"/>
                        </a:buClr>
                        <a:buSzPct val="80000"/>
                        <a:buFont typeface="Arial" panose="020B0604020202020204" pitchFamily="34" charset="0"/>
                        <a:buNone/>
                      </a:pPr>
                      <a:r>
                        <a:rPr lang="fr-FR" sz="1200" b="1" strike="noStrike" kern="1200" dirty="0">
                          <a:solidFill>
                            <a:schemeClr val="tx1"/>
                          </a:solidFill>
                          <a:latin typeface="+mn-lt"/>
                          <a:ea typeface="+mn-ea"/>
                          <a:cs typeface="+mn-cs"/>
                        </a:rPr>
                        <a:t>8,30 %</a:t>
                      </a:r>
                    </a:p>
                    <a:p>
                      <a:pPr marL="0" indent="0" algn="ctr" defTabSz="914400" rtl="0" eaLnBrk="0" fontAlgn="b" latinLnBrk="0" hangingPunct="0">
                        <a:lnSpc>
                          <a:spcPts val="1600"/>
                        </a:lnSpc>
                        <a:spcAft>
                          <a:spcPts val="0"/>
                        </a:spcAft>
                        <a:buClr>
                          <a:srgbClr val="C00000"/>
                        </a:buClr>
                        <a:buSzPct val="80000"/>
                        <a:buFont typeface="Arial" panose="020B0604020202020204" pitchFamily="34" charset="0"/>
                        <a:buNone/>
                      </a:pPr>
                      <a:r>
                        <a:rPr lang="fr-FR" sz="1200" b="0" strike="noStrike" kern="1200" dirty="0">
                          <a:solidFill>
                            <a:schemeClr val="tx1"/>
                          </a:solidFill>
                          <a:latin typeface="+mn-lt"/>
                          <a:ea typeface="+mn-ea"/>
                          <a:cs typeface="+mn-cs"/>
                        </a:rPr>
                        <a:t>5,90 %</a:t>
                      </a:r>
                    </a:p>
                    <a:p>
                      <a:pPr marL="0" indent="0" algn="ctr" defTabSz="914400" rtl="0" eaLnBrk="0" fontAlgn="b" latinLnBrk="0" hangingPunct="0">
                        <a:lnSpc>
                          <a:spcPts val="1600"/>
                        </a:lnSpc>
                        <a:spcAft>
                          <a:spcPts val="0"/>
                        </a:spcAft>
                        <a:buClr>
                          <a:srgbClr val="C00000"/>
                        </a:buClr>
                        <a:buSzPct val="80000"/>
                        <a:buFont typeface="Arial" panose="020B0604020202020204" pitchFamily="34" charset="0"/>
                        <a:buNone/>
                      </a:pPr>
                      <a:r>
                        <a:rPr lang="fr-FR" sz="1200" b="0" strike="noStrike" kern="1200" dirty="0">
                          <a:solidFill>
                            <a:schemeClr val="tx1"/>
                          </a:solidFill>
                          <a:latin typeface="+mn-lt"/>
                          <a:ea typeface="+mn-ea"/>
                          <a:cs typeface="+mn-cs"/>
                        </a:rPr>
                        <a:t>2,40 %</a:t>
                      </a:r>
                    </a:p>
                  </a:txBody>
                  <a:tcPr marL="16411" marR="16411" marT="12308" marB="0" anchor="ctr" anchorCtr="1">
                    <a:lnL w="12700" cap="flat" cmpd="sng" algn="ctr">
                      <a:solidFill>
                        <a:srgbClr val="006699"/>
                      </a:solidFill>
                      <a:prstDash val="solid"/>
                      <a:round/>
                      <a:headEnd type="none" w="med" len="med"/>
                      <a:tailEnd type="none" w="med" len="med"/>
                    </a:lnL>
                    <a:lnR w="12700" cap="flat" cmpd="sng" algn="ctr">
                      <a:solidFill>
                        <a:srgbClr val="006699"/>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07357">
                <a:tc>
                  <a:txBody>
                    <a:bodyPr/>
                    <a:lstStyle/>
                    <a:p>
                      <a:pPr marL="0" indent="0" algn="r" defTabSz="914400" rtl="0" eaLnBrk="0" fontAlgn="b" latinLnBrk="0" hangingPunct="0">
                        <a:lnSpc>
                          <a:spcPts val="1600"/>
                        </a:lnSpc>
                        <a:spcAft>
                          <a:spcPts val="0"/>
                        </a:spcAft>
                        <a:buClr>
                          <a:srgbClr val="C00000"/>
                        </a:buClr>
                        <a:buSzPct val="80000"/>
                        <a:buFont typeface="Arial" panose="020B0604020202020204" pitchFamily="34" charset="0"/>
                        <a:buNone/>
                      </a:pPr>
                      <a:r>
                        <a:rPr lang="fr-FR" sz="1200" b="1" kern="1200" dirty="0">
                          <a:solidFill>
                            <a:srgbClr val="006699"/>
                          </a:solidFill>
                          <a:latin typeface="+mn-lt"/>
                          <a:ea typeface="+mn-ea"/>
                          <a:cs typeface="+mn-cs"/>
                        </a:rPr>
                        <a:t>CRDS </a:t>
                      </a:r>
                      <a:r>
                        <a:rPr lang="fr-FR" sz="1200" b="0" kern="1200" dirty="0">
                          <a:solidFill>
                            <a:srgbClr val="006699"/>
                          </a:solidFill>
                          <a:latin typeface="+mn-lt"/>
                          <a:ea typeface="+mn-ea"/>
                          <a:cs typeface="+mn-cs"/>
                        </a:rPr>
                        <a:t>non déductible</a:t>
                      </a:r>
                      <a:r>
                        <a:rPr lang="fr-FR" sz="1200" b="1" kern="1200" dirty="0">
                          <a:solidFill>
                            <a:srgbClr val="006699"/>
                          </a:solidFill>
                          <a:latin typeface="+mn-lt"/>
                          <a:ea typeface="+mn-ea"/>
                          <a:cs typeface="+mn-cs"/>
                        </a:rPr>
                        <a:t> </a:t>
                      </a:r>
                    </a:p>
                  </a:txBody>
                  <a:tcPr marL="18000" marR="144000" marT="10800" marB="0" anchor="ctr">
                    <a:lnL w="12700" cap="flat" cmpd="sng" algn="ctr">
                      <a:solidFill>
                        <a:srgbClr val="006699"/>
                      </a:solidFill>
                      <a:prstDash val="solid"/>
                      <a:round/>
                      <a:headEnd type="none" w="med" len="med"/>
                      <a:tailEnd type="none" w="med" len="med"/>
                    </a:lnL>
                    <a:lnR w="12700" cap="flat" cmpd="sng" algn="ctr">
                      <a:solidFill>
                        <a:srgbClr val="006699"/>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solidFill>
                      <a:schemeClr val="bg1"/>
                    </a:solidFill>
                  </a:tcPr>
                </a:tc>
                <a:tc>
                  <a:txBody>
                    <a:bodyPr/>
                    <a:lstStyle/>
                    <a:p>
                      <a:pPr marL="0" indent="0" algn="ctr" defTabSz="914400" rtl="0" eaLnBrk="0" fontAlgn="b" latinLnBrk="0" hangingPunct="0">
                        <a:lnSpc>
                          <a:spcPts val="1600"/>
                        </a:lnSpc>
                        <a:spcAft>
                          <a:spcPts val="0"/>
                        </a:spcAft>
                        <a:buClr>
                          <a:srgbClr val="C00000"/>
                        </a:buClr>
                        <a:buSzPct val="80000"/>
                        <a:buFont typeface="Arial" panose="020B0604020202020204" pitchFamily="34" charset="0"/>
                        <a:buNone/>
                      </a:pPr>
                      <a:r>
                        <a:rPr lang="fr-FR" sz="1200" b="1" strike="noStrike" kern="1200" dirty="0">
                          <a:solidFill>
                            <a:schemeClr val="tx1"/>
                          </a:solidFill>
                          <a:latin typeface="+mn-lt"/>
                          <a:ea typeface="+mn-ea"/>
                          <a:cs typeface="+mn-cs"/>
                        </a:rPr>
                        <a:t>0,50 %</a:t>
                      </a:r>
                    </a:p>
                  </a:txBody>
                  <a:tcPr marL="16411" marR="16411" marT="12308" marB="0" anchor="ctr">
                    <a:lnL w="12700" cap="flat" cmpd="sng" algn="ctr">
                      <a:solidFill>
                        <a:srgbClr val="006699"/>
                      </a:solidFill>
                      <a:prstDash val="solid"/>
                      <a:round/>
                      <a:headEnd type="none" w="med" len="med"/>
                      <a:tailEnd type="none" w="med" len="med"/>
                    </a:lnL>
                    <a:lnR w="12700" cap="flat" cmpd="sng" algn="ctr">
                      <a:solidFill>
                        <a:srgbClr val="006699"/>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32048">
                <a:tc>
                  <a:txBody>
                    <a:bodyPr/>
                    <a:lstStyle/>
                    <a:p>
                      <a:pPr marL="0" indent="0" algn="r" defTabSz="914400" rtl="0" eaLnBrk="0" fontAlgn="b" latinLnBrk="0" hangingPunct="0">
                        <a:lnSpc>
                          <a:spcPts val="1600"/>
                        </a:lnSpc>
                        <a:spcAft>
                          <a:spcPts val="0"/>
                        </a:spcAft>
                        <a:buClr>
                          <a:srgbClr val="C00000"/>
                        </a:buClr>
                        <a:buSzPct val="80000"/>
                        <a:buFont typeface="Arial" panose="020B0604020202020204" pitchFamily="34" charset="0"/>
                        <a:buNone/>
                      </a:pPr>
                      <a:r>
                        <a:rPr lang="fr-FR" sz="1200" b="1" kern="1200" dirty="0">
                          <a:solidFill>
                            <a:srgbClr val="006699"/>
                          </a:solidFill>
                          <a:latin typeface="+mn-lt"/>
                          <a:ea typeface="+mn-ea"/>
                          <a:cs typeface="+mn-cs"/>
                        </a:rPr>
                        <a:t>CASA</a:t>
                      </a:r>
                      <a:r>
                        <a:rPr lang="fr-FR" sz="1200" b="1" kern="1200" baseline="0" dirty="0">
                          <a:solidFill>
                            <a:srgbClr val="006699"/>
                          </a:solidFill>
                          <a:latin typeface="+mn-lt"/>
                          <a:ea typeface="+mn-ea"/>
                          <a:cs typeface="+mn-cs"/>
                        </a:rPr>
                        <a:t> </a:t>
                      </a:r>
                      <a:r>
                        <a:rPr lang="fr-FR" sz="1200" b="0" kern="1200" dirty="0">
                          <a:solidFill>
                            <a:srgbClr val="006699"/>
                          </a:solidFill>
                          <a:latin typeface="+mn-lt"/>
                          <a:ea typeface="+mn-ea"/>
                          <a:cs typeface="+mn-cs"/>
                        </a:rPr>
                        <a:t>non déductible</a:t>
                      </a:r>
                      <a:r>
                        <a:rPr lang="fr-FR" sz="1200" b="1" kern="1200" dirty="0">
                          <a:solidFill>
                            <a:srgbClr val="006699"/>
                          </a:solidFill>
                          <a:latin typeface="+mn-lt"/>
                          <a:ea typeface="+mn-ea"/>
                          <a:cs typeface="+mn-cs"/>
                        </a:rPr>
                        <a:t> </a:t>
                      </a:r>
                    </a:p>
                  </a:txBody>
                  <a:tcPr marL="18000" marR="144000" marT="10800" marB="0" anchor="ctr">
                    <a:lnL w="12700" cap="flat" cmpd="sng" algn="ctr">
                      <a:solidFill>
                        <a:srgbClr val="006699"/>
                      </a:solidFill>
                      <a:prstDash val="solid"/>
                      <a:round/>
                      <a:headEnd type="none" w="med" len="med"/>
                      <a:tailEnd type="none" w="med" len="med"/>
                    </a:lnL>
                    <a:lnR w="12700" cap="flat" cmpd="sng" algn="ctr">
                      <a:solidFill>
                        <a:srgbClr val="006699"/>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solidFill>
                      <a:schemeClr val="bg1"/>
                    </a:solidFill>
                  </a:tcPr>
                </a:tc>
                <a:tc>
                  <a:txBody>
                    <a:bodyPr/>
                    <a:lstStyle/>
                    <a:p>
                      <a:pPr marL="0" indent="0" algn="ctr" defTabSz="914400" rtl="0" eaLnBrk="0" fontAlgn="b" latinLnBrk="0" hangingPunct="0">
                        <a:lnSpc>
                          <a:spcPts val="1600"/>
                        </a:lnSpc>
                        <a:spcAft>
                          <a:spcPts val="0"/>
                        </a:spcAft>
                        <a:buClr>
                          <a:srgbClr val="C00000"/>
                        </a:buClr>
                        <a:buSzPct val="80000"/>
                        <a:buFont typeface="Arial" panose="020B0604020202020204" pitchFamily="34" charset="0"/>
                        <a:buNone/>
                      </a:pPr>
                      <a:r>
                        <a:rPr lang="fr-FR" sz="1200" b="1" strike="noStrike" kern="1200" dirty="0">
                          <a:solidFill>
                            <a:schemeClr val="tx1"/>
                          </a:solidFill>
                          <a:latin typeface="+mn-lt"/>
                          <a:ea typeface="+mn-ea"/>
                          <a:cs typeface="+mn-cs"/>
                        </a:rPr>
                        <a:t>0,30 %</a:t>
                      </a:r>
                    </a:p>
                  </a:txBody>
                  <a:tcPr marL="16411" marR="16411" marT="12308" marB="0" anchor="ctr">
                    <a:lnL w="12700" cap="flat" cmpd="sng" algn="ctr">
                      <a:solidFill>
                        <a:srgbClr val="006699"/>
                      </a:solidFill>
                      <a:prstDash val="solid"/>
                      <a:round/>
                      <a:headEnd type="none" w="med" len="med"/>
                      <a:tailEnd type="none" w="med" len="med"/>
                    </a:lnL>
                    <a:lnR w="12700" cap="flat" cmpd="sng" algn="ctr">
                      <a:solidFill>
                        <a:srgbClr val="006699"/>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3" name="Titre 2"/>
          <p:cNvSpPr>
            <a:spLocks noGrp="1"/>
          </p:cNvSpPr>
          <p:nvPr>
            <p:ph type="title"/>
          </p:nvPr>
        </p:nvSpPr>
        <p:spPr/>
        <p:txBody>
          <a:bodyPr/>
          <a:lstStyle/>
          <a:p>
            <a:r>
              <a:rPr lang="fr-FR"/>
              <a:t>Contributions sociales </a:t>
            </a:r>
            <a:endParaRPr lang="fr-FR" dirty="0"/>
          </a:p>
        </p:txBody>
      </p:sp>
      <p:graphicFrame>
        <p:nvGraphicFramePr>
          <p:cNvPr id="4" name="Group 409"/>
          <p:cNvGraphicFramePr>
            <a:graphicFrameLocks/>
          </p:cNvGraphicFramePr>
          <p:nvPr/>
        </p:nvGraphicFramePr>
        <p:xfrm>
          <a:off x="3419872" y="1059582"/>
          <a:ext cx="5472608" cy="3631398"/>
        </p:xfrm>
        <a:graphic>
          <a:graphicData uri="http://schemas.openxmlformats.org/drawingml/2006/table">
            <a:tbl>
              <a:tblPr>
                <a:effectLst/>
                <a:tableStyleId>{8EC20E35-A176-4012-BC5E-935CFFF8708E}</a:tableStyleId>
              </a:tblPr>
              <a:tblGrid>
                <a:gridCol w="1479631">
                  <a:extLst>
                    <a:ext uri="{9D8B030D-6E8A-4147-A177-3AD203B41FA5}">
                      <a16:colId xmlns:a16="http://schemas.microsoft.com/office/drawing/2014/main" val="20000"/>
                    </a:ext>
                  </a:extLst>
                </a:gridCol>
                <a:gridCol w="1040649">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936104">
                  <a:extLst>
                    <a:ext uri="{9D8B030D-6E8A-4147-A177-3AD203B41FA5}">
                      <a16:colId xmlns:a16="http://schemas.microsoft.com/office/drawing/2014/main" val="20004"/>
                    </a:ext>
                  </a:extLst>
                </a:gridCol>
              </a:tblGrid>
              <a:tr h="321816">
                <a:tc rowSpan="2">
                  <a:txBody>
                    <a:bodyPr/>
                    <a:lstStyle/>
                    <a:p>
                      <a:pPr marL="0" algn="ctr" defTabSz="533400" rtl="0" eaLnBrk="0" fontAlgn="b" latinLnBrk="0" hangingPunct="0">
                        <a:lnSpc>
                          <a:spcPct val="100000"/>
                        </a:lnSpc>
                        <a:spcBef>
                          <a:spcPts val="0"/>
                        </a:spcBef>
                        <a:spcAft>
                          <a:spcPts val="0"/>
                        </a:spcAft>
                        <a:tabLst>
                          <a:tab pos="723900" algn="l"/>
                        </a:tabLst>
                      </a:pPr>
                      <a:r>
                        <a:rPr lang="fr-FR" sz="1200" b="1" kern="1200" dirty="0">
                          <a:solidFill>
                            <a:schemeClr val="bg1"/>
                          </a:solidFill>
                        </a:rPr>
                        <a:t>Contributions sociales  </a:t>
                      </a:r>
                    </a:p>
                    <a:p>
                      <a:pPr marL="0" algn="ctr" defTabSz="533400" rtl="0" eaLnBrk="0" fontAlgn="b" latinLnBrk="0" hangingPunct="0">
                        <a:lnSpc>
                          <a:spcPct val="100000"/>
                        </a:lnSpc>
                        <a:spcBef>
                          <a:spcPts val="0"/>
                        </a:spcBef>
                        <a:spcAft>
                          <a:spcPts val="0"/>
                        </a:spcAft>
                        <a:tabLst>
                          <a:tab pos="723900" algn="l"/>
                        </a:tabLst>
                      </a:pPr>
                      <a:r>
                        <a:rPr lang="fr-FR" sz="1200" b="1" kern="1200" dirty="0">
                          <a:solidFill>
                            <a:schemeClr val="bg1"/>
                          </a:solidFill>
                        </a:rPr>
                        <a:t>applicables</a:t>
                      </a:r>
                      <a:endParaRPr lang="fr-FR" sz="1200" b="0" kern="1200" dirty="0">
                        <a:solidFill>
                          <a:schemeClr val="bg1"/>
                        </a:solidFill>
                        <a:latin typeface="+mn-lt"/>
                        <a:ea typeface="+mn-ea"/>
                        <a:cs typeface="+mn-cs"/>
                      </a:endParaRPr>
                    </a:p>
                  </a:txBody>
                  <a:tcPr marL="0" marR="0" marT="0" marB="36000" anchor="ctr" anchorCtr="1" horzOverflow="overflow">
                    <a:lnL w="12700" cap="flat" cmpd="sng" algn="ctr">
                      <a:solidFill>
                        <a:srgbClr val="006699"/>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solidFill>
                      <a:srgbClr val="0083C4"/>
                    </a:solidFill>
                  </a:tcPr>
                </a:tc>
                <a:tc row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fr-FR" sz="1200" b="1" dirty="0">
                          <a:solidFill>
                            <a:schemeClr val="bg1"/>
                          </a:solidFill>
                          <a:latin typeface="+mn-lt"/>
                        </a:rPr>
                        <a:t>Nombre</a:t>
                      </a:r>
                      <a:r>
                        <a:rPr lang="fr-FR" sz="1200" b="1" baseline="0" dirty="0">
                          <a:solidFill>
                            <a:schemeClr val="bg1"/>
                          </a:solidFill>
                          <a:latin typeface="+mn-lt"/>
                        </a:rPr>
                        <a:t> </a:t>
                      </a:r>
                      <a:r>
                        <a:rPr lang="fr-FR" sz="1200" b="1" dirty="0">
                          <a:solidFill>
                            <a:schemeClr val="bg1"/>
                          </a:solidFill>
                          <a:latin typeface="+mn-lt"/>
                        </a:rPr>
                        <a:t>de parts</a:t>
                      </a:r>
                    </a:p>
                    <a:p>
                      <a:pPr marL="0" marR="0" lvl="0" indent="0" algn="ctr" defTabSz="914400" rtl="0" eaLnBrk="1" fontAlgn="base" latinLnBrk="0" hangingPunct="1">
                        <a:lnSpc>
                          <a:spcPct val="100000"/>
                        </a:lnSpc>
                        <a:spcBef>
                          <a:spcPts val="0"/>
                        </a:spcBef>
                        <a:spcAft>
                          <a:spcPts val="0"/>
                        </a:spcAft>
                        <a:buClrTx/>
                        <a:buSzTx/>
                        <a:buFontTx/>
                        <a:buNone/>
                        <a:tabLst/>
                        <a:defRPr/>
                      </a:pPr>
                      <a:r>
                        <a:rPr lang="fr-FR" sz="1200" b="1" dirty="0">
                          <a:solidFill>
                            <a:schemeClr val="bg1"/>
                          </a:solidFill>
                          <a:latin typeface="+mn-lt"/>
                        </a:rPr>
                        <a:t>pour le calcul</a:t>
                      </a:r>
                    </a:p>
                    <a:p>
                      <a:pPr marL="0" marR="0" lvl="0" indent="0" algn="ctr" defTabSz="914400" rtl="0" eaLnBrk="1" fontAlgn="base" latinLnBrk="0" hangingPunct="1">
                        <a:lnSpc>
                          <a:spcPct val="100000"/>
                        </a:lnSpc>
                        <a:spcBef>
                          <a:spcPts val="0"/>
                        </a:spcBef>
                        <a:spcAft>
                          <a:spcPts val="0"/>
                        </a:spcAft>
                        <a:buClrTx/>
                        <a:buSzTx/>
                        <a:buFontTx/>
                        <a:buNone/>
                        <a:tabLst/>
                        <a:defRPr/>
                      </a:pPr>
                      <a:r>
                        <a:rPr lang="fr-FR" sz="1200" b="1" dirty="0">
                          <a:solidFill>
                            <a:schemeClr val="bg1"/>
                          </a:solidFill>
                          <a:latin typeface="+mn-lt"/>
                        </a:rPr>
                        <a:t>de l’impôt</a:t>
                      </a: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solidFill>
                      <a:srgbClr val="0083C4"/>
                    </a:solidFill>
                  </a:tcPr>
                </a:tc>
                <a:tc gridSpan="3">
                  <a:txBody>
                    <a:bodyPr/>
                    <a:lstStyle/>
                    <a:p>
                      <a:pPr lvl="0" algn="ctr" defTabSz="533400" eaLnBrk="0" hangingPunct="0">
                        <a:lnSpc>
                          <a:spcPct val="100000"/>
                        </a:lnSpc>
                        <a:spcBef>
                          <a:spcPts val="0"/>
                        </a:spcBef>
                        <a:spcAft>
                          <a:spcPts val="0"/>
                        </a:spcAft>
                        <a:tabLst>
                          <a:tab pos="723900" algn="l"/>
                        </a:tabLst>
                      </a:pPr>
                      <a:r>
                        <a:rPr lang="fr-FR" sz="1200" b="1" dirty="0">
                          <a:solidFill>
                            <a:schemeClr val="bg1"/>
                          </a:solidFill>
                          <a:latin typeface="+mn-lt"/>
                        </a:rPr>
                        <a:t>Revenu fiscal</a:t>
                      </a:r>
                      <a:r>
                        <a:rPr lang="fr-FR" sz="1200" b="1" baseline="0" dirty="0">
                          <a:solidFill>
                            <a:schemeClr val="bg1"/>
                          </a:solidFill>
                          <a:latin typeface="+mn-lt"/>
                        </a:rPr>
                        <a:t> de référence pour 2024</a:t>
                      </a:r>
                      <a:endParaRPr lang="fr-FR" sz="1200" b="1" dirty="0">
                        <a:solidFill>
                          <a:schemeClr val="bg1"/>
                        </a:solidFill>
                        <a:latin typeface="+mn-lt"/>
                      </a:endParaRPr>
                    </a:p>
                  </a:txBody>
                  <a:tcPr marL="0" marR="0" marT="36012" marB="36012" anchor="ctr" horzOverflow="overflow">
                    <a:lnL w="12700" cap="flat" cmpd="sng" algn="ctr">
                      <a:solidFill>
                        <a:schemeClr val="bg1"/>
                      </a:solidFill>
                      <a:prstDash val="solid"/>
                      <a:round/>
                      <a:headEnd type="none" w="med" len="med"/>
                      <a:tailEnd type="none" w="med" len="med"/>
                    </a:lnL>
                    <a:lnR w="12700" cap="flat" cmpd="sng" algn="ctr">
                      <a:solidFill>
                        <a:srgbClr val="006699"/>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83C4"/>
                    </a:solidFill>
                  </a:tcPr>
                </a:tc>
                <a:tc hMerge="1">
                  <a:txBody>
                    <a:bodyPr/>
                    <a:lstStyle/>
                    <a:p>
                      <a:pPr algn="ctr" defTabSz="533400" eaLnBrk="0" hangingPunct="0">
                        <a:lnSpc>
                          <a:spcPct val="100000"/>
                        </a:lnSpc>
                        <a:spcBef>
                          <a:spcPts val="0"/>
                        </a:spcBef>
                        <a:spcAft>
                          <a:spcPts val="0"/>
                        </a:spcAft>
                        <a:tabLst>
                          <a:tab pos="723900" algn="l"/>
                        </a:tabLst>
                      </a:pPr>
                      <a:endParaRPr lang="fr-FR" sz="1100" b="0" dirty="0">
                        <a:solidFill>
                          <a:schemeClr val="bg1"/>
                        </a:solidFill>
                        <a:latin typeface="+mn-lt"/>
                        <a:sym typeface="Wingdings" pitchFamily="2" charset="2"/>
                      </a:endParaRPr>
                    </a:p>
                  </a:txBody>
                  <a:tcPr marL="0" marR="0" marT="36012" marB="360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solidFill>
                      <a:srgbClr val="0083C4"/>
                    </a:solidFill>
                  </a:tcPr>
                </a:tc>
                <a:tc hMerge="1">
                  <a:txBody>
                    <a:bodyPr/>
                    <a:lstStyle/>
                    <a:p>
                      <a:pPr algn="ctr" defTabSz="533400" eaLnBrk="0" hangingPunct="0">
                        <a:lnSpc>
                          <a:spcPct val="100000"/>
                        </a:lnSpc>
                        <a:spcBef>
                          <a:spcPts val="0"/>
                        </a:spcBef>
                        <a:spcAft>
                          <a:spcPts val="0"/>
                        </a:spcAft>
                        <a:tabLst>
                          <a:tab pos="723900" algn="l"/>
                        </a:tabLst>
                      </a:pPr>
                      <a:endParaRPr lang="fr-FR" sz="1100" b="0" dirty="0">
                        <a:solidFill>
                          <a:schemeClr val="bg1"/>
                        </a:solidFill>
                        <a:latin typeface="+mn-lt"/>
                        <a:sym typeface="Wingdings" pitchFamily="2" charset="2"/>
                      </a:endParaRPr>
                    </a:p>
                  </a:txBody>
                  <a:tcPr marL="0" marR="0" marT="36012" marB="360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solidFill>
                      <a:srgbClr val="0083C4"/>
                    </a:solidFill>
                  </a:tcPr>
                </a:tc>
                <a:extLst>
                  <a:ext uri="{0D108BD9-81ED-4DB2-BD59-A6C34878D82A}">
                    <a16:rowId xmlns:a16="http://schemas.microsoft.com/office/drawing/2014/main" val="10000"/>
                  </a:ext>
                </a:extLst>
              </a:tr>
              <a:tr h="540786">
                <a:tc vMerge="1">
                  <a:txBody>
                    <a:bodyPr/>
                    <a:lstStyle/>
                    <a:p>
                      <a:endParaRPr lang="fr-FR"/>
                    </a:p>
                  </a:txBody>
                  <a:tcPr/>
                </a:tc>
                <a:tc vMerge="1">
                  <a:txBody>
                    <a:bodyPr/>
                    <a:lstStyle/>
                    <a:p>
                      <a:endParaRPr lang="fr-FR"/>
                    </a:p>
                  </a:txBody>
                  <a:tcPr/>
                </a:tc>
                <a:tc>
                  <a:txBody>
                    <a:bodyPr/>
                    <a:lstStyle/>
                    <a:p>
                      <a:pPr lvl="0" algn="ctr" defTabSz="533400" eaLnBrk="0" hangingPunct="0">
                        <a:lnSpc>
                          <a:spcPct val="100000"/>
                        </a:lnSpc>
                        <a:spcBef>
                          <a:spcPts val="0"/>
                        </a:spcBef>
                        <a:spcAft>
                          <a:spcPts val="0"/>
                        </a:spcAft>
                        <a:tabLst>
                          <a:tab pos="723900" algn="l"/>
                        </a:tabLst>
                      </a:pPr>
                      <a:r>
                        <a:rPr lang="fr-FR" sz="1100" b="0" dirty="0">
                          <a:solidFill>
                            <a:schemeClr val="bg1"/>
                          </a:solidFill>
                          <a:latin typeface="+mn-lt"/>
                        </a:rPr>
                        <a:t>Métropole</a:t>
                      </a:r>
                    </a:p>
                  </a:txBody>
                  <a:tcPr marL="0" marR="0" marT="36012" marB="360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solidFill>
                      <a:srgbClr val="0083C4"/>
                    </a:solidFill>
                  </a:tcPr>
                </a:tc>
                <a:tc>
                  <a:txBody>
                    <a:bodyPr/>
                    <a:lstStyle/>
                    <a:p>
                      <a:pPr algn="ctr" defTabSz="533400" eaLnBrk="0" hangingPunct="0">
                        <a:lnSpc>
                          <a:spcPct val="100000"/>
                        </a:lnSpc>
                        <a:spcBef>
                          <a:spcPts val="0"/>
                        </a:spcBef>
                        <a:spcAft>
                          <a:spcPts val="0"/>
                        </a:spcAft>
                        <a:tabLst>
                          <a:tab pos="723900" algn="l"/>
                        </a:tabLst>
                      </a:pPr>
                      <a:r>
                        <a:rPr lang="fr-FR" sz="1100" b="0" dirty="0">
                          <a:solidFill>
                            <a:schemeClr val="bg1"/>
                          </a:solidFill>
                          <a:latin typeface="+mn-lt"/>
                          <a:sym typeface="Wingdings" pitchFamily="2" charset="2"/>
                        </a:rPr>
                        <a:t>Martinique</a:t>
                      </a:r>
                    </a:p>
                    <a:p>
                      <a:pPr algn="ctr" defTabSz="533400" eaLnBrk="0" hangingPunct="0">
                        <a:lnSpc>
                          <a:spcPct val="100000"/>
                        </a:lnSpc>
                        <a:spcBef>
                          <a:spcPts val="0"/>
                        </a:spcBef>
                        <a:spcAft>
                          <a:spcPts val="0"/>
                        </a:spcAft>
                        <a:tabLst>
                          <a:tab pos="723900" algn="l"/>
                        </a:tabLst>
                      </a:pPr>
                      <a:r>
                        <a:rPr lang="fr-FR" sz="1100" b="0" dirty="0">
                          <a:solidFill>
                            <a:schemeClr val="bg1"/>
                          </a:solidFill>
                          <a:latin typeface="+mn-lt"/>
                          <a:sym typeface="Wingdings" pitchFamily="2" charset="2"/>
                        </a:rPr>
                        <a:t>Guadeloupe</a:t>
                      </a:r>
                    </a:p>
                    <a:p>
                      <a:pPr algn="ctr" defTabSz="533400" eaLnBrk="0" hangingPunct="0">
                        <a:lnSpc>
                          <a:spcPct val="100000"/>
                        </a:lnSpc>
                        <a:spcBef>
                          <a:spcPts val="0"/>
                        </a:spcBef>
                        <a:spcAft>
                          <a:spcPts val="0"/>
                        </a:spcAft>
                        <a:tabLst>
                          <a:tab pos="723900" algn="l"/>
                        </a:tabLst>
                      </a:pPr>
                      <a:r>
                        <a:rPr lang="fr-FR" sz="1100" b="0" dirty="0">
                          <a:solidFill>
                            <a:schemeClr val="bg1"/>
                          </a:solidFill>
                          <a:latin typeface="+mn-lt"/>
                          <a:sym typeface="Wingdings" pitchFamily="2" charset="2"/>
                        </a:rPr>
                        <a:t>La réunion</a:t>
                      </a:r>
                    </a:p>
                  </a:txBody>
                  <a:tcPr marL="0" marR="0" marT="36012" marB="360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solidFill>
                      <a:srgbClr val="0083C4"/>
                    </a:solidFill>
                  </a:tcPr>
                </a:tc>
                <a:tc>
                  <a:txBody>
                    <a:bodyPr/>
                    <a:lstStyle/>
                    <a:p>
                      <a:pPr algn="ctr" defTabSz="533400" eaLnBrk="0" hangingPunct="0">
                        <a:lnSpc>
                          <a:spcPct val="100000"/>
                        </a:lnSpc>
                        <a:spcBef>
                          <a:spcPts val="0"/>
                        </a:spcBef>
                        <a:spcAft>
                          <a:spcPts val="0"/>
                        </a:spcAft>
                        <a:tabLst>
                          <a:tab pos="723900" algn="l"/>
                        </a:tabLst>
                      </a:pPr>
                      <a:r>
                        <a:rPr lang="fr-FR" sz="1100" b="0" dirty="0">
                          <a:solidFill>
                            <a:schemeClr val="bg1"/>
                          </a:solidFill>
                          <a:latin typeface="+mn-lt"/>
                          <a:sym typeface="Wingdings" pitchFamily="2" charset="2"/>
                        </a:rPr>
                        <a:t>Guyane</a:t>
                      </a:r>
                    </a:p>
                  </a:txBody>
                  <a:tcPr marL="0" marR="0" marT="36012" marB="360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solidFill>
                      <a:srgbClr val="0083C4"/>
                    </a:solidFill>
                  </a:tcPr>
                </a:tc>
                <a:extLst>
                  <a:ext uri="{0D108BD9-81ED-4DB2-BD59-A6C34878D82A}">
                    <a16:rowId xmlns:a16="http://schemas.microsoft.com/office/drawing/2014/main" val="10001"/>
                  </a:ext>
                </a:extLst>
              </a:tr>
              <a:tr h="36000">
                <a:tc rowSpan="4">
                  <a:txBody>
                    <a:bodyPr/>
                    <a:lstStyle/>
                    <a:p>
                      <a:pPr marL="0" indent="0" algn="ctr" eaLnBrk="0" hangingPunct="0">
                        <a:lnSpc>
                          <a:spcPts val="1600"/>
                        </a:lnSpc>
                        <a:spcAft>
                          <a:spcPts val="0"/>
                        </a:spcAft>
                        <a:buClr>
                          <a:srgbClr val="C00000"/>
                        </a:buClr>
                        <a:buSzPct val="85000"/>
                        <a:buFont typeface="Arial" panose="020B0604020202020204" pitchFamily="34" charset="0"/>
                        <a:buNone/>
                      </a:pPr>
                      <a:r>
                        <a:rPr lang="fr-FR" sz="1200" b="0" dirty="0">
                          <a:solidFill>
                            <a:srgbClr val="006699"/>
                          </a:solidFill>
                          <a:sym typeface="Wingdings" pitchFamily="2" charset="2"/>
                        </a:rPr>
                        <a:t>CSG au taux réduit </a:t>
                      </a:r>
                      <a:br>
                        <a:rPr lang="fr-FR" sz="1200" b="0" dirty="0">
                          <a:solidFill>
                            <a:srgbClr val="006699"/>
                          </a:solidFill>
                          <a:sym typeface="Wingdings" pitchFamily="2" charset="2"/>
                        </a:rPr>
                      </a:br>
                      <a:r>
                        <a:rPr lang="fr-FR" sz="1200" b="0" dirty="0">
                          <a:solidFill>
                            <a:srgbClr val="006699"/>
                          </a:solidFill>
                          <a:sym typeface="Wingdings" pitchFamily="2" charset="2"/>
                        </a:rPr>
                        <a:t>de 3,80 % </a:t>
                      </a:r>
                    </a:p>
                    <a:p>
                      <a:pPr marL="0" indent="0" algn="ctr" eaLnBrk="0" hangingPunct="0">
                        <a:lnSpc>
                          <a:spcPts val="1600"/>
                        </a:lnSpc>
                        <a:spcAft>
                          <a:spcPts val="0"/>
                        </a:spcAft>
                        <a:buClr>
                          <a:srgbClr val="C00000"/>
                        </a:buClr>
                        <a:buSzPct val="85000"/>
                        <a:buFont typeface="Arial" panose="020B0604020202020204" pitchFamily="34" charset="0"/>
                        <a:buNone/>
                      </a:pPr>
                      <a:r>
                        <a:rPr lang="fr-FR" sz="1200" b="0" dirty="0">
                          <a:solidFill>
                            <a:srgbClr val="006699"/>
                          </a:solidFill>
                          <a:sym typeface="Wingdings" pitchFamily="2" charset="2"/>
                        </a:rPr>
                        <a:t>et la CRDS à 0,50 %</a:t>
                      </a:r>
                    </a:p>
                  </a:txBody>
                  <a:tcPr marL="0" marR="0" marT="0" marB="36000" anchor="ctr" anchorCtr="1" horzOverflow="overflow">
                    <a:lnL w="12700" cap="flat" cmpd="sng" algn="ctr">
                      <a:solidFill>
                        <a:srgbClr val="006699"/>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eaLnBrk="0" hangingPunct="0">
                        <a:lnSpc>
                          <a:spcPts val="1200"/>
                        </a:lnSpc>
                        <a:spcAft>
                          <a:spcPts val="0"/>
                        </a:spcAft>
                        <a:buClr>
                          <a:srgbClr val="C00000"/>
                        </a:buClr>
                        <a:buSzPct val="85000"/>
                        <a:buFont typeface="Arial" panose="020B0604020202020204" pitchFamily="34" charset="0"/>
                        <a:buNone/>
                      </a:pPr>
                      <a:r>
                        <a:rPr lang="fr-FR" sz="1200" b="0" dirty="0">
                          <a:solidFill>
                            <a:schemeClr val="tx1"/>
                          </a:solidFill>
                          <a:sym typeface="Wingdings" pitchFamily="2" charset="2"/>
                        </a:rPr>
                        <a:t>1 part</a:t>
                      </a:r>
                    </a:p>
                  </a:txBody>
                  <a:tcPr marL="0" marR="0" marT="0" marB="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12 230 €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14 469 €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15 130 €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000">
                <a:tc vMerge="1">
                  <a:txBody>
                    <a:bodyPr/>
                    <a:lstStyle/>
                    <a:p>
                      <a:pPr marL="0" marR="0" indent="0" algn="ctr" defTabSz="914400" rtl="0" eaLnBrk="0" fontAlgn="auto" latinLnBrk="0" hangingPunct="0">
                        <a:lnSpc>
                          <a:spcPts val="1600"/>
                        </a:lnSpc>
                        <a:spcBef>
                          <a:spcPts val="0"/>
                        </a:spcBef>
                        <a:spcAft>
                          <a:spcPts val="0"/>
                        </a:spcAft>
                        <a:buClr>
                          <a:srgbClr val="C00000"/>
                        </a:buClr>
                        <a:buSzPct val="85000"/>
                        <a:buFont typeface="Arial" panose="020B0604020202020204" pitchFamily="34" charset="0"/>
                        <a:buNone/>
                        <a:tabLst/>
                        <a:defRPr/>
                      </a:pPr>
                      <a:endParaRPr lang="fr-FR" sz="1600" b="0" baseline="0" dirty="0">
                        <a:solidFill>
                          <a:schemeClr val="tx1"/>
                        </a:solidFill>
                        <a:sym typeface="Wingdings" pitchFamily="2" charset="2"/>
                      </a:endParaRPr>
                    </a:p>
                  </a:txBody>
                  <a:tcPr marL="107998" marR="71999" marT="108034" marB="36012" horzOverflow="overflow">
                    <a:lnL w="12700" cap="flat" cmpd="sng" algn="ctr">
                      <a:solidFill>
                        <a:srgbClr val="006699"/>
                      </a:solidFill>
                      <a:prstDash val="solid"/>
                      <a:round/>
                      <a:headEnd type="none" w="med" len="med"/>
                      <a:tailEnd type="none" w="med" len="med"/>
                    </a:lnL>
                    <a:lnR w="12700" cap="flat" cmpd="sng" algn="ctr">
                      <a:solidFill>
                        <a:srgbClr val="006699"/>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0" fontAlgn="auto" latinLnBrk="0" hangingPunct="0">
                        <a:lnSpc>
                          <a:spcPts val="1200"/>
                        </a:lnSpc>
                        <a:spcBef>
                          <a:spcPts val="0"/>
                        </a:spcBef>
                        <a:spcAft>
                          <a:spcPts val="0"/>
                        </a:spcAft>
                        <a:buClr>
                          <a:srgbClr val="C00000"/>
                        </a:buClr>
                        <a:buSzPct val="85000"/>
                        <a:buFont typeface="Arial" panose="020B0604020202020204" pitchFamily="34" charset="0"/>
                        <a:buNone/>
                        <a:tabLst/>
                        <a:defRPr/>
                      </a:pPr>
                      <a:r>
                        <a:rPr lang="fr-FR" sz="1200" b="0" dirty="0">
                          <a:solidFill>
                            <a:schemeClr val="tx1"/>
                          </a:solidFill>
                          <a:sym typeface="Wingdings" pitchFamily="2" charset="2"/>
                        </a:rPr>
                        <a:t>1,5</a:t>
                      </a:r>
                      <a:r>
                        <a:rPr lang="fr-FR" sz="1200" b="0" baseline="0" dirty="0">
                          <a:solidFill>
                            <a:schemeClr val="tx1"/>
                          </a:solidFill>
                          <a:sym typeface="Wingdings" pitchFamily="2" charset="2"/>
                        </a:rPr>
                        <a:t> parts</a:t>
                      </a:r>
                    </a:p>
                  </a:txBody>
                  <a:tcPr marL="0" marR="0" marT="0" marB="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15 495 €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18 061 €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18 885 €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000">
                <a:tc vMerge="1">
                  <a:txBody>
                    <a:bodyPr/>
                    <a:lstStyle/>
                    <a:p>
                      <a:endParaRPr lang="fr-FR"/>
                    </a:p>
                  </a:txBody>
                  <a:tcPr/>
                </a:tc>
                <a:tc>
                  <a:txBody>
                    <a:bodyPr/>
                    <a:lstStyle/>
                    <a:p>
                      <a:pPr marL="0" marR="0" indent="0" algn="ctr" defTabSz="914400" rtl="0" eaLnBrk="0" fontAlgn="auto" latinLnBrk="0" hangingPunct="0">
                        <a:lnSpc>
                          <a:spcPts val="1200"/>
                        </a:lnSpc>
                        <a:spcBef>
                          <a:spcPts val="0"/>
                        </a:spcBef>
                        <a:spcAft>
                          <a:spcPts val="0"/>
                        </a:spcAft>
                        <a:buClr>
                          <a:srgbClr val="C00000"/>
                        </a:buClr>
                        <a:buSzPct val="85000"/>
                        <a:buFont typeface="Arial" panose="020B0604020202020204" pitchFamily="34" charset="0"/>
                        <a:buNone/>
                        <a:tabLst/>
                        <a:defRPr/>
                      </a:pPr>
                      <a:r>
                        <a:rPr lang="fr-FR" sz="1200" b="0" dirty="0">
                          <a:solidFill>
                            <a:schemeClr val="tx1"/>
                          </a:solidFill>
                          <a:sym typeface="Wingdings" pitchFamily="2" charset="2"/>
                        </a:rPr>
                        <a:t>2</a:t>
                      </a:r>
                      <a:r>
                        <a:rPr lang="fr-FR" sz="1200" b="0" baseline="0" dirty="0">
                          <a:solidFill>
                            <a:schemeClr val="tx1"/>
                          </a:solidFill>
                          <a:sym typeface="Wingdings" pitchFamily="2" charset="2"/>
                        </a:rPr>
                        <a:t> parts</a:t>
                      </a:r>
                    </a:p>
                  </a:txBody>
                  <a:tcPr marL="0" marR="0" marT="0" marB="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18 760 €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21 326 €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22 150 €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0">
                <a:tc vMerge="1">
                  <a:txBody>
                    <a:bodyPr/>
                    <a:lstStyle/>
                    <a:p>
                      <a:pPr marL="0" marR="0" indent="0" algn="ctr" defTabSz="914400" rtl="0" eaLnBrk="0" fontAlgn="auto" latinLnBrk="0" hangingPunct="0">
                        <a:lnSpc>
                          <a:spcPts val="1600"/>
                        </a:lnSpc>
                        <a:spcBef>
                          <a:spcPts val="0"/>
                        </a:spcBef>
                        <a:spcAft>
                          <a:spcPts val="0"/>
                        </a:spcAft>
                        <a:buClr>
                          <a:srgbClr val="C00000"/>
                        </a:buClr>
                        <a:buSzPct val="85000"/>
                        <a:buFont typeface="Arial" panose="020B0604020202020204" pitchFamily="34" charset="0"/>
                        <a:buNone/>
                        <a:tabLst/>
                        <a:defRPr/>
                      </a:pPr>
                      <a:endParaRPr lang="fr-FR" sz="1600" b="0" baseline="0" dirty="0">
                        <a:solidFill>
                          <a:schemeClr val="tx1"/>
                        </a:solidFill>
                        <a:sym typeface="Wingdings" pitchFamily="2" charset="2"/>
                      </a:endParaRPr>
                    </a:p>
                  </a:txBody>
                  <a:tcPr marL="107998" marR="71999" marT="108034" marB="36012" horzOverflow="overflow">
                    <a:lnL w="12700" cap="flat" cmpd="sng" algn="ctr">
                      <a:solidFill>
                        <a:srgbClr val="006699"/>
                      </a:solidFill>
                      <a:prstDash val="solid"/>
                      <a:round/>
                      <a:headEnd type="none" w="med" len="med"/>
                      <a:tailEnd type="none" w="med" len="med"/>
                    </a:lnL>
                    <a:lnR w="12700" cap="flat" cmpd="sng" algn="ctr">
                      <a:solidFill>
                        <a:srgbClr val="006699"/>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0" fontAlgn="auto" latinLnBrk="0" hangingPunct="0">
                        <a:lnSpc>
                          <a:spcPts val="1200"/>
                        </a:lnSpc>
                        <a:spcBef>
                          <a:spcPts val="0"/>
                        </a:spcBef>
                        <a:spcAft>
                          <a:spcPts val="0"/>
                        </a:spcAft>
                        <a:buClr>
                          <a:srgbClr val="C00000"/>
                        </a:buClr>
                        <a:buSzPct val="85000"/>
                        <a:buFont typeface="Arial" panose="020B0604020202020204" pitchFamily="34" charset="0"/>
                        <a:buNone/>
                        <a:tabLst/>
                        <a:defRPr/>
                      </a:pPr>
                      <a:r>
                        <a:rPr lang="fr-FR" sz="1200" b="0" dirty="0">
                          <a:solidFill>
                            <a:schemeClr val="tx1"/>
                          </a:solidFill>
                          <a:sym typeface="Wingdings" pitchFamily="2" charset="2"/>
                        </a:rPr>
                        <a:t>demi-part supplémentaire </a:t>
                      </a:r>
                    </a:p>
                  </a:txBody>
                  <a:tcPr marL="0" marR="0" marT="0" marB="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3 265 €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3 592 €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3 755 €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6000">
                <a:tc rowSpan="4">
                  <a:txBody>
                    <a:bodyPr/>
                    <a:lstStyle/>
                    <a:p>
                      <a:pPr marL="0" indent="0" algn="ctr" eaLnBrk="0" hangingPunct="0">
                        <a:lnSpc>
                          <a:spcPts val="1600"/>
                        </a:lnSpc>
                        <a:spcAft>
                          <a:spcPts val="0"/>
                        </a:spcAft>
                        <a:buClr>
                          <a:srgbClr val="C00000"/>
                        </a:buClr>
                        <a:buSzPct val="85000"/>
                        <a:buFont typeface="Arial" panose="020B0604020202020204" pitchFamily="34" charset="0"/>
                        <a:buNone/>
                      </a:pPr>
                      <a:r>
                        <a:rPr lang="fr-FR" sz="1200" b="0" dirty="0">
                          <a:solidFill>
                            <a:srgbClr val="006699"/>
                          </a:solidFill>
                          <a:sym typeface="Wingdings" pitchFamily="2" charset="2"/>
                        </a:rPr>
                        <a:t>CSG au taux </a:t>
                      </a:r>
                    </a:p>
                    <a:p>
                      <a:pPr marL="0" indent="0" algn="ctr" eaLnBrk="0" hangingPunct="0">
                        <a:lnSpc>
                          <a:spcPts val="1600"/>
                        </a:lnSpc>
                        <a:spcAft>
                          <a:spcPts val="0"/>
                        </a:spcAft>
                        <a:buClr>
                          <a:srgbClr val="C00000"/>
                        </a:buClr>
                        <a:buSzPct val="85000"/>
                        <a:buFont typeface="Arial" panose="020B0604020202020204" pitchFamily="34" charset="0"/>
                        <a:buNone/>
                      </a:pPr>
                      <a:r>
                        <a:rPr lang="fr-FR" sz="1200" b="0" dirty="0">
                          <a:solidFill>
                            <a:srgbClr val="006699"/>
                          </a:solidFill>
                          <a:sym typeface="Wingdings" pitchFamily="2" charset="2"/>
                        </a:rPr>
                        <a:t>intermédiaire de 6,60 % </a:t>
                      </a:r>
                    </a:p>
                    <a:p>
                      <a:pPr marL="0" indent="0" algn="ctr" eaLnBrk="0" hangingPunct="0">
                        <a:lnSpc>
                          <a:spcPts val="1600"/>
                        </a:lnSpc>
                        <a:spcAft>
                          <a:spcPts val="0"/>
                        </a:spcAft>
                        <a:buClr>
                          <a:srgbClr val="C00000"/>
                        </a:buClr>
                        <a:buSzPct val="85000"/>
                        <a:buFont typeface="Arial" panose="020B0604020202020204" pitchFamily="34" charset="0"/>
                        <a:buNone/>
                      </a:pPr>
                      <a:r>
                        <a:rPr lang="fr-FR" sz="1200" b="0" dirty="0">
                          <a:solidFill>
                            <a:srgbClr val="006699"/>
                          </a:solidFill>
                          <a:sym typeface="Wingdings" pitchFamily="2" charset="2"/>
                        </a:rPr>
                        <a:t>CRDS de 0,5 % </a:t>
                      </a:r>
                    </a:p>
                    <a:p>
                      <a:pPr marL="0" indent="0" algn="ctr" eaLnBrk="0" hangingPunct="0">
                        <a:lnSpc>
                          <a:spcPts val="1600"/>
                        </a:lnSpc>
                        <a:spcAft>
                          <a:spcPts val="0"/>
                        </a:spcAft>
                        <a:buClr>
                          <a:srgbClr val="C00000"/>
                        </a:buClr>
                        <a:buSzPct val="85000"/>
                        <a:buFont typeface="Arial" panose="020B0604020202020204" pitchFamily="34" charset="0"/>
                        <a:buNone/>
                      </a:pPr>
                      <a:r>
                        <a:rPr lang="fr-FR" sz="1200" b="0" dirty="0">
                          <a:solidFill>
                            <a:srgbClr val="006699"/>
                          </a:solidFill>
                          <a:sym typeface="Wingdings" pitchFamily="2" charset="2"/>
                        </a:rPr>
                        <a:t>et CASA de 0,3 %</a:t>
                      </a:r>
                    </a:p>
                  </a:txBody>
                  <a:tcPr marL="0" marR="0" marT="0" marB="36000" anchor="ctr" anchorCtr="1" horzOverflow="overflow">
                    <a:lnL w="12700" cap="flat" cmpd="sng" algn="ctr">
                      <a:solidFill>
                        <a:srgbClr val="006699"/>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defTabSz="914400" rtl="0" eaLnBrk="1" fontAlgn="ctr" latinLnBrk="0" hangingPunct="1">
                        <a:lnSpc>
                          <a:spcPts val="1200"/>
                        </a:lnSpc>
                        <a:spcAft>
                          <a:spcPts val="0"/>
                        </a:spcAft>
                        <a:buClr>
                          <a:srgbClr val="C00000"/>
                        </a:buClr>
                        <a:buSzPct val="85000"/>
                        <a:buFont typeface="Arial" panose="020B0604020202020204" pitchFamily="34" charset="0"/>
                        <a:buNone/>
                      </a:pPr>
                      <a:r>
                        <a:rPr lang="fr-FR" sz="1200" kern="1200" dirty="0">
                          <a:solidFill>
                            <a:schemeClr val="tx1"/>
                          </a:solidFill>
                          <a:latin typeface="+mn-lt"/>
                          <a:ea typeface="+mn-ea"/>
                          <a:cs typeface="+mn-cs"/>
                          <a:sym typeface="Wingdings" pitchFamily="2" charset="2"/>
                        </a:rPr>
                        <a:t>1 part</a:t>
                      </a:r>
                    </a:p>
                  </a:txBody>
                  <a:tcPr marL="0" marR="0" marT="0" marB="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15 988 €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17 491 €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18 321 €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6000">
                <a:tc vMerge="1">
                  <a:txBody>
                    <a:bodyPr/>
                    <a:lstStyle/>
                    <a:p>
                      <a:pPr marL="0" indent="0" algn="ctr" eaLnBrk="0" hangingPunct="0">
                        <a:lnSpc>
                          <a:spcPts val="1600"/>
                        </a:lnSpc>
                        <a:spcAft>
                          <a:spcPts val="0"/>
                        </a:spcAft>
                        <a:buClr>
                          <a:srgbClr val="C00000"/>
                        </a:buClr>
                        <a:buSzPct val="85000"/>
                        <a:buFont typeface="Arial" panose="020B0604020202020204" pitchFamily="34" charset="0"/>
                        <a:buNone/>
                      </a:pPr>
                      <a:endParaRPr lang="fr-FR" sz="1200" b="0" dirty="0">
                        <a:solidFill>
                          <a:schemeClr val="tx1"/>
                        </a:solidFill>
                        <a:sym typeface="Wingdings" pitchFamily="2" charset="2"/>
                      </a:endParaRPr>
                    </a:p>
                  </a:txBody>
                  <a:tcPr marL="0" marR="0" marT="0" marB="36000" anchor="ctr" anchorCtr="1" horzOverflow="overflow">
                    <a:lnL w="12700" cap="flat" cmpd="sng" algn="ctr">
                      <a:solidFill>
                        <a:srgbClr val="006699"/>
                      </a:solidFill>
                      <a:prstDash val="solid"/>
                      <a:round/>
                      <a:headEnd type="none" w="med" len="med"/>
                      <a:tailEnd type="none" w="med" len="med"/>
                    </a:lnL>
                    <a:lnR w="12700" cap="flat" cmpd="sng" algn="ctr">
                      <a:solidFill>
                        <a:srgbClr val="006699"/>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ctr" latinLnBrk="0" hangingPunct="1">
                        <a:lnSpc>
                          <a:spcPts val="1200"/>
                        </a:lnSpc>
                        <a:spcBef>
                          <a:spcPts val="0"/>
                        </a:spcBef>
                        <a:spcAft>
                          <a:spcPts val="0"/>
                        </a:spcAft>
                        <a:buClr>
                          <a:srgbClr val="C00000"/>
                        </a:buClr>
                        <a:buSzPct val="85000"/>
                        <a:buFont typeface="Arial" panose="020B0604020202020204" pitchFamily="34" charset="0"/>
                        <a:buNone/>
                        <a:tabLst/>
                        <a:defRPr/>
                      </a:pPr>
                      <a:r>
                        <a:rPr lang="fr-FR" sz="1200" kern="1200" dirty="0">
                          <a:solidFill>
                            <a:schemeClr val="tx1"/>
                          </a:solidFill>
                          <a:latin typeface="+mn-lt"/>
                          <a:ea typeface="+mn-ea"/>
                          <a:cs typeface="+mn-cs"/>
                          <a:sym typeface="Wingdings" pitchFamily="2" charset="2"/>
                        </a:rPr>
                        <a:t>1,5 parts</a:t>
                      </a:r>
                    </a:p>
                  </a:txBody>
                  <a:tcPr marL="0" marR="0" marT="0" marB="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20 257 €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22 184 €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23 229 €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02801">
                <a:tc vMerge="1">
                  <a:txBody>
                    <a:bodyPr/>
                    <a:lstStyle/>
                    <a:p>
                      <a:endParaRPr lang="fr-FR"/>
                    </a:p>
                  </a:txBody>
                  <a:tcPr/>
                </a:tc>
                <a:tc>
                  <a:txBody>
                    <a:bodyPr/>
                    <a:lstStyle/>
                    <a:p>
                      <a:pPr marL="0" marR="0" indent="0" algn="ctr" defTabSz="914400" rtl="0" eaLnBrk="1" fontAlgn="ctr" latinLnBrk="0" hangingPunct="1">
                        <a:lnSpc>
                          <a:spcPts val="1200"/>
                        </a:lnSpc>
                        <a:spcBef>
                          <a:spcPts val="0"/>
                        </a:spcBef>
                        <a:spcAft>
                          <a:spcPts val="0"/>
                        </a:spcAft>
                        <a:buClr>
                          <a:srgbClr val="C00000"/>
                        </a:buClr>
                        <a:buSzPct val="85000"/>
                        <a:buFont typeface="Arial" panose="020B0604020202020204" pitchFamily="34" charset="0"/>
                        <a:buNone/>
                        <a:tabLst/>
                        <a:defRPr/>
                      </a:pPr>
                      <a:r>
                        <a:rPr lang="fr-FR" sz="1200" kern="1200" dirty="0">
                          <a:solidFill>
                            <a:schemeClr val="tx1"/>
                          </a:solidFill>
                          <a:latin typeface="+mn-lt"/>
                          <a:ea typeface="+mn-ea"/>
                          <a:cs typeface="+mn-cs"/>
                          <a:sym typeface="Wingdings" pitchFamily="2" charset="2"/>
                        </a:rPr>
                        <a:t>2 parts</a:t>
                      </a:r>
                    </a:p>
                  </a:txBody>
                  <a:tcPr marL="0" marR="0" marT="0" marB="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24 526 €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26 453 €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a:r>
                        <a:rPr lang="fr-FR" sz="1300" b="0" dirty="0">
                          <a:solidFill>
                            <a:schemeClr val="dk1"/>
                          </a:solidFill>
                          <a:latin typeface="+mn-lt"/>
                          <a:cs typeface="+mn-cs"/>
                        </a:rPr>
                        <a:t>27 498 €​</a:t>
                      </a:r>
                      <a:endParaRPr lang="fr-FR" sz="1300" b="0" i="0" u="none" strike="noStrike" dirty="0">
                        <a:solidFill>
                          <a:srgbClr val="595959"/>
                        </a:solidFill>
                        <a:effectLst/>
                        <a:latin typeface="Arial Narrow"/>
                      </a:endParaRP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02801">
                <a:tc vMerge="1">
                  <a:txBody>
                    <a:bodyPr/>
                    <a:lstStyle/>
                    <a:p>
                      <a:pPr marL="0" indent="0" algn="ctr" eaLnBrk="0" hangingPunct="0">
                        <a:lnSpc>
                          <a:spcPts val="1600"/>
                        </a:lnSpc>
                        <a:spcAft>
                          <a:spcPts val="0"/>
                        </a:spcAft>
                        <a:buClr>
                          <a:srgbClr val="C00000"/>
                        </a:buClr>
                        <a:buSzPct val="85000"/>
                        <a:buFont typeface="Arial" panose="020B0604020202020204" pitchFamily="34" charset="0"/>
                        <a:buNone/>
                      </a:pPr>
                      <a:endParaRPr lang="fr-FR" sz="1200" b="0" dirty="0">
                        <a:solidFill>
                          <a:schemeClr val="tx1"/>
                        </a:solidFill>
                        <a:sym typeface="Wingdings" pitchFamily="2" charset="2"/>
                      </a:endParaRPr>
                    </a:p>
                  </a:txBody>
                  <a:tcPr marL="0" marR="0" marT="0" marB="36000" anchor="ctr" anchorCtr="1" horzOverflow="overflow">
                    <a:lnL w="12700" cap="flat" cmpd="sng" algn="ctr">
                      <a:solidFill>
                        <a:srgbClr val="006699"/>
                      </a:solidFill>
                      <a:prstDash val="solid"/>
                      <a:round/>
                      <a:headEnd type="none" w="med" len="med"/>
                      <a:tailEnd type="none" w="med" len="med"/>
                    </a:lnL>
                    <a:lnR w="12700" cap="flat" cmpd="sng" algn="ctr">
                      <a:solidFill>
                        <a:srgbClr val="006699"/>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0" fontAlgn="auto" latinLnBrk="0" hangingPunct="0">
                        <a:lnSpc>
                          <a:spcPts val="1200"/>
                        </a:lnSpc>
                        <a:spcBef>
                          <a:spcPts val="0"/>
                        </a:spcBef>
                        <a:spcAft>
                          <a:spcPts val="0"/>
                        </a:spcAft>
                        <a:buClr>
                          <a:srgbClr val="C00000"/>
                        </a:buClr>
                        <a:buSzPct val="85000"/>
                        <a:buFont typeface="Arial" panose="020B0604020202020204" pitchFamily="34" charset="0"/>
                        <a:buNone/>
                        <a:tabLst/>
                        <a:defRPr/>
                      </a:pPr>
                      <a:r>
                        <a:rPr lang="fr-FR" sz="1200" b="0" kern="1200" dirty="0">
                          <a:solidFill>
                            <a:schemeClr val="tx1"/>
                          </a:solidFill>
                          <a:latin typeface="+mn-lt"/>
                          <a:ea typeface="+mn-ea"/>
                          <a:cs typeface="+mn-cs"/>
                          <a:sym typeface="Wingdings" pitchFamily="2" charset="2"/>
                        </a:rPr>
                        <a:t>demi-part supplémentaire </a:t>
                      </a:r>
                    </a:p>
                  </a:txBody>
                  <a:tcPr marL="0" marR="0" marT="0" marB="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ctr" latinLnBrk="0" hangingPunct="1"/>
                      <a:r>
                        <a:rPr lang="fr-FR" sz="1300" b="0" kern="1200" dirty="0">
                          <a:solidFill>
                            <a:schemeClr val="dk1"/>
                          </a:solidFill>
                          <a:latin typeface="+mn-lt"/>
                          <a:ea typeface="+mn-ea"/>
                          <a:cs typeface="+mn-cs"/>
                        </a:rPr>
                        <a:t>4 269 € </a:t>
                      </a: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ctr" latinLnBrk="0" hangingPunct="1"/>
                      <a:r>
                        <a:rPr lang="fr-FR" sz="1300" b="0" kern="1200" dirty="0">
                          <a:solidFill>
                            <a:schemeClr val="dk1"/>
                          </a:solidFill>
                          <a:latin typeface="+mn-lt"/>
                          <a:ea typeface="+mn-ea"/>
                          <a:cs typeface="+mn-cs"/>
                        </a:rPr>
                        <a:t>4 683 € </a:t>
                      </a: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ctr" latinLnBrk="0" hangingPunct="1"/>
                      <a:r>
                        <a:rPr lang="fr-FR" sz="1300" b="0" kern="1200" dirty="0">
                          <a:solidFill>
                            <a:schemeClr val="dk1"/>
                          </a:solidFill>
                          <a:latin typeface="+mn-lt"/>
                          <a:ea typeface="+mn-ea"/>
                          <a:cs typeface="+mn-cs"/>
                        </a:rPr>
                        <a:t>4 908 €</a:t>
                      </a: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6000">
                <a:tc rowSpan="4">
                  <a:txBody>
                    <a:bodyPr/>
                    <a:lstStyle/>
                    <a:p>
                      <a:pPr marL="0" indent="0" algn="ctr" eaLnBrk="0" hangingPunct="0">
                        <a:lnSpc>
                          <a:spcPts val="1600"/>
                        </a:lnSpc>
                        <a:spcAft>
                          <a:spcPts val="0"/>
                        </a:spcAft>
                        <a:buClr>
                          <a:srgbClr val="C00000"/>
                        </a:buClr>
                        <a:buSzPct val="85000"/>
                        <a:buFont typeface="Arial" panose="020B0604020202020204" pitchFamily="34" charset="0"/>
                        <a:buNone/>
                      </a:pPr>
                      <a:r>
                        <a:rPr lang="fr-FR" sz="1200" b="0" dirty="0">
                          <a:solidFill>
                            <a:srgbClr val="006699"/>
                          </a:solidFill>
                          <a:sym typeface="Wingdings" pitchFamily="2" charset="2"/>
                        </a:rPr>
                        <a:t>CSG au taux de 8,30 % CRDS au taux de 0,5% CASA au taux de 0,3%</a:t>
                      </a:r>
                    </a:p>
                  </a:txBody>
                  <a:tcPr marL="0" marR="0" marT="0" marB="36000" anchor="ctr" anchorCtr="1" horzOverflow="overflow">
                    <a:lnL w="12700" cap="flat" cmpd="sng" algn="ctr">
                      <a:solidFill>
                        <a:srgbClr val="006699"/>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defTabSz="914400" rtl="0" eaLnBrk="1" fontAlgn="ctr" latinLnBrk="0" hangingPunct="1">
                        <a:lnSpc>
                          <a:spcPts val="1200"/>
                        </a:lnSpc>
                        <a:spcAft>
                          <a:spcPts val="0"/>
                        </a:spcAft>
                        <a:buClr>
                          <a:srgbClr val="C00000"/>
                        </a:buClr>
                        <a:buSzPct val="85000"/>
                        <a:buFont typeface="Arial" panose="020B0604020202020204" pitchFamily="34" charset="0"/>
                        <a:buNone/>
                      </a:pPr>
                      <a:r>
                        <a:rPr lang="fr-FR" sz="1200" kern="1200" dirty="0">
                          <a:solidFill>
                            <a:schemeClr val="tx1"/>
                          </a:solidFill>
                          <a:latin typeface="+mn-lt"/>
                          <a:ea typeface="+mn-ea"/>
                          <a:cs typeface="+mn-cs"/>
                          <a:sym typeface="Wingdings" pitchFamily="2" charset="2"/>
                        </a:rPr>
                        <a:t>1 part</a:t>
                      </a:r>
                    </a:p>
                  </a:txBody>
                  <a:tcPr marL="0" marR="0" marT="0" marB="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300" b="0" kern="1200" dirty="0">
                          <a:solidFill>
                            <a:schemeClr val="dk1"/>
                          </a:solidFill>
                          <a:latin typeface="+mn-lt"/>
                          <a:ea typeface="+mn-ea"/>
                          <a:cs typeface="+mn-cs"/>
                        </a:rPr>
                        <a:t>24 813 € </a:t>
                      </a: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300" b="0" kern="1200" dirty="0">
                          <a:solidFill>
                            <a:schemeClr val="dk1"/>
                          </a:solidFill>
                          <a:latin typeface="+mn-lt"/>
                          <a:ea typeface="+mn-ea"/>
                          <a:cs typeface="+mn-cs"/>
                        </a:rPr>
                        <a:t>24 813 € </a:t>
                      </a: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300" b="0" kern="1200" dirty="0">
                          <a:solidFill>
                            <a:schemeClr val="dk1"/>
                          </a:solidFill>
                          <a:latin typeface="+mn-lt"/>
                          <a:ea typeface="+mn-ea"/>
                          <a:cs typeface="+mn-cs"/>
                        </a:rPr>
                        <a:t>24 813 € </a:t>
                      </a: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rgbClr val="006699"/>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6000">
                <a:tc vMerge="1">
                  <a:txBody>
                    <a:bodyPr/>
                    <a:lstStyle/>
                    <a:p>
                      <a:pPr marL="0" indent="0" algn="ctr" eaLnBrk="0" hangingPunct="0">
                        <a:lnSpc>
                          <a:spcPts val="1600"/>
                        </a:lnSpc>
                        <a:spcAft>
                          <a:spcPts val="0"/>
                        </a:spcAft>
                        <a:buClr>
                          <a:srgbClr val="C00000"/>
                        </a:buClr>
                        <a:buSzPct val="85000"/>
                        <a:buFont typeface="Arial" panose="020B0604020202020204" pitchFamily="34" charset="0"/>
                        <a:buNone/>
                      </a:pPr>
                      <a:endParaRPr lang="fr-FR" sz="1200" b="0" dirty="0">
                        <a:solidFill>
                          <a:schemeClr val="tx1"/>
                        </a:solidFill>
                        <a:sym typeface="Wingdings" pitchFamily="2" charset="2"/>
                      </a:endParaRPr>
                    </a:p>
                  </a:txBody>
                  <a:tcPr marL="0" marR="0" marT="0" marB="36000" anchor="ctr" anchorCtr="1" horzOverflow="overflow">
                    <a:lnL w="12700" cap="flat" cmpd="sng" algn="ctr">
                      <a:solidFill>
                        <a:srgbClr val="006699"/>
                      </a:solidFill>
                      <a:prstDash val="solid"/>
                      <a:round/>
                      <a:headEnd type="none" w="med" len="med"/>
                      <a:tailEnd type="none" w="med" len="med"/>
                    </a:lnL>
                    <a:lnR w="12700" cap="flat" cmpd="sng" algn="ctr">
                      <a:solidFill>
                        <a:srgbClr val="006699"/>
                      </a:solidFill>
                      <a:prstDash val="solid"/>
                      <a:round/>
                      <a:headEnd type="none" w="med" len="med"/>
                      <a:tailEnd type="none" w="med" len="med"/>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ctr" latinLnBrk="0" hangingPunct="1">
                        <a:lnSpc>
                          <a:spcPts val="1200"/>
                        </a:lnSpc>
                        <a:spcBef>
                          <a:spcPts val="0"/>
                        </a:spcBef>
                        <a:spcAft>
                          <a:spcPts val="0"/>
                        </a:spcAft>
                        <a:buClr>
                          <a:srgbClr val="C00000"/>
                        </a:buClr>
                        <a:buSzPct val="85000"/>
                        <a:buFont typeface="Arial" panose="020B0604020202020204" pitchFamily="34" charset="0"/>
                        <a:buNone/>
                        <a:tabLst/>
                        <a:defRPr/>
                      </a:pPr>
                      <a:r>
                        <a:rPr lang="fr-FR" sz="1200" kern="1200" dirty="0">
                          <a:solidFill>
                            <a:schemeClr val="tx1"/>
                          </a:solidFill>
                          <a:latin typeface="+mn-lt"/>
                          <a:ea typeface="+mn-ea"/>
                          <a:cs typeface="+mn-cs"/>
                          <a:sym typeface="Wingdings" pitchFamily="2" charset="2"/>
                        </a:rPr>
                        <a:t>1,5 parts</a:t>
                      </a:r>
                    </a:p>
                  </a:txBody>
                  <a:tcPr marL="0" marR="0" marT="0" marB="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ctr" latinLnBrk="0" hangingPunct="1"/>
                      <a:r>
                        <a:rPr lang="fr-FR" sz="1300" b="0" kern="1200" dirty="0">
                          <a:solidFill>
                            <a:schemeClr val="dk1"/>
                          </a:solidFill>
                          <a:latin typeface="+mn-lt"/>
                          <a:ea typeface="+mn-ea"/>
                          <a:cs typeface="+mn-cs"/>
                        </a:rPr>
                        <a:t>31 436 € </a:t>
                      </a: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ctr" latinLnBrk="0" hangingPunct="1"/>
                      <a:r>
                        <a:rPr lang="fr-FR" sz="1300" b="0" kern="1200" dirty="0">
                          <a:solidFill>
                            <a:schemeClr val="dk1"/>
                          </a:solidFill>
                          <a:latin typeface="+mn-lt"/>
                          <a:ea typeface="+mn-ea"/>
                          <a:cs typeface="+mn-cs"/>
                        </a:rPr>
                        <a:t>31 436 € </a:t>
                      </a: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ctr" latinLnBrk="0" hangingPunct="1"/>
                      <a:r>
                        <a:rPr lang="fr-FR" sz="1300" b="0" kern="1200" dirty="0">
                          <a:solidFill>
                            <a:schemeClr val="dk1"/>
                          </a:solidFill>
                          <a:latin typeface="+mn-lt"/>
                          <a:ea typeface="+mn-ea"/>
                          <a:cs typeface="+mn-cs"/>
                        </a:rPr>
                        <a:t>31 436 € </a:t>
                      </a: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30597">
                <a:tc vMerge="1">
                  <a:txBody>
                    <a:bodyPr/>
                    <a:lstStyle/>
                    <a:p>
                      <a:endParaRPr lang="fr-FR"/>
                    </a:p>
                  </a:txBody>
                  <a:tcPr/>
                </a:tc>
                <a:tc>
                  <a:txBody>
                    <a:bodyPr/>
                    <a:lstStyle/>
                    <a:p>
                      <a:pPr marL="0" marR="0" indent="0" algn="ctr" defTabSz="914400" rtl="0" eaLnBrk="1" fontAlgn="ctr" latinLnBrk="0" hangingPunct="1">
                        <a:lnSpc>
                          <a:spcPts val="1200"/>
                        </a:lnSpc>
                        <a:spcBef>
                          <a:spcPts val="0"/>
                        </a:spcBef>
                        <a:spcAft>
                          <a:spcPts val="0"/>
                        </a:spcAft>
                        <a:buClr>
                          <a:srgbClr val="C00000"/>
                        </a:buClr>
                        <a:buSzPct val="85000"/>
                        <a:buFont typeface="Arial" panose="020B0604020202020204" pitchFamily="34" charset="0"/>
                        <a:buNone/>
                        <a:tabLst/>
                        <a:defRPr/>
                      </a:pPr>
                      <a:r>
                        <a:rPr lang="fr-FR" sz="1200" kern="1200" dirty="0">
                          <a:solidFill>
                            <a:schemeClr val="tx1"/>
                          </a:solidFill>
                          <a:latin typeface="+mn-lt"/>
                          <a:ea typeface="+mn-ea"/>
                          <a:cs typeface="+mn-cs"/>
                          <a:sym typeface="Wingdings" pitchFamily="2" charset="2"/>
                        </a:rPr>
                        <a:t>2 parts</a:t>
                      </a:r>
                    </a:p>
                  </a:txBody>
                  <a:tcPr marL="0" marR="0" marT="0" marB="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ctr" latinLnBrk="0" hangingPunct="1"/>
                      <a:r>
                        <a:rPr lang="fr-FR" sz="1300" b="0" kern="1200" dirty="0">
                          <a:solidFill>
                            <a:schemeClr val="dk1"/>
                          </a:solidFill>
                          <a:latin typeface="+mn-lt"/>
                          <a:ea typeface="+mn-ea"/>
                          <a:cs typeface="+mn-cs"/>
                        </a:rPr>
                        <a:t>38 059 € </a:t>
                      </a: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ctr" latinLnBrk="0" hangingPunct="1"/>
                      <a:r>
                        <a:rPr lang="fr-FR" sz="1300" b="0" kern="1200" dirty="0">
                          <a:solidFill>
                            <a:schemeClr val="dk1"/>
                          </a:solidFill>
                          <a:latin typeface="+mn-lt"/>
                          <a:ea typeface="+mn-ea"/>
                          <a:cs typeface="+mn-cs"/>
                        </a:rPr>
                        <a:t>38 059 € </a:t>
                      </a: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fontAlgn="ctr" latinLnBrk="0" hangingPunct="1"/>
                      <a:r>
                        <a:rPr lang="fr-FR" sz="1300" b="0" kern="1200" dirty="0">
                          <a:solidFill>
                            <a:schemeClr val="dk1"/>
                          </a:solidFill>
                          <a:latin typeface="+mn-lt"/>
                          <a:ea typeface="+mn-ea"/>
                          <a:cs typeface="+mn-cs"/>
                        </a:rPr>
                        <a:t>38 059 € </a:t>
                      </a: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0">
                <a:tc vMerge="1">
                  <a:txBody>
                    <a:bodyPr/>
                    <a:lstStyle/>
                    <a:p>
                      <a:endParaRPr lang="fr-FR"/>
                    </a:p>
                  </a:txBody>
                  <a:tcPr/>
                </a:tc>
                <a:tc>
                  <a:txBody>
                    <a:bodyPr/>
                    <a:lstStyle/>
                    <a:p>
                      <a:pPr marL="0" marR="0" lvl="0" indent="0" algn="ctr" defTabSz="914400" rtl="0" eaLnBrk="0" fontAlgn="auto" latinLnBrk="0" hangingPunct="0">
                        <a:lnSpc>
                          <a:spcPts val="1200"/>
                        </a:lnSpc>
                        <a:spcBef>
                          <a:spcPts val="0"/>
                        </a:spcBef>
                        <a:spcAft>
                          <a:spcPts val="0"/>
                        </a:spcAft>
                        <a:buClr>
                          <a:srgbClr val="C00000"/>
                        </a:buClr>
                        <a:buSzPct val="85000"/>
                        <a:buFont typeface="Arial" panose="020B0604020202020204" pitchFamily="34" charset="0"/>
                        <a:buNone/>
                        <a:tabLst/>
                        <a:defRPr/>
                      </a:pPr>
                      <a:r>
                        <a:rPr lang="fr-FR" sz="1200" b="0" kern="1200" dirty="0">
                          <a:solidFill>
                            <a:schemeClr val="tx1"/>
                          </a:solidFill>
                          <a:latin typeface="+mn-lt"/>
                          <a:ea typeface="+mn-ea"/>
                          <a:cs typeface="+mn-cs"/>
                          <a:sym typeface="Wingdings" pitchFamily="2" charset="2"/>
                        </a:rPr>
                        <a:t>demi-part supplémentaire </a:t>
                      </a:r>
                    </a:p>
                  </a:txBody>
                  <a:tcPr marL="0" marR="0" marT="0" marB="0"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fr-FR" sz="1300" b="0" kern="1200" dirty="0">
                          <a:solidFill>
                            <a:schemeClr val="dk1"/>
                          </a:solidFill>
                          <a:latin typeface="+mn-lt"/>
                          <a:ea typeface="+mn-ea"/>
                          <a:cs typeface="+mn-cs"/>
                        </a:rPr>
                        <a:t>6 623 € </a:t>
                      </a:r>
                    </a:p>
                  </a:txBody>
                  <a:tcPr marL="0" marR="21600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dirty="0"/>
                    </a:p>
                  </a:txBody>
                  <a:tcPr marL="9525" marR="1143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dirty="0"/>
                    </a:p>
                  </a:txBody>
                  <a:tcPr marL="9525" marR="1143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bl>
          </a:graphicData>
        </a:graphic>
      </p:graphicFrame>
      <p:sp>
        <p:nvSpPr>
          <p:cNvPr id="7" name="Rectangle 6"/>
          <p:cNvSpPr/>
          <p:nvPr/>
        </p:nvSpPr>
        <p:spPr>
          <a:xfrm>
            <a:off x="-102940" y="1576708"/>
            <a:ext cx="1063734" cy="1277273"/>
          </a:xfrm>
          <a:prstGeom prst="rect">
            <a:avLst/>
          </a:prstGeom>
        </p:spPr>
        <p:txBody>
          <a:bodyPr wrap="square">
            <a:spAutoFit/>
          </a:bodyPr>
          <a:lstStyle/>
          <a:p>
            <a:pPr algn="ctr"/>
            <a:r>
              <a:rPr lang="fr-FR" sz="1100" dirty="0">
                <a:solidFill>
                  <a:schemeClr val="bg1"/>
                </a:solidFill>
                <a:effectLst>
                  <a:outerShdw blurRad="38100" dist="38100" dir="2700000" algn="tl">
                    <a:srgbClr val="000000">
                      <a:alpha val="43137"/>
                    </a:srgbClr>
                  </a:outerShdw>
                </a:effectLst>
                <a:latin typeface="Calibri" panose="020F0502020204030204" pitchFamily="34" charset="0"/>
              </a:rPr>
              <a:t>Fiscalité</a:t>
            </a:r>
          </a:p>
          <a:p>
            <a:pPr algn="ctr"/>
            <a:endParaRPr lang="fr-FR" sz="1100" dirty="0">
              <a:solidFill>
                <a:schemeClr val="bg1"/>
              </a:solidFill>
              <a:effectLst>
                <a:outerShdw blurRad="38100" dist="38100" dir="2700000" algn="tl">
                  <a:srgbClr val="000000">
                    <a:alpha val="43137"/>
                  </a:srgbClr>
                </a:outerShdw>
              </a:effectLst>
              <a:latin typeface="Calibri" panose="020F0502020204030204" pitchFamily="34" charset="0"/>
            </a:endParaRPr>
          </a:p>
          <a:p>
            <a:pPr algn="ctr"/>
            <a:r>
              <a:rPr lang="fr-FR" sz="1100" dirty="0">
                <a:solidFill>
                  <a:schemeClr val="bg1"/>
                </a:solidFill>
                <a:effectLst>
                  <a:outerShdw blurRad="38100" dist="38100" dir="2700000" algn="tl">
                    <a:srgbClr val="000000">
                      <a:alpha val="43137"/>
                    </a:srgbClr>
                  </a:outerShdw>
                </a:effectLst>
                <a:latin typeface="Calibri" panose="020F0502020204030204" pitchFamily="34" charset="0"/>
              </a:rPr>
              <a:t> Prélèvement </a:t>
            </a:r>
            <a:br>
              <a:rPr lang="fr-FR" sz="1100" dirty="0">
                <a:solidFill>
                  <a:schemeClr val="bg1"/>
                </a:solidFill>
                <a:effectLst>
                  <a:outerShdw blurRad="38100" dist="38100" dir="2700000" algn="tl">
                    <a:srgbClr val="000000">
                      <a:alpha val="43137"/>
                    </a:srgbClr>
                  </a:outerShdw>
                </a:effectLst>
                <a:latin typeface="Calibri" panose="020F0502020204030204" pitchFamily="34" charset="0"/>
              </a:rPr>
            </a:br>
            <a:r>
              <a:rPr lang="fr-FR" sz="1100" dirty="0">
                <a:solidFill>
                  <a:schemeClr val="bg1"/>
                </a:solidFill>
                <a:effectLst>
                  <a:outerShdw blurRad="38100" dist="38100" dir="2700000" algn="tl">
                    <a:srgbClr val="000000">
                      <a:alpha val="43137"/>
                    </a:srgbClr>
                  </a:outerShdw>
                </a:effectLst>
                <a:latin typeface="Calibri" panose="020F0502020204030204" pitchFamily="34" charset="0"/>
              </a:rPr>
              <a:t>à la source</a:t>
            </a:r>
          </a:p>
          <a:p>
            <a:pPr algn="ctr"/>
            <a:endParaRPr lang="fr-FR" sz="1100" dirty="0">
              <a:solidFill>
                <a:schemeClr val="bg1"/>
              </a:solidFill>
              <a:effectLst>
                <a:outerShdw blurRad="38100" dist="38100" dir="2700000" algn="tl">
                  <a:srgbClr val="000000">
                    <a:alpha val="43137"/>
                  </a:srgbClr>
                </a:outerShdw>
              </a:effectLst>
              <a:latin typeface="Calibri" panose="020F0502020204030204" pitchFamily="34" charset="0"/>
            </a:endParaRPr>
          </a:p>
          <a:p>
            <a:pPr algn="ctr"/>
            <a:r>
              <a:rPr lang="fr-FR" sz="1100" dirty="0">
                <a:solidFill>
                  <a:schemeClr val="bg1"/>
                </a:solidFill>
                <a:effectLst>
                  <a:outerShdw blurRad="38100" dist="38100" dir="2700000" algn="tl">
                    <a:srgbClr val="000000">
                      <a:alpha val="43137"/>
                    </a:srgbClr>
                  </a:outerShdw>
                </a:effectLst>
                <a:latin typeface="Calibri" panose="020F0502020204030204" pitchFamily="34" charset="0"/>
              </a:rPr>
              <a:t>Contributions sociales</a:t>
            </a:r>
          </a:p>
        </p:txBody>
      </p:sp>
    </p:spTree>
    <p:extLst>
      <p:ext uri="{BB962C8B-B14F-4D97-AF65-F5344CB8AC3E}">
        <p14:creationId xmlns:p14="http://schemas.microsoft.com/office/powerpoint/2010/main" val="1765357543"/>
      </p:ext>
    </p:extLst>
  </p:cSld>
  <p:clrMapOvr>
    <a:masterClrMapping/>
  </p:clrMapOvr>
  <p:transition spd="slow">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330621" y="1923678"/>
            <a:ext cx="5897563" cy="917575"/>
          </a:xfrm>
          <a:noFill/>
          <a:ln w="9525" cap="flat" cmpd="sng" algn="ctr">
            <a:noFill/>
            <a:prstDash val="solid"/>
            <a:round/>
            <a:headEnd type="none" w="med" len="med"/>
            <a:tailEnd type="none" w="med" len="med"/>
          </a:ln>
          <a:effectLst/>
          <a:scene3d>
            <a:camera prst="isometricOffAxis1Right">
              <a:rot lat="1020000" lon="20039998" rev="0"/>
            </a:camera>
            <a:lightRig rig="threePt" dir="t"/>
          </a:scene3d>
        </p:spPr>
        <p:txBody>
          <a:bodyPr vert="horz" wrap="square" lIns="83221" tIns="41610" rIns="83221" bIns="41610" numCol="1" rtlCol="0" anchor="ctr" anchorCtr="0" compatLnSpc="1">
            <a:prstTxWarp prst="textNoShape">
              <a:avLst/>
            </a:prstTxWarp>
            <a:noAutofit/>
          </a:bodyPr>
          <a:lstStyle/>
          <a:p>
            <a:r>
              <a:rPr lang="fr-FR" sz="3276" kern="1200" dirty="0">
                <a:solidFill>
                  <a:srgbClr val="0070C0"/>
                </a:solidFill>
                <a:latin typeface="+mj-lt"/>
                <a:ea typeface="+mn-ea"/>
              </a:rPr>
              <a:t>Les pensions de réversion</a:t>
            </a:r>
          </a:p>
        </p:txBody>
      </p:sp>
      <p:sp>
        <p:nvSpPr>
          <p:cNvPr id="4" name="Rectangle à coins arrondis 3"/>
          <p:cNvSpPr/>
          <p:nvPr/>
        </p:nvSpPr>
        <p:spPr bwMode="auto">
          <a:xfrm>
            <a:off x="5292080" y="3435846"/>
            <a:ext cx="3218515" cy="936104"/>
          </a:xfrm>
          <a:prstGeom prst="roundRect">
            <a:avLst>
              <a:gd name="adj" fmla="val 9108"/>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a:r>
              <a:rPr lang="fr-FR" sz="1600" dirty="0">
                <a:solidFill>
                  <a:srgbClr val="0070C0"/>
                </a:solidFill>
                <a:latin typeface="+mj-lt"/>
              </a:rPr>
              <a:t>18 juin 2024</a:t>
            </a:r>
          </a:p>
          <a:p>
            <a:pPr algn="r"/>
            <a:r>
              <a:rPr lang="fr-FR" dirty="0">
                <a:solidFill>
                  <a:srgbClr val="0070C0"/>
                </a:solidFill>
                <a:latin typeface="+mj-lt"/>
              </a:rPr>
              <a:t>Réunion d’information </a:t>
            </a:r>
          </a:p>
          <a:p>
            <a:pPr algn="r"/>
            <a:r>
              <a:rPr lang="fr-FR" dirty="0">
                <a:solidFill>
                  <a:srgbClr val="0070C0"/>
                </a:solidFill>
                <a:latin typeface="+mj-lt"/>
              </a:rPr>
              <a:t>des futurs retraités de l’ISERE</a:t>
            </a:r>
          </a:p>
        </p:txBody>
      </p:sp>
    </p:spTree>
    <p:custDataLst>
      <p:tags r:id="rId1"/>
    </p:custDataLst>
    <p:extLst>
      <p:ext uri="{BB962C8B-B14F-4D97-AF65-F5344CB8AC3E}">
        <p14:creationId xmlns:p14="http://schemas.microsoft.com/office/powerpoint/2010/main" val="2428339113"/>
      </p:ext>
    </p:extLst>
  </p:cSld>
  <p:clrMapOvr>
    <a:masterClrMapping/>
  </p:clrMapOvr>
  <p:transition spd="slow">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Demander la réversion : 2 choix</a:t>
            </a:r>
          </a:p>
        </p:txBody>
      </p:sp>
      <p:pic>
        <p:nvPicPr>
          <p:cNvPr id="5" name="Image 4"/>
          <p:cNvPicPr>
            <a:picLocks noChangeAspect="1"/>
          </p:cNvPicPr>
          <p:nvPr/>
        </p:nvPicPr>
        <p:blipFill>
          <a:blip r:embed="rId3"/>
          <a:stretch>
            <a:fillRect/>
          </a:stretch>
        </p:blipFill>
        <p:spPr>
          <a:xfrm>
            <a:off x="4716016" y="1059582"/>
            <a:ext cx="4209317" cy="3600400"/>
          </a:xfrm>
          <a:prstGeom prst="rect">
            <a:avLst/>
          </a:prstGeom>
        </p:spPr>
      </p:pic>
      <p:sp>
        <p:nvSpPr>
          <p:cNvPr id="6" name="ZoneTexte 5"/>
          <p:cNvSpPr txBox="1"/>
          <p:nvPr/>
        </p:nvSpPr>
        <p:spPr>
          <a:xfrm>
            <a:off x="1187624" y="905108"/>
            <a:ext cx="3456383" cy="3754874"/>
          </a:xfrm>
          <a:prstGeom prst="rect">
            <a:avLst/>
          </a:prstGeom>
          <a:noFill/>
        </p:spPr>
        <p:txBody>
          <a:bodyPr wrap="square" rtlCol="0">
            <a:spAutoFit/>
          </a:bodyPr>
          <a:lstStyle/>
          <a:p>
            <a:r>
              <a:rPr lang="fr-FR" sz="1820" dirty="0">
                <a:solidFill>
                  <a:srgbClr val="C00000"/>
                </a:solidFill>
                <a:latin typeface="+mn-lt"/>
                <a:cs typeface="+mn-cs"/>
              </a:rPr>
              <a:t>Soit via internet :</a:t>
            </a:r>
          </a:p>
          <a:p>
            <a:r>
              <a:rPr lang="fr-FR" dirty="0">
                <a:hlinkClick r:id="rId4"/>
              </a:rPr>
              <a:t>https://www.info-retraite.fr/</a:t>
            </a:r>
            <a:endParaRPr lang="fr-FR" dirty="0"/>
          </a:p>
          <a:p>
            <a:r>
              <a:rPr lang="fr-FR" dirty="0"/>
              <a:t>+ rapide, </a:t>
            </a:r>
          </a:p>
          <a:p>
            <a:r>
              <a:rPr lang="fr-FR" dirty="0"/>
              <a:t>+ complet (permet de demander </a:t>
            </a:r>
          </a:p>
          <a:p>
            <a:r>
              <a:rPr lang="fr-FR" dirty="0"/>
              <a:t>toutes les réversion auxquelles </a:t>
            </a:r>
          </a:p>
          <a:p>
            <a:r>
              <a:rPr lang="fr-FR" dirty="0"/>
              <a:t>vous avez droit en une seule démarche).</a:t>
            </a:r>
          </a:p>
          <a:p>
            <a:endParaRPr lang="fr-FR" sz="1600" dirty="0"/>
          </a:p>
          <a:p>
            <a:r>
              <a:rPr lang="fr-FR" sz="1820" dirty="0">
                <a:solidFill>
                  <a:srgbClr val="C00000"/>
                </a:solidFill>
                <a:latin typeface="+mn-lt"/>
                <a:cs typeface="+mn-cs"/>
              </a:rPr>
              <a:t>Soit via le Formulaires de demande </a:t>
            </a:r>
          </a:p>
          <a:p>
            <a:r>
              <a:rPr lang="fr-FR" sz="1820" dirty="0">
                <a:solidFill>
                  <a:srgbClr val="C00000"/>
                </a:solidFill>
                <a:latin typeface="+mn-lt"/>
                <a:cs typeface="+mn-cs"/>
              </a:rPr>
              <a:t>de retraite de réversion</a:t>
            </a:r>
          </a:p>
          <a:p>
            <a:r>
              <a:rPr lang="fr-FR" dirty="0"/>
              <a:t>- 1 formulaire pour chaque régime de retraite auprès duquel le médecin a cotisé dont 3 à la CARMF. </a:t>
            </a:r>
          </a:p>
        </p:txBody>
      </p:sp>
    </p:spTree>
    <p:extLst>
      <p:ext uri="{BB962C8B-B14F-4D97-AF65-F5344CB8AC3E}">
        <p14:creationId xmlns:p14="http://schemas.microsoft.com/office/powerpoint/2010/main" val="2786007379"/>
      </p:ext>
    </p:extLst>
  </p:cSld>
  <p:clrMapOvr>
    <a:masterClrMapping/>
  </p:clrMapOvr>
  <p:transition spd="slow">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a:t>Régime de base</a:t>
            </a:r>
            <a:endParaRPr lang="fr-FR" dirty="0"/>
          </a:p>
        </p:txBody>
      </p:sp>
      <p:sp>
        <p:nvSpPr>
          <p:cNvPr id="5" name="Espace réservé du contenu 4"/>
          <p:cNvSpPr>
            <a:spLocks noGrp="1"/>
          </p:cNvSpPr>
          <p:nvPr>
            <p:ph idx="1"/>
          </p:nvPr>
        </p:nvSpPr>
        <p:spPr/>
        <p:txBody>
          <a:bodyPr/>
          <a:lstStyle/>
          <a:p>
            <a:r>
              <a:rPr lang="fr-FR" dirty="0"/>
              <a:t>Conditions d’attribution</a:t>
            </a:r>
          </a:p>
        </p:txBody>
      </p:sp>
      <p:graphicFrame>
        <p:nvGraphicFramePr>
          <p:cNvPr id="6" name="Group 409"/>
          <p:cNvGraphicFramePr>
            <a:graphicFrameLocks/>
          </p:cNvGraphicFramePr>
          <p:nvPr/>
        </p:nvGraphicFramePr>
        <p:xfrm>
          <a:off x="1380392" y="1187221"/>
          <a:ext cx="6880449" cy="3547774"/>
        </p:xfrm>
        <a:graphic>
          <a:graphicData uri="http://schemas.openxmlformats.org/drawingml/2006/table">
            <a:tbl>
              <a:tblPr>
                <a:effectLst/>
                <a:tableStyleId>{8EC20E35-A176-4012-BC5E-935CFFF8708E}</a:tableStyleId>
              </a:tblPr>
              <a:tblGrid>
                <a:gridCol w="1553224">
                  <a:extLst>
                    <a:ext uri="{9D8B030D-6E8A-4147-A177-3AD203B41FA5}">
                      <a16:colId xmlns:a16="http://schemas.microsoft.com/office/drawing/2014/main" val="20000"/>
                    </a:ext>
                  </a:extLst>
                </a:gridCol>
                <a:gridCol w="3342304">
                  <a:extLst>
                    <a:ext uri="{9D8B030D-6E8A-4147-A177-3AD203B41FA5}">
                      <a16:colId xmlns:a16="http://schemas.microsoft.com/office/drawing/2014/main" val="20001"/>
                    </a:ext>
                  </a:extLst>
                </a:gridCol>
                <a:gridCol w="1984921">
                  <a:extLst>
                    <a:ext uri="{9D8B030D-6E8A-4147-A177-3AD203B41FA5}">
                      <a16:colId xmlns:a16="http://schemas.microsoft.com/office/drawing/2014/main" val="20002"/>
                    </a:ext>
                  </a:extLst>
                </a:gridCol>
              </a:tblGrid>
              <a:tr h="280822">
                <a:tc gridSpan="3">
                  <a:txBody>
                    <a:bodyPr/>
                    <a:lstStyle/>
                    <a:p>
                      <a:pPr marL="1588" indent="-1588" algn="l">
                        <a:spcBef>
                          <a:spcPct val="20000"/>
                        </a:spcBef>
                        <a:tabLst>
                          <a:tab pos="803275" algn="l"/>
                        </a:tabLst>
                      </a:pPr>
                      <a:endParaRPr lang="fr-FR" sz="1800" b="1" baseline="30000" dirty="0">
                        <a:solidFill>
                          <a:srgbClr val="446A2C"/>
                        </a:solidFill>
                        <a:latin typeface="+mn-lt"/>
                        <a:ea typeface="+mn-ea"/>
                        <a:cs typeface="+mn-cs"/>
                      </a:endParaRPr>
                    </a:p>
                  </a:txBody>
                  <a:tcPr marL="163820" marR="0" marT="32764" marB="32764" anchor="ctr"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37562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lang="fr-FR" sz="1600" b="0" kern="1200" dirty="0">
                        <a:solidFill>
                          <a:schemeClr val="bg1"/>
                        </a:solidFill>
                        <a:latin typeface="+mn-lt"/>
                        <a:ea typeface="+mn-ea"/>
                        <a:cs typeface="+mn-cs"/>
                      </a:endParaRPr>
                    </a:p>
                  </a:txBody>
                  <a:tcPr marL="180000" marR="0" marT="36000" marB="360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0099CC"/>
                    </a:solidFill>
                  </a:tcPr>
                </a:tc>
                <a:tc hMerge="1">
                  <a:txBody>
                    <a:bodyPr/>
                    <a:lstStyle/>
                    <a:p>
                      <a:pPr marL="1588" indent="-1588" algn="l">
                        <a:spcBef>
                          <a:spcPct val="20000"/>
                        </a:spcBef>
                        <a:tabLst>
                          <a:tab pos="803275" algn="l"/>
                        </a:tabLst>
                      </a:pPr>
                      <a:endParaRPr lang="fr-FR" sz="1600" b="0" dirty="0">
                        <a:solidFill>
                          <a:srgbClr val="002060"/>
                        </a:solidFill>
                        <a:latin typeface="+mn-lt"/>
                        <a:cs typeface="+mn-cs"/>
                      </a:endParaRPr>
                    </a:p>
                  </a:txBody>
                  <a:tcPr marL="180000" marR="0" marT="36000" marB="36000" anchor="ctr"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83637">
                <a:tc>
                  <a:txBody>
                    <a:bodyPr/>
                    <a:lstStyle/>
                    <a:p>
                      <a:pPr marL="0" marR="0" lvl="0" indent="0" algn="ctr" defTabSz="914400" rtl="0" eaLnBrk="1" fontAlgn="base" latinLnBrk="0" hangingPunct="1">
                        <a:lnSpc>
                          <a:spcPts val="1400"/>
                        </a:lnSpc>
                        <a:spcBef>
                          <a:spcPts val="0"/>
                        </a:spcBef>
                        <a:spcAft>
                          <a:spcPct val="0"/>
                        </a:spcAft>
                        <a:buClrTx/>
                        <a:buSzTx/>
                        <a:buFontTx/>
                        <a:buNone/>
                        <a:tabLst/>
                        <a:defRPr/>
                      </a:pPr>
                      <a:r>
                        <a:rPr lang="fr-FR" sz="1500" b="0" kern="1200" dirty="0">
                          <a:solidFill>
                            <a:schemeClr val="bg1"/>
                          </a:solidFill>
                          <a:latin typeface="+mn-lt"/>
                          <a:ea typeface="+mn-ea"/>
                          <a:cs typeface="+mn-cs"/>
                        </a:rPr>
                        <a:t>Âge</a:t>
                      </a:r>
                    </a:p>
                  </a:txBody>
                  <a:tcPr marL="163820" marR="0" marT="32764" marB="32764" anchor="ctr" horzOverflow="overflow">
                    <a:lnL w="12700" cap="flat" cmpd="sng" algn="ctr">
                      <a:solidFill>
                        <a:srgbClr val="5D2069"/>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37562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D160D"/>
                    </a:solidFill>
                  </a:tcPr>
                </a:tc>
                <a:tc>
                  <a:txBody>
                    <a:bodyPr/>
                    <a:lstStyle/>
                    <a:p>
                      <a:pPr marL="0" marR="0" lvl="0" indent="0" algn="ctr" defTabSz="914400" rtl="0" eaLnBrk="1" fontAlgn="base" latinLnBrk="0" hangingPunct="1">
                        <a:lnSpc>
                          <a:spcPts val="1400"/>
                        </a:lnSpc>
                        <a:spcBef>
                          <a:spcPts val="0"/>
                        </a:spcBef>
                        <a:spcAft>
                          <a:spcPct val="0"/>
                        </a:spcAft>
                        <a:buClrTx/>
                        <a:buSzTx/>
                        <a:buFontTx/>
                        <a:buNone/>
                        <a:tabLst/>
                        <a:defRPr/>
                      </a:pPr>
                      <a:r>
                        <a:rPr lang="fr-FR" sz="1500" b="0" kern="1200" dirty="0">
                          <a:solidFill>
                            <a:schemeClr val="bg1"/>
                          </a:solidFill>
                          <a:latin typeface="+mn-lt"/>
                          <a:ea typeface="+mn-ea"/>
                          <a:cs typeface="+mn-cs"/>
                        </a:rPr>
                        <a:t>Plafond annuel de ressources 2024</a:t>
                      </a:r>
                    </a:p>
                  </a:txBody>
                  <a:tcPr marL="0" marR="98292" marT="32764" marB="3276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37562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D160D"/>
                    </a:solidFill>
                  </a:tcPr>
                </a:tc>
                <a:tc>
                  <a:txBody>
                    <a:bodyPr/>
                    <a:lstStyle/>
                    <a:p>
                      <a:pPr marL="0" marR="0" lvl="0" indent="0" algn="ctr" defTabSz="914400" rtl="0" eaLnBrk="1" fontAlgn="base" latinLnBrk="0" hangingPunct="1">
                        <a:lnSpc>
                          <a:spcPts val="1400"/>
                        </a:lnSpc>
                        <a:spcBef>
                          <a:spcPts val="0"/>
                        </a:spcBef>
                        <a:spcAft>
                          <a:spcPct val="0"/>
                        </a:spcAft>
                        <a:buClrTx/>
                        <a:buSzTx/>
                        <a:buFontTx/>
                        <a:buNone/>
                        <a:tabLst/>
                        <a:defRPr/>
                      </a:pPr>
                      <a:r>
                        <a:rPr lang="fr-FR" sz="1500" b="0" kern="1200" dirty="0">
                          <a:solidFill>
                            <a:schemeClr val="bg1"/>
                          </a:solidFill>
                          <a:latin typeface="+mn-lt"/>
                          <a:ea typeface="+mn-ea"/>
                          <a:cs typeface="+mn-cs"/>
                        </a:rPr>
                        <a:t>Durée de mariage</a:t>
                      </a:r>
                    </a:p>
                  </a:txBody>
                  <a:tcPr marL="0" marR="0" marT="32764" marB="32764"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37562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D160D"/>
                    </a:solidFill>
                  </a:tcPr>
                </a:tc>
                <a:extLst>
                  <a:ext uri="{0D108BD9-81ED-4DB2-BD59-A6C34878D82A}">
                    <a16:rowId xmlns:a16="http://schemas.microsoft.com/office/drawing/2014/main" val="10001"/>
                  </a:ext>
                </a:extLst>
              </a:tr>
              <a:tr h="2393610">
                <a:tc>
                  <a:txBody>
                    <a:bodyPr/>
                    <a:lstStyle/>
                    <a:p>
                      <a:pPr algn="l" eaLnBrk="0" hangingPunct="0">
                        <a:lnSpc>
                          <a:spcPct val="90000"/>
                        </a:lnSpc>
                      </a:pPr>
                      <a:r>
                        <a:rPr lang="fr-FR" sz="1500" b="1" dirty="0">
                          <a:solidFill>
                            <a:schemeClr val="tx1">
                              <a:lumMod val="75000"/>
                              <a:lumOff val="25000"/>
                            </a:schemeClr>
                          </a:solidFill>
                          <a:latin typeface="+mn-lt"/>
                          <a:cs typeface="+mn-cs"/>
                        </a:rPr>
                        <a:t>55 ans </a:t>
                      </a:r>
                    </a:p>
                    <a:p>
                      <a:pPr algn="l" eaLnBrk="0" hangingPunct="0">
                        <a:lnSpc>
                          <a:spcPct val="90000"/>
                        </a:lnSpc>
                      </a:pPr>
                      <a:r>
                        <a:rPr lang="fr-FR" sz="1500" b="1" dirty="0">
                          <a:solidFill>
                            <a:schemeClr val="tx1">
                              <a:lumMod val="75000"/>
                              <a:lumOff val="25000"/>
                            </a:schemeClr>
                          </a:solidFill>
                          <a:latin typeface="+mn-lt"/>
                          <a:cs typeface="+mn-cs"/>
                        </a:rPr>
                        <a:t>ou 51 ans</a:t>
                      </a:r>
                      <a:br>
                        <a:rPr lang="fr-FR" sz="1500" b="0" dirty="0">
                          <a:solidFill>
                            <a:schemeClr val="tx1">
                              <a:lumMod val="75000"/>
                              <a:lumOff val="25000"/>
                            </a:schemeClr>
                          </a:solidFill>
                          <a:latin typeface="+mn-lt"/>
                          <a:cs typeface="+mn-cs"/>
                        </a:rPr>
                      </a:br>
                      <a:r>
                        <a:rPr lang="fr-FR" sz="1500" b="0" dirty="0">
                          <a:solidFill>
                            <a:schemeClr val="tx1">
                              <a:lumMod val="75000"/>
                              <a:lumOff val="25000"/>
                            </a:schemeClr>
                          </a:solidFill>
                          <a:latin typeface="+mn-lt"/>
                          <a:cs typeface="+mn-cs"/>
                        </a:rPr>
                        <a:t>si le médecin </a:t>
                      </a:r>
                    </a:p>
                    <a:p>
                      <a:pPr algn="l" eaLnBrk="0" hangingPunct="0">
                        <a:lnSpc>
                          <a:spcPct val="90000"/>
                        </a:lnSpc>
                      </a:pPr>
                      <a:r>
                        <a:rPr lang="fr-FR" sz="1500" b="0" dirty="0">
                          <a:solidFill>
                            <a:schemeClr val="tx1">
                              <a:lumMod val="75000"/>
                              <a:lumOff val="25000"/>
                            </a:schemeClr>
                          </a:solidFill>
                          <a:latin typeface="+mn-lt"/>
                          <a:cs typeface="+mn-cs"/>
                        </a:rPr>
                        <a:t>est décédé avant </a:t>
                      </a:r>
                    </a:p>
                    <a:p>
                      <a:pPr algn="l" eaLnBrk="0" hangingPunct="0">
                        <a:lnSpc>
                          <a:spcPct val="90000"/>
                        </a:lnSpc>
                      </a:pPr>
                      <a:r>
                        <a:rPr lang="fr-FR" sz="1500" b="0" dirty="0">
                          <a:solidFill>
                            <a:schemeClr val="tx1">
                              <a:lumMod val="75000"/>
                              <a:lumOff val="25000"/>
                            </a:schemeClr>
                          </a:solidFill>
                          <a:latin typeface="+mn-lt"/>
                          <a:cs typeface="+mn-cs"/>
                        </a:rPr>
                        <a:t>le 1</a:t>
                      </a:r>
                      <a:r>
                        <a:rPr lang="fr-FR" sz="1500" b="0" baseline="30000" dirty="0">
                          <a:solidFill>
                            <a:schemeClr val="tx1">
                              <a:lumMod val="75000"/>
                              <a:lumOff val="25000"/>
                            </a:schemeClr>
                          </a:solidFill>
                          <a:latin typeface="+mn-lt"/>
                          <a:cs typeface="+mn-cs"/>
                        </a:rPr>
                        <a:t>er</a:t>
                      </a:r>
                      <a:r>
                        <a:rPr lang="fr-FR" sz="1500" b="0" dirty="0">
                          <a:solidFill>
                            <a:schemeClr val="tx1">
                              <a:lumMod val="75000"/>
                              <a:lumOff val="25000"/>
                            </a:schemeClr>
                          </a:solidFill>
                          <a:latin typeface="+mn-lt"/>
                          <a:cs typeface="+mn-cs"/>
                        </a:rPr>
                        <a:t> janvier 2009.</a:t>
                      </a:r>
                    </a:p>
                  </a:txBody>
                  <a:tcPr marL="131056" marR="98292" marT="98292" marB="98292" horzOverflow="overflow">
                    <a:lnL w="12700" cap="flat" cmpd="sng" algn="ctr">
                      <a:solidFill>
                        <a:schemeClr val="bg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6D160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l" eaLnBrk="0" hangingPunct="0">
                        <a:lnSpc>
                          <a:spcPct val="90000"/>
                        </a:lnSpc>
                        <a:buClr>
                          <a:srgbClr val="0070C0"/>
                        </a:buClr>
                        <a:buSzPct val="80000"/>
                        <a:buFont typeface="Arial Narrow" panose="020B0606020202030204" pitchFamily="34" charset="0"/>
                        <a:buChar char="►"/>
                        <a:tabLst>
                          <a:tab pos="2603500" algn="r"/>
                          <a:tab pos="4305300" algn="l"/>
                        </a:tabLst>
                      </a:pPr>
                      <a:r>
                        <a:rPr lang="fr-FR" sz="1500" b="0" dirty="0">
                          <a:solidFill>
                            <a:schemeClr val="tx1">
                              <a:lumMod val="75000"/>
                              <a:lumOff val="25000"/>
                            </a:schemeClr>
                          </a:solidFill>
                          <a:latin typeface="+mn-lt"/>
                          <a:cs typeface="+mn-cs"/>
                        </a:rPr>
                        <a:t>Personne seule : 	</a:t>
                      </a:r>
                      <a:r>
                        <a:rPr lang="fr-FR" sz="1500" b="1" strike="noStrike" dirty="0">
                          <a:solidFill>
                            <a:schemeClr val="tx1">
                              <a:lumMod val="75000"/>
                              <a:lumOff val="25000"/>
                            </a:schemeClr>
                          </a:solidFill>
                          <a:latin typeface="+mn-lt"/>
                          <a:cs typeface="+mn-cs"/>
                        </a:rPr>
                        <a:t>24 232,00 €</a:t>
                      </a:r>
                    </a:p>
                    <a:p>
                      <a:pPr marL="285750" indent="-285750" algn="l" eaLnBrk="0" hangingPunct="0">
                        <a:lnSpc>
                          <a:spcPct val="90000"/>
                        </a:lnSpc>
                        <a:buClr>
                          <a:srgbClr val="0070C0"/>
                        </a:buClr>
                        <a:buSzPct val="80000"/>
                        <a:buFont typeface="Arial Narrow" panose="020B0606020202030204" pitchFamily="34" charset="0"/>
                        <a:buChar char="►"/>
                        <a:tabLst>
                          <a:tab pos="2603500" algn="r"/>
                          <a:tab pos="4305300" algn="l"/>
                        </a:tabLst>
                      </a:pPr>
                      <a:r>
                        <a:rPr lang="fr-FR" sz="1500" b="0" dirty="0">
                          <a:solidFill>
                            <a:schemeClr val="tx1">
                              <a:lumMod val="75000"/>
                              <a:lumOff val="25000"/>
                            </a:schemeClr>
                          </a:solidFill>
                          <a:latin typeface="+mn-lt"/>
                          <a:cs typeface="+mn-cs"/>
                        </a:rPr>
                        <a:t>Ménage : 	</a:t>
                      </a:r>
                      <a:r>
                        <a:rPr lang="fr-FR" sz="1500" b="1" strike="noStrike" dirty="0">
                          <a:solidFill>
                            <a:schemeClr val="tx1">
                              <a:lumMod val="75000"/>
                              <a:lumOff val="25000"/>
                            </a:schemeClr>
                          </a:solidFill>
                          <a:latin typeface="+mn-lt"/>
                          <a:cs typeface="+mn-cs"/>
                        </a:rPr>
                        <a:t>38 771,20 € </a:t>
                      </a:r>
                      <a:br>
                        <a:rPr lang="fr-FR" sz="1500" b="0" dirty="0">
                          <a:solidFill>
                            <a:schemeClr val="tx1">
                              <a:lumMod val="75000"/>
                              <a:lumOff val="25000"/>
                            </a:schemeClr>
                          </a:solidFill>
                          <a:latin typeface="+mn-lt"/>
                          <a:cs typeface="+mn-cs"/>
                        </a:rPr>
                      </a:br>
                      <a:r>
                        <a:rPr lang="fr-FR" sz="1500" b="0" dirty="0">
                          <a:solidFill>
                            <a:schemeClr val="tx1">
                              <a:lumMod val="75000"/>
                              <a:lumOff val="25000"/>
                            </a:schemeClr>
                          </a:solidFill>
                          <a:latin typeface="+mn-lt"/>
                          <a:cs typeface="+mn-cs"/>
                        </a:rPr>
                        <a:t>si le conjoint vit de nouveau en couple (PACS, concubin, conjoint).</a:t>
                      </a:r>
                    </a:p>
                    <a:p>
                      <a:pPr algn="l" eaLnBrk="0" hangingPunct="0">
                        <a:lnSpc>
                          <a:spcPct val="90000"/>
                        </a:lnSpc>
                        <a:tabLst>
                          <a:tab pos="3228975" algn="r"/>
                          <a:tab pos="4305300" algn="l"/>
                        </a:tabLst>
                      </a:pPr>
                      <a:endParaRPr lang="fr-FR" sz="1500" b="0" dirty="0">
                        <a:solidFill>
                          <a:schemeClr val="tx1">
                            <a:lumMod val="75000"/>
                            <a:lumOff val="25000"/>
                          </a:schemeClr>
                        </a:solidFill>
                        <a:latin typeface="+mn-lt"/>
                        <a:cs typeface="+mn-cs"/>
                        <a:sym typeface="Monotype Corsiva" pitchFamily="66" charset="0"/>
                      </a:endParaRPr>
                    </a:p>
                    <a:p>
                      <a:pPr algn="l" eaLnBrk="0" hangingPunct="0">
                        <a:lnSpc>
                          <a:spcPct val="90000"/>
                        </a:lnSpc>
                        <a:tabLst>
                          <a:tab pos="3228975" algn="r"/>
                          <a:tab pos="4305300" algn="l"/>
                        </a:tabLst>
                      </a:pPr>
                      <a:r>
                        <a:rPr lang="fr-FR" sz="1500" b="0" dirty="0">
                          <a:solidFill>
                            <a:schemeClr val="tx1">
                              <a:lumMod val="75000"/>
                              <a:lumOff val="25000"/>
                            </a:schemeClr>
                          </a:solidFill>
                          <a:latin typeface="+mn-lt"/>
                          <a:cs typeface="+mn-cs"/>
                          <a:sym typeface="Monotype Corsiva" pitchFamily="66" charset="0"/>
                        </a:rPr>
                        <a:t>Le contrôle des ressources cesse 3 mois après la date à laquelle le conjoint survivant perçoit l’ensemble de ses pensions (base et complémentaires) ou à l’âge légal du départ en retraite s’il ne peut prétendre à ces pensions.</a:t>
                      </a:r>
                      <a:endParaRPr lang="fr-FR" sz="1500" b="0" dirty="0">
                        <a:solidFill>
                          <a:schemeClr val="tx1">
                            <a:lumMod val="75000"/>
                            <a:lumOff val="25000"/>
                          </a:schemeClr>
                        </a:solidFill>
                        <a:latin typeface="+mn-lt"/>
                        <a:cs typeface="+mn-cs"/>
                      </a:endParaRPr>
                    </a:p>
                  </a:txBody>
                  <a:tcPr marL="131056" marR="98292" marT="98292" marB="98292" horzOverflow="overflow">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6D160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eaLnBrk="0" hangingPunct="0">
                        <a:lnSpc>
                          <a:spcPct val="90000"/>
                        </a:lnSpc>
                        <a:tabLst>
                          <a:tab pos="3228975" algn="r"/>
                          <a:tab pos="4305300" algn="l"/>
                        </a:tabLst>
                      </a:pPr>
                      <a:r>
                        <a:rPr lang="fr-FR" sz="1500" b="0" dirty="0">
                          <a:solidFill>
                            <a:schemeClr val="tx1">
                              <a:lumMod val="75000"/>
                              <a:lumOff val="25000"/>
                            </a:schemeClr>
                          </a:solidFill>
                          <a:latin typeface="+mn-lt"/>
                          <a:cs typeface="+mn-cs"/>
                        </a:rPr>
                        <a:t>Pas de condition </a:t>
                      </a:r>
                    </a:p>
                    <a:p>
                      <a:pPr algn="l" eaLnBrk="0" hangingPunct="0">
                        <a:lnSpc>
                          <a:spcPct val="90000"/>
                        </a:lnSpc>
                        <a:tabLst>
                          <a:tab pos="3228975" algn="r"/>
                          <a:tab pos="4305300" algn="l"/>
                        </a:tabLst>
                      </a:pPr>
                      <a:r>
                        <a:rPr lang="fr-FR" sz="1500" b="0" dirty="0">
                          <a:solidFill>
                            <a:schemeClr val="tx1">
                              <a:lumMod val="75000"/>
                              <a:lumOff val="25000"/>
                            </a:schemeClr>
                          </a:solidFill>
                          <a:latin typeface="+mn-lt"/>
                          <a:cs typeface="+mn-cs"/>
                        </a:rPr>
                        <a:t>de durée de mariage.</a:t>
                      </a:r>
                    </a:p>
                    <a:p>
                      <a:pPr algn="l" eaLnBrk="0" hangingPunct="0">
                        <a:lnSpc>
                          <a:spcPct val="90000"/>
                        </a:lnSpc>
                        <a:tabLst>
                          <a:tab pos="3228975" algn="r"/>
                          <a:tab pos="4305300" algn="l"/>
                        </a:tabLst>
                      </a:pPr>
                      <a:endParaRPr lang="fr-FR" sz="1500" b="0" dirty="0">
                        <a:solidFill>
                          <a:schemeClr val="tx1">
                            <a:lumMod val="75000"/>
                            <a:lumOff val="25000"/>
                          </a:schemeClr>
                        </a:solidFill>
                        <a:latin typeface="+mn-lt"/>
                        <a:cs typeface="+mn-cs"/>
                      </a:endParaRPr>
                    </a:p>
                    <a:p>
                      <a:pPr algn="l" eaLnBrk="0" hangingPunct="0">
                        <a:lnSpc>
                          <a:spcPct val="90000"/>
                        </a:lnSpc>
                        <a:tabLst>
                          <a:tab pos="3228975" algn="r"/>
                          <a:tab pos="4305300" algn="l"/>
                        </a:tabLst>
                      </a:pPr>
                      <a:r>
                        <a:rPr lang="fr-FR" sz="1500" b="0" dirty="0">
                          <a:solidFill>
                            <a:schemeClr val="tx1">
                              <a:lumMod val="75000"/>
                              <a:lumOff val="25000"/>
                            </a:schemeClr>
                          </a:solidFill>
                          <a:latin typeface="+mn-lt"/>
                          <a:cs typeface="+mn-cs"/>
                        </a:rPr>
                        <a:t>Pas de suppression </a:t>
                      </a:r>
                    </a:p>
                    <a:p>
                      <a:pPr algn="l" eaLnBrk="0" hangingPunct="0">
                        <a:lnSpc>
                          <a:spcPct val="90000"/>
                        </a:lnSpc>
                        <a:tabLst>
                          <a:tab pos="3228975" algn="r"/>
                          <a:tab pos="4305300" algn="l"/>
                        </a:tabLst>
                      </a:pPr>
                      <a:r>
                        <a:rPr lang="fr-FR" sz="1500" b="0" dirty="0">
                          <a:solidFill>
                            <a:schemeClr val="tx1">
                              <a:lumMod val="75000"/>
                              <a:lumOff val="25000"/>
                            </a:schemeClr>
                          </a:solidFill>
                          <a:latin typeface="+mn-lt"/>
                          <a:cs typeface="+mn-cs"/>
                        </a:rPr>
                        <a:t>de droits en cas de remariage.</a:t>
                      </a:r>
                    </a:p>
                  </a:txBody>
                  <a:tcPr marL="131056" marR="98292" marT="98292" marB="98292" horzOverflow="overflow">
                    <a:lnL w="9525"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6D160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96584">
                <a:tc>
                  <a:txBody>
                    <a:bodyPr/>
                    <a:lstStyle/>
                    <a:p>
                      <a:pPr marL="0" marR="0" lvl="0" indent="0" algn="l" defTabSz="914400" rtl="0" eaLnBrk="1" fontAlgn="base" latinLnBrk="0" hangingPunct="1">
                        <a:lnSpc>
                          <a:spcPct val="100000"/>
                        </a:lnSpc>
                        <a:spcBef>
                          <a:spcPts val="0"/>
                        </a:spcBef>
                        <a:spcAft>
                          <a:spcPct val="0"/>
                        </a:spcAft>
                        <a:buClrTx/>
                        <a:buSzTx/>
                        <a:buFontTx/>
                        <a:buNone/>
                        <a:tabLst/>
                        <a:defRPr/>
                      </a:pPr>
                      <a:endParaRPr lang="fr-FR" sz="500" dirty="0">
                        <a:solidFill>
                          <a:schemeClr val="tx1">
                            <a:lumMod val="85000"/>
                            <a:lumOff val="15000"/>
                          </a:schemeClr>
                        </a:solidFill>
                      </a:endParaRPr>
                    </a:p>
                  </a:txBody>
                  <a:tcPr marL="163820" marR="327640" marT="32764" marB="32764" anchor="ctr" horzOverflow="overflow">
                    <a:lnL w="6350" cap="flat" cmpd="sng" algn="ctr">
                      <a:noFill/>
                      <a:prstDash val="solid"/>
                      <a:round/>
                      <a:headEnd type="none" w="med" len="med"/>
                      <a:tailEnd type="none" w="med" len="med"/>
                    </a:lnL>
                    <a:lnR>
                      <a:noFill/>
                    </a:lnR>
                    <a:lnT w="12700" cap="flat" cmpd="sng" algn="ctr">
                      <a:solidFill>
                        <a:srgbClr val="6D160D"/>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700" dirty="0"/>
                    </a:p>
                  </a:txBody>
                  <a:tcPr marL="0" marR="0" marT="32764" marB="32764" anchor="ctr" horzOverflow="overflow">
                    <a:lnL w="6350" cap="flat" cmpd="sng" algn="ctr">
                      <a:noFill/>
                      <a:prstDash val="solid"/>
                      <a:round/>
                      <a:headEnd type="none" w="med" len="med"/>
                      <a:tailEnd type="none" w="med" len="med"/>
                    </a:lnL>
                    <a:lnR>
                      <a:noFill/>
                    </a:lnR>
                    <a:lnT w="12700" cap="flat" cmpd="sng" algn="ctr">
                      <a:solidFill>
                        <a:srgbClr val="6D160D"/>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700" dirty="0"/>
                    </a:p>
                  </a:txBody>
                  <a:tcPr marL="0" marR="0" marT="32764" marB="32764" anchor="ctr" horzOverflow="overflow">
                    <a:lnL w="6350" cap="flat" cmpd="sng" algn="ctr">
                      <a:noFill/>
                      <a:prstDash val="solid"/>
                      <a:round/>
                      <a:headEnd type="none" w="med" len="med"/>
                      <a:tailEnd type="none" w="med" len="med"/>
                    </a:lnL>
                    <a:lnR>
                      <a:noFill/>
                    </a:lnR>
                    <a:lnT w="12700" cap="flat" cmpd="sng" algn="ctr">
                      <a:solidFill>
                        <a:srgbClr val="6D160D"/>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27007">
                <a:tc gridSpan="3">
                  <a:txBody>
                    <a:bodyPr/>
                    <a:lstStyle/>
                    <a:p>
                      <a:pPr marL="266700" indent="-266700" algn="just">
                        <a:lnSpc>
                          <a:spcPts val="1200"/>
                        </a:lnSpc>
                        <a:spcAft>
                          <a:spcPts val="600"/>
                        </a:spcAft>
                        <a:buFont typeface="Arial" panose="020B0604020202020204" pitchFamily="34" charset="0"/>
                        <a:buNone/>
                        <a:tabLst/>
                      </a:pPr>
                      <a:endParaRPr lang="fr-FR" sz="1300" b="0" dirty="0">
                        <a:solidFill>
                          <a:schemeClr val="tx1">
                            <a:lumMod val="75000"/>
                            <a:lumOff val="25000"/>
                          </a:schemeClr>
                        </a:solidFill>
                      </a:endParaRPr>
                    </a:p>
                  </a:txBody>
                  <a:tcPr marL="98292" marR="98292" marT="65528" marB="32764" anchor="ctr" horzOverflow="overflow">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endParaRPr lang="fr-FR" sz="1600" kern="1200" dirty="0">
                        <a:solidFill>
                          <a:srgbClr val="006699"/>
                        </a:solidFill>
                        <a:latin typeface="+mn-lt"/>
                        <a:ea typeface="+mn-ea"/>
                        <a:cs typeface="+mn-cs"/>
                      </a:endParaRPr>
                    </a:p>
                  </a:txBody>
                  <a:tcPr marL="0" marR="396000" marT="36000" marB="36000" anchor="ctr" horzOverflow="overflow">
                    <a:lnL>
                      <a:noFill/>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180975" marR="0" lvl="0" indent="-180975" algn="l" defTabSz="914400" rtl="0" eaLnBrk="1" fontAlgn="base" latinLnBrk="0" hangingPunct="1">
                        <a:lnSpc>
                          <a:spcPct val="100000"/>
                        </a:lnSpc>
                        <a:spcBef>
                          <a:spcPct val="20000"/>
                        </a:spcBef>
                        <a:spcAft>
                          <a:spcPct val="0"/>
                        </a:spcAft>
                        <a:buClrTx/>
                        <a:buSzTx/>
                        <a:buFontTx/>
                        <a:buNone/>
                        <a:tabLst/>
                        <a:defRPr/>
                      </a:pPr>
                      <a:endParaRPr lang="fr-FR" sz="1400" kern="1200" dirty="0">
                        <a:solidFill>
                          <a:schemeClr val="tx1">
                            <a:lumMod val="75000"/>
                            <a:lumOff val="25000"/>
                          </a:schemeClr>
                        </a:solidFill>
                        <a:latin typeface="+mn-lt"/>
                        <a:ea typeface="+mn-ea"/>
                        <a:cs typeface="+mn-cs"/>
                      </a:endParaRPr>
                    </a:p>
                  </a:txBody>
                  <a:tcPr marL="108000" marR="360000" marT="36000" marB="36000" anchor="ctr" horzOverflow="overflow">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790005550"/>
      </p:ext>
    </p:extLst>
  </p:cSld>
  <p:clrMapOvr>
    <a:masterClrMapping/>
  </p:clrMapOvr>
  <p:transition spd="slow">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Régime de base</a:t>
            </a:r>
            <a:endParaRPr lang="fr-FR" dirty="0"/>
          </a:p>
        </p:txBody>
      </p:sp>
      <p:sp>
        <p:nvSpPr>
          <p:cNvPr id="3" name="Espace réservé du contenu 2"/>
          <p:cNvSpPr>
            <a:spLocks noGrp="1"/>
          </p:cNvSpPr>
          <p:nvPr>
            <p:ph idx="1"/>
          </p:nvPr>
        </p:nvSpPr>
        <p:spPr/>
        <p:txBody>
          <a:bodyPr/>
          <a:lstStyle/>
          <a:p>
            <a:pPr lvl="0"/>
            <a:r>
              <a:rPr lang="fr-FR" dirty="0"/>
              <a:t>Majoration du régime de base</a:t>
            </a:r>
          </a:p>
          <a:p>
            <a:r>
              <a:rPr lang="fr-FR" dirty="0"/>
              <a:t>(Loi de Financement de la Sécurité sociale 2009)</a:t>
            </a:r>
          </a:p>
        </p:txBody>
      </p:sp>
      <p:grpSp>
        <p:nvGrpSpPr>
          <p:cNvPr id="14" name="Groupe 13"/>
          <p:cNvGrpSpPr/>
          <p:nvPr/>
        </p:nvGrpSpPr>
        <p:grpSpPr>
          <a:xfrm>
            <a:off x="1474911" y="1654255"/>
            <a:ext cx="4756626" cy="2346564"/>
            <a:chOff x="540681" y="1616861"/>
            <a:chExt cx="5144368" cy="2685196"/>
          </a:xfrm>
        </p:grpSpPr>
        <p:sp>
          <p:nvSpPr>
            <p:cNvPr id="17" name="Forme libre 16"/>
            <p:cNvSpPr/>
            <p:nvPr/>
          </p:nvSpPr>
          <p:spPr>
            <a:xfrm>
              <a:off x="611559" y="1616861"/>
              <a:ext cx="2338960" cy="360000"/>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rgbClr val="EEEEEE"/>
            </a:solidFill>
            <a:ln w="3175" cap="sq">
              <a:solidFill>
                <a:schemeClr val="bg1">
                  <a:lumMod val="95000"/>
                </a:schemeClr>
              </a:solidFill>
              <a:miter lim="800000"/>
            </a:ln>
            <a:effectLst>
              <a:outerShdw blurRad="50800" dir="1320000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txBody>
            <a:bodyPr anchor="ctr" anchorCtr="0"/>
            <a:lstStyle/>
            <a:p>
              <a:pPr marL="166151" defTabSz="778739" eaLnBrk="0" hangingPunct="0"/>
              <a:r>
                <a:rPr lang="fr-FR" b="0" dirty="0">
                  <a:solidFill>
                    <a:srgbClr val="006699"/>
                  </a:solidFill>
                </a:rPr>
                <a:t>À compter de 2010 </a:t>
              </a:r>
            </a:p>
          </p:txBody>
        </p:sp>
        <p:sp>
          <p:nvSpPr>
            <p:cNvPr id="16" name="Rectangle 15"/>
            <p:cNvSpPr/>
            <p:nvPr/>
          </p:nvSpPr>
          <p:spPr>
            <a:xfrm>
              <a:off x="540681" y="2155668"/>
              <a:ext cx="5144368" cy="2146389"/>
            </a:xfrm>
            <a:prstGeom prst="rect">
              <a:avLst/>
            </a:prstGeom>
          </p:spPr>
          <p:txBody>
            <a:bodyPr wrap="square">
              <a:spAutoFit/>
            </a:bodyPr>
            <a:lstStyle/>
            <a:p>
              <a:pPr marL="249699" indent="-249699" algn="just">
                <a:buClr>
                  <a:srgbClr val="006699"/>
                </a:buClr>
                <a:buSzPct val="80000"/>
                <a:buFont typeface="Arial Narrow" panose="020B0606020202030204" pitchFamily="34" charset="0"/>
                <a:buChar char="►"/>
              </a:pPr>
              <a:r>
                <a:rPr lang="fr-FR" sz="1456" b="0" dirty="0">
                  <a:solidFill>
                    <a:schemeClr val="tx1">
                      <a:lumMod val="75000"/>
                      <a:lumOff val="25000"/>
                    </a:schemeClr>
                  </a:solidFill>
                  <a:sym typeface="Wingdings" pitchFamily="2" charset="2"/>
                </a:rPr>
                <a:t>Une majoration de la pension de </a:t>
              </a:r>
              <a:r>
                <a:rPr lang="fr-FR" sz="1456" dirty="0">
                  <a:solidFill>
                    <a:schemeClr val="tx1">
                      <a:lumMod val="75000"/>
                      <a:lumOff val="25000"/>
                    </a:schemeClr>
                  </a:solidFill>
                  <a:sym typeface="Wingdings" pitchFamily="2" charset="2"/>
                </a:rPr>
                <a:t>11,1 % </a:t>
              </a:r>
              <a:r>
                <a:rPr lang="fr-FR" sz="1456" b="0" dirty="0">
                  <a:solidFill>
                    <a:schemeClr val="tx1">
                      <a:lumMod val="75000"/>
                      <a:lumOff val="25000"/>
                    </a:schemeClr>
                  </a:solidFill>
                  <a:sym typeface="Wingdings" pitchFamily="2" charset="2"/>
                </a:rPr>
                <a:t>pourra être accordée à partir de </a:t>
              </a:r>
              <a:r>
                <a:rPr lang="fr-FR" sz="1456" dirty="0">
                  <a:solidFill>
                    <a:schemeClr val="tx1">
                      <a:lumMod val="75000"/>
                      <a:lumOff val="25000"/>
                    </a:schemeClr>
                  </a:solidFill>
                  <a:sym typeface="Wingdings" pitchFamily="2" charset="2"/>
                </a:rPr>
                <a:t>67 ans </a:t>
              </a:r>
              <a:r>
                <a:rPr lang="fr-FR" sz="1456" b="0" dirty="0">
                  <a:solidFill>
                    <a:schemeClr val="tx1">
                      <a:lumMod val="75000"/>
                      <a:lumOff val="25000"/>
                    </a:schemeClr>
                  </a:solidFill>
                  <a:sym typeface="Wingdings" pitchFamily="2" charset="2"/>
                </a:rPr>
                <a:t>pour porter à </a:t>
              </a:r>
              <a:r>
                <a:rPr lang="fr-FR" sz="1456" dirty="0">
                  <a:solidFill>
                    <a:schemeClr val="tx1">
                      <a:lumMod val="75000"/>
                      <a:lumOff val="25000"/>
                    </a:schemeClr>
                  </a:solidFill>
                  <a:sym typeface="Wingdings" pitchFamily="2" charset="2"/>
                </a:rPr>
                <a:t>60 % </a:t>
              </a:r>
              <a:r>
                <a:rPr lang="fr-FR" sz="1456" b="0" dirty="0">
                  <a:solidFill>
                    <a:schemeClr val="tx1">
                      <a:lumMod val="75000"/>
                      <a:lumOff val="25000"/>
                    </a:schemeClr>
                  </a:solidFill>
                  <a:sym typeface="Wingdings" pitchFamily="2" charset="2"/>
                </a:rPr>
                <a:t>les pensions de réversion si les avantages personnels de retraite et de réversion servis par les régimes de base et complémentaires n’excédent pas un plafond (976,23 €</a:t>
              </a:r>
              <a:r>
                <a:rPr lang="fr-FR" sz="1456" b="0" dirty="0">
                  <a:solidFill>
                    <a:schemeClr val="tx1">
                      <a:lumMod val="75000"/>
                      <a:lumOff val="25000"/>
                    </a:schemeClr>
                  </a:solidFill>
                  <a:sym typeface="Monotype Corsiva" pitchFamily="66" charset="0"/>
                </a:rPr>
                <a:t> au 1</a:t>
              </a:r>
              <a:r>
                <a:rPr lang="fr-FR" sz="1456" b="0" baseline="30000" dirty="0">
                  <a:solidFill>
                    <a:schemeClr val="tx1">
                      <a:lumMod val="75000"/>
                      <a:lumOff val="25000"/>
                    </a:schemeClr>
                  </a:solidFill>
                  <a:sym typeface="Monotype Corsiva" pitchFamily="66" charset="0"/>
                </a:rPr>
                <a:t>er</a:t>
              </a:r>
              <a:r>
                <a:rPr lang="fr-FR" sz="1456" b="0" dirty="0">
                  <a:solidFill>
                    <a:schemeClr val="tx1">
                      <a:lumMod val="75000"/>
                      <a:lumOff val="25000"/>
                    </a:schemeClr>
                  </a:solidFill>
                  <a:sym typeface="Monotype Corsiva" pitchFamily="66" charset="0"/>
                </a:rPr>
                <a:t> janvier 2024</a:t>
              </a:r>
              <a:r>
                <a:rPr lang="fr-FR" sz="1456" b="0" dirty="0">
                  <a:solidFill>
                    <a:schemeClr val="tx1">
                      <a:lumMod val="75000"/>
                      <a:lumOff val="25000"/>
                    </a:schemeClr>
                  </a:solidFill>
                  <a:sym typeface="Wingdings" pitchFamily="2" charset="2"/>
                </a:rPr>
                <a:t>).</a:t>
              </a:r>
            </a:p>
            <a:p>
              <a:pPr marL="249699" indent="-249699" algn="just">
                <a:buClr>
                  <a:srgbClr val="006699"/>
                </a:buClr>
                <a:buSzPct val="80000"/>
                <a:buFont typeface="Arial Narrow" panose="020B0606020202030204" pitchFamily="34" charset="0"/>
                <a:buChar char="►"/>
              </a:pPr>
              <a:endParaRPr lang="fr-FR" sz="1456" b="0" dirty="0">
                <a:solidFill>
                  <a:schemeClr val="tx1">
                    <a:lumMod val="75000"/>
                    <a:lumOff val="25000"/>
                  </a:schemeClr>
                </a:solidFill>
                <a:sym typeface="Wingdings" pitchFamily="2" charset="2"/>
              </a:endParaRPr>
            </a:p>
            <a:p>
              <a:pPr marL="249699" indent="-249699" algn="just">
                <a:buClr>
                  <a:srgbClr val="006699"/>
                </a:buClr>
                <a:buSzPct val="80000"/>
                <a:buFont typeface="Arial Narrow" panose="020B0606020202030204" pitchFamily="34" charset="0"/>
                <a:buChar char="►"/>
              </a:pPr>
              <a:r>
                <a:rPr lang="fr-FR" sz="1456" b="0" dirty="0">
                  <a:solidFill>
                    <a:schemeClr val="tx1">
                      <a:lumMod val="75000"/>
                      <a:lumOff val="25000"/>
                    </a:schemeClr>
                  </a:solidFill>
                  <a:sym typeface="Wingdings" pitchFamily="2" charset="2"/>
                </a:rPr>
                <a:t>En 2023 : </a:t>
              </a:r>
              <a:r>
                <a:rPr lang="fr-FR" sz="1456" dirty="0">
                  <a:solidFill>
                    <a:schemeClr val="tx1">
                      <a:lumMod val="75000"/>
                      <a:lumOff val="25000"/>
                    </a:schemeClr>
                  </a:solidFill>
                  <a:sym typeface="Wingdings" pitchFamily="2" charset="2"/>
                </a:rPr>
                <a:t>81 </a:t>
              </a:r>
              <a:r>
                <a:rPr lang="fr-FR" sz="1456" b="0" dirty="0">
                  <a:solidFill>
                    <a:schemeClr val="tx1">
                      <a:lumMod val="75000"/>
                      <a:lumOff val="25000"/>
                    </a:schemeClr>
                  </a:solidFill>
                  <a:sym typeface="Wingdings" pitchFamily="2" charset="2"/>
                </a:rPr>
                <a:t>majorations ont été mises en service.</a:t>
              </a:r>
            </a:p>
            <a:p>
              <a:pPr marL="249699" indent="-249699" algn="just">
                <a:buClr>
                  <a:srgbClr val="006699"/>
                </a:buClr>
                <a:buSzPct val="80000"/>
                <a:buFont typeface="Arial Narrow" panose="020B0606020202030204" pitchFamily="34" charset="0"/>
                <a:buChar char="►"/>
              </a:pPr>
              <a:endParaRPr lang="fr-FR" sz="1398" b="0" dirty="0">
                <a:solidFill>
                  <a:schemeClr val="tx1">
                    <a:lumMod val="75000"/>
                    <a:lumOff val="25000"/>
                  </a:schemeClr>
                </a:solidFill>
                <a:sym typeface="Wingdings" pitchFamily="2" charset="2"/>
              </a:endParaRPr>
            </a:p>
          </p:txBody>
        </p:sp>
      </p:grpSp>
    </p:spTree>
    <p:custDataLst>
      <p:tags r:id="rId1"/>
    </p:custDataLst>
    <p:extLst>
      <p:ext uri="{BB962C8B-B14F-4D97-AF65-F5344CB8AC3E}">
        <p14:creationId xmlns:p14="http://schemas.microsoft.com/office/powerpoint/2010/main" val="3040287278"/>
      </p:ext>
    </p:extLst>
  </p:cSld>
  <p:clrMapOvr>
    <a:masterClrMapping/>
  </p:clrMapOvr>
  <p:transition spd="slow">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Régime de base</a:t>
            </a:r>
            <a:endParaRPr lang="fr-FR" dirty="0"/>
          </a:p>
        </p:txBody>
      </p:sp>
      <p:sp>
        <p:nvSpPr>
          <p:cNvPr id="5" name="Espace réservé du contenu 4"/>
          <p:cNvSpPr>
            <a:spLocks noGrp="1"/>
          </p:cNvSpPr>
          <p:nvPr>
            <p:ph idx="1"/>
          </p:nvPr>
        </p:nvSpPr>
        <p:spPr/>
        <p:txBody>
          <a:bodyPr/>
          <a:lstStyle/>
          <a:p>
            <a:pPr lvl="0"/>
            <a:r>
              <a:rPr lang="fr-FR"/>
              <a:t>Ressources prises en compte</a:t>
            </a:r>
            <a:endParaRPr lang="fr-FR" dirty="0"/>
          </a:p>
        </p:txBody>
      </p:sp>
      <p:graphicFrame>
        <p:nvGraphicFramePr>
          <p:cNvPr id="12" name="Group 409"/>
          <p:cNvGraphicFramePr>
            <a:graphicFrameLocks/>
          </p:cNvGraphicFramePr>
          <p:nvPr/>
        </p:nvGraphicFramePr>
        <p:xfrm>
          <a:off x="1491837" y="1250576"/>
          <a:ext cx="7208891" cy="3462512"/>
        </p:xfrm>
        <a:graphic>
          <a:graphicData uri="http://schemas.openxmlformats.org/drawingml/2006/table">
            <a:tbl>
              <a:tblPr firstRow="1">
                <a:effectLst/>
                <a:tableStyleId>{8EC20E35-A176-4012-BC5E-935CFFF8708E}</a:tableStyleId>
              </a:tblPr>
              <a:tblGrid>
                <a:gridCol w="2424809">
                  <a:extLst>
                    <a:ext uri="{9D8B030D-6E8A-4147-A177-3AD203B41FA5}">
                      <a16:colId xmlns:a16="http://schemas.microsoft.com/office/drawing/2014/main" val="20000"/>
                    </a:ext>
                  </a:extLst>
                </a:gridCol>
                <a:gridCol w="1310707">
                  <a:extLst>
                    <a:ext uri="{9D8B030D-6E8A-4147-A177-3AD203B41FA5}">
                      <a16:colId xmlns:a16="http://schemas.microsoft.com/office/drawing/2014/main" val="20001"/>
                    </a:ext>
                  </a:extLst>
                </a:gridCol>
                <a:gridCol w="1703920">
                  <a:extLst>
                    <a:ext uri="{9D8B030D-6E8A-4147-A177-3AD203B41FA5}">
                      <a16:colId xmlns:a16="http://schemas.microsoft.com/office/drawing/2014/main" val="20002"/>
                    </a:ext>
                  </a:extLst>
                </a:gridCol>
                <a:gridCol w="1769455">
                  <a:extLst>
                    <a:ext uri="{9D8B030D-6E8A-4147-A177-3AD203B41FA5}">
                      <a16:colId xmlns:a16="http://schemas.microsoft.com/office/drawing/2014/main" val="20003"/>
                    </a:ext>
                  </a:extLst>
                </a:gridCol>
              </a:tblGrid>
              <a:tr h="509372">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500" b="0" kern="1200" dirty="0">
                          <a:solidFill>
                            <a:schemeClr val="bg1"/>
                          </a:solidFill>
                          <a:latin typeface="+mn-lt"/>
                          <a:ea typeface="+mn-ea"/>
                          <a:cs typeface="+mn-cs"/>
                        </a:rPr>
                        <a:t> </a:t>
                      </a:r>
                      <a:r>
                        <a:rPr lang="en-US" sz="1500" b="0" kern="1200" dirty="0" err="1">
                          <a:solidFill>
                            <a:schemeClr val="bg1"/>
                          </a:solidFill>
                          <a:latin typeface="+mn-lt"/>
                          <a:ea typeface="+mn-ea"/>
                          <a:cs typeface="+mn-cs"/>
                          <a:sym typeface="Wingdings" pitchFamily="2" charset="2"/>
                        </a:rPr>
                        <a:t>Revenus</a:t>
                      </a:r>
                      <a:endParaRPr lang="fr-FR" sz="1500" b="0" kern="1200" dirty="0">
                        <a:solidFill>
                          <a:schemeClr val="bg1"/>
                        </a:solidFill>
                        <a:latin typeface="+mn-lt"/>
                        <a:ea typeface="+mn-ea"/>
                        <a:cs typeface="+mn-cs"/>
                      </a:endParaRPr>
                    </a:p>
                  </a:txBody>
                  <a:tcPr marL="0" marR="0" marT="0" marB="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69160D"/>
                      </a:solidFill>
                      <a:prstDash val="solid"/>
                      <a:round/>
                      <a:headEnd type="none" w="med" len="med"/>
                      <a:tailEnd type="none" w="med" len="med"/>
                    </a:lnB>
                    <a:lnTlToBr w="12700" cmpd="sng">
                      <a:noFill/>
                      <a:prstDash val="solid"/>
                    </a:lnTlToBr>
                    <a:lnBlToTr w="12700" cmpd="sng">
                      <a:noFill/>
                      <a:prstDash val="solid"/>
                    </a:lnBlToTr>
                    <a:solidFill>
                      <a:srgbClr val="6D160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500" b="0" kern="1200" dirty="0" err="1">
                          <a:solidFill>
                            <a:schemeClr val="bg1"/>
                          </a:solidFill>
                          <a:latin typeface="+mn-lt"/>
                          <a:ea typeface="+mn-ea"/>
                          <a:cs typeface="+mn-cs"/>
                          <a:sym typeface="Wingdings" pitchFamily="2" charset="2"/>
                        </a:rPr>
                        <a:t>Autres</a:t>
                      </a:r>
                      <a:r>
                        <a:rPr lang="en-US" sz="1500" b="0" kern="1200" dirty="0">
                          <a:solidFill>
                            <a:schemeClr val="bg1"/>
                          </a:solidFill>
                          <a:latin typeface="+mn-lt"/>
                          <a:ea typeface="+mn-ea"/>
                          <a:cs typeface="+mn-cs"/>
                          <a:sym typeface="Wingdings" pitchFamily="2" charset="2"/>
                        </a:rPr>
                        <a:t> </a:t>
                      </a:r>
                      <a:r>
                        <a:rPr lang="en-US" sz="1500" b="0" kern="1200" dirty="0" err="1">
                          <a:solidFill>
                            <a:schemeClr val="bg1"/>
                          </a:solidFill>
                          <a:latin typeface="+mn-lt"/>
                          <a:ea typeface="+mn-ea"/>
                          <a:cs typeface="+mn-cs"/>
                          <a:sym typeface="Wingdings" pitchFamily="2" charset="2"/>
                        </a:rPr>
                        <a:t>revenus</a:t>
                      </a:r>
                      <a:endParaRPr lang="fr-FR" sz="1500" b="0" kern="1200" dirty="0">
                        <a:solidFill>
                          <a:schemeClr val="bg1"/>
                        </a:solidFill>
                        <a:latin typeface="+mn-lt"/>
                        <a:ea typeface="+mn-ea"/>
                        <a:cs typeface="+mn-cs"/>
                        <a:sym typeface="Wingdings" pitchFamily="2" charset="2"/>
                      </a:endParaRPr>
                    </a:p>
                  </a:txBody>
                  <a:tcPr marL="0" marR="0" marT="32764" marB="3276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69160D"/>
                      </a:solidFill>
                      <a:prstDash val="solid"/>
                      <a:round/>
                      <a:headEnd type="none" w="med" len="med"/>
                      <a:tailEnd type="none" w="med" len="med"/>
                    </a:lnB>
                    <a:lnTlToBr w="12700" cmpd="sng">
                      <a:noFill/>
                      <a:prstDash val="solid"/>
                    </a:lnTlToBr>
                    <a:lnBlToTr w="12700" cmpd="sng">
                      <a:noFill/>
                      <a:prstDash val="solid"/>
                    </a:lnBlToTr>
                    <a:solidFill>
                      <a:srgbClr val="6D160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500" b="0" kern="1200" dirty="0">
                          <a:solidFill>
                            <a:schemeClr val="bg1"/>
                          </a:solidFill>
                          <a:latin typeface="+mn-lt"/>
                          <a:ea typeface="+mn-ea"/>
                          <a:cs typeface="+mn-cs"/>
                          <a:sym typeface="Wingdings" pitchFamily="2" charset="2"/>
                        </a:rPr>
                        <a:t>Biens mobiliers et immobiliers propres</a:t>
                      </a:r>
                    </a:p>
                  </a:txBody>
                  <a:tcPr marL="0" marR="0" marT="32764" marB="3276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69160D"/>
                      </a:solidFill>
                      <a:prstDash val="solid"/>
                      <a:round/>
                      <a:headEnd type="none" w="med" len="med"/>
                      <a:tailEnd type="none" w="med" len="med"/>
                    </a:lnB>
                    <a:lnTlToBr w="12700" cmpd="sng">
                      <a:noFill/>
                      <a:prstDash val="solid"/>
                    </a:lnTlToBr>
                    <a:lnBlToTr w="12700" cmpd="sng">
                      <a:noFill/>
                      <a:prstDash val="solid"/>
                    </a:lnBlToTr>
                    <a:solidFill>
                      <a:srgbClr val="6D160D"/>
                    </a:solidFill>
                  </a:tcPr>
                </a:tc>
                <a:tc>
                  <a:txBody>
                    <a:bodyPr/>
                    <a:lstStyle/>
                    <a:p>
                      <a:pPr marL="0" marR="0" lvl="0" indent="0" algn="ctr" defTabSz="266700" rtl="0" eaLnBrk="1" fontAlgn="base" latinLnBrk="0" hangingPunct="1">
                        <a:lnSpc>
                          <a:spcPct val="100000"/>
                        </a:lnSpc>
                        <a:spcBef>
                          <a:spcPct val="20000"/>
                        </a:spcBef>
                        <a:spcAft>
                          <a:spcPct val="0"/>
                        </a:spcAft>
                        <a:buClrTx/>
                        <a:buSzTx/>
                        <a:buFontTx/>
                        <a:buNone/>
                        <a:tabLst/>
                        <a:defRPr/>
                      </a:pPr>
                      <a:r>
                        <a:rPr lang="fr-FR" sz="1500" b="0" kern="1200" dirty="0">
                          <a:solidFill>
                            <a:schemeClr val="bg1"/>
                          </a:solidFill>
                          <a:latin typeface="+mn-lt"/>
                          <a:ea typeface="+mn-ea"/>
                          <a:cs typeface="+mn-cs"/>
                          <a:sym typeface="Wingdings" pitchFamily="2" charset="2"/>
                        </a:rPr>
                        <a:t>Donations</a:t>
                      </a:r>
                    </a:p>
                  </a:txBody>
                  <a:tcPr marL="0" marR="0" marT="32764" marB="32764"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69160D"/>
                      </a:solidFill>
                      <a:prstDash val="solid"/>
                      <a:round/>
                      <a:headEnd type="none" w="med" len="med"/>
                      <a:tailEnd type="none" w="med" len="med"/>
                    </a:lnB>
                    <a:lnTlToBr w="12700" cmpd="sng">
                      <a:noFill/>
                      <a:prstDash val="solid"/>
                    </a:lnTlToBr>
                    <a:lnBlToTr w="12700" cmpd="sng">
                      <a:noFill/>
                      <a:prstDash val="solid"/>
                    </a:lnBlToTr>
                    <a:solidFill>
                      <a:srgbClr val="69160D"/>
                    </a:solidFill>
                  </a:tcPr>
                </a:tc>
                <a:extLst>
                  <a:ext uri="{0D108BD9-81ED-4DB2-BD59-A6C34878D82A}">
                    <a16:rowId xmlns:a16="http://schemas.microsoft.com/office/drawing/2014/main" val="10000"/>
                  </a:ext>
                </a:extLst>
              </a:tr>
              <a:tr h="2508270">
                <a:tc>
                  <a:txBody>
                    <a:bodyPr/>
                    <a:lstStyle/>
                    <a:p>
                      <a:pPr marL="196850" indent="-196850" eaLnBrk="0" hangingPunct="0">
                        <a:lnSpc>
                          <a:spcPts val="1600"/>
                        </a:lnSpc>
                        <a:spcAft>
                          <a:spcPts val="600"/>
                        </a:spcAft>
                        <a:buClr>
                          <a:srgbClr val="C00000"/>
                        </a:buClr>
                        <a:buSzPct val="85000"/>
                        <a:buFont typeface="Arial" panose="020B0604020202020204" pitchFamily="34" charset="0"/>
                        <a:buChar char="•"/>
                      </a:pPr>
                      <a:r>
                        <a:rPr lang="fr-FR" sz="1500" b="0" dirty="0">
                          <a:solidFill>
                            <a:schemeClr val="tx1">
                              <a:lumMod val="75000"/>
                              <a:lumOff val="25000"/>
                            </a:schemeClr>
                          </a:solidFill>
                          <a:sym typeface="Wingdings" pitchFamily="2" charset="2"/>
                        </a:rPr>
                        <a:t>Professionnels </a:t>
                      </a:r>
                      <a:r>
                        <a:rPr lang="fr-FR" sz="1300" b="0" i="1" dirty="0">
                          <a:solidFill>
                            <a:schemeClr val="tx1">
                              <a:lumMod val="75000"/>
                              <a:lumOff val="25000"/>
                            </a:schemeClr>
                          </a:solidFill>
                          <a:sym typeface="Wingdings" pitchFamily="2" charset="2"/>
                        </a:rPr>
                        <a:t>(un abattement </a:t>
                      </a:r>
                      <a:r>
                        <a:rPr lang="fr-FR" sz="1300" i="1" dirty="0">
                          <a:solidFill>
                            <a:schemeClr val="tx1">
                              <a:lumMod val="75000"/>
                              <a:lumOff val="25000"/>
                            </a:schemeClr>
                          </a:solidFill>
                          <a:sym typeface="Wingdings" pitchFamily="2" charset="2"/>
                        </a:rPr>
                        <a:t>de </a:t>
                      </a:r>
                      <a:r>
                        <a:rPr lang="fr-FR" sz="1300" b="1" i="1" dirty="0">
                          <a:solidFill>
                            <a:schemeClr val="tx1">
                              <a:lumMod val="75000"/>
                              <a:lumOff val="25000"/>
                            </a:schemeClr>
                          </a:solidFill>
                          <a:sym typeface="Wingdings" pitchFamily="2" charset="2"/>
                        </a:rPr>
                        <a:t>30 % </a:t>
                      </a:r>
                      <a:r>
                        <a:rPr lang="fr-FR" sz="1300" b="0" i="1" dirty="0">
                          <a:solidFill>
                            <a:schemeClr val="tx1">
                              <a:lumMod val="75000"/>
                              <a:lumOff val="25000"/>
                            </a:schemeClr>
                          </a:solidFill>
                          <a:sym typeface="Wingdings" pitchFamily="2" charset="2"/>
                        </a:rPr>
                        <a:t>est opéré à la liquidation des droits si le conjoint survivant est âgé de </a:t>
                      </a:r>
                      <a:r>
                        <a:rPr lang="fr-FR" sz="1300" b="1" i="1" dirty="0">
                          <a:solidFill>
                            <a:schemeClr val="tx1">
                              <a:lumMod val="75000"/>
                              <a:lumOff val="25000"/>
                            </a:schemeClr>
                          </a:solidFill>
                          <a:sym typeface="Wingdings" pitchFamily="2" charset="2"/>
                        </a:rPr>
                        <a:t>55 ans </a:t>
                      </a:r>
                      <a:r>
                        <a:rPr lang="fr-FR" sz="1300" b="0" i="1" dirty="0">
                          <a:solidFill>
                            <a:schemeClr val="tx1">
                              <a:lumMod val="75000"/>
                              <a:lumOff val="25000"/>
                            </a:schemeClr>
                          </a:solidFill>
                          <a:sym typeface="Wingdings" pitchFamily="2" charset="2"/>
                        </a:rPr>
                        <a:t>ou plus)</a:t>
                      </a:r>
                      <a:r>
                        <a:rPr lang="fr-FR" sz="1300" b="0" i="1" baseline="0" dirty="0">
                          <a:solidFill>
                            <a:schemeClr val="tx1">
                              <a:lumMod val="75000"/>
                              <a:lumOff val="25000"/>
                            </a:schemeClr>
                          </a:solidFill>
                          <a:sym typeface="Wingdings" pitchFamily="2" charset="2"/>
                        </a:rPr>
                        <a:t>.</a:t>
                      </a:r>
                      <a:endParaRPr lang="fr-FR" sz="1300" b="0" i="1" dirty="0">
                        <a:solidFill>
                          <a:schemeClr val="tx1">
                            <a:lumMod val="75000"/>
                            <a:lumOff val="25000"/>
                          </a:schemeClr>
                        </a:solidFill>
                        <a:sym typeface="Wingdings" pitchFamily="2" charset="2"/>
                      </a:endParaRPr>
                    </a:p>
                    <a:p>
                      <a:pPr marL="196850" indent="-196850" eaLnBrk="0" hangingPunct="0">
                        <a:lnSpc>
                          <a:spcPts val="1600"/>
                        </a:lnSpc>
                        <a:spcAft>
                          <a:spcPts val="600"/>
                        </a:spcAft>
                        <a:buClr>
                          <a:srgbClr val="C00000"/>
                        </a:buClr>
                        <a:buSzPct val="85000"/>
                        <a:buFont typeface="Arial" panose="020B0604020202020204" pitchFamily="34" charset="0"/>
                        <a:buChar char="•"/>
                      </a:pPr>
                      <a:r>
                        <a:rPr lang="fr-FR" sz="1500" b="0" dirty="0">
                          <a:solidFill>
                            <a:schemeClr val="tx1">
                              <a:lumMod val="75000"/>
                              <a:lumOff val="25000"/>
                            </a:schemeClr>
                          </a:solidFill>
                          <a:sym typeface="Wingdings" pitchFamily="2" charset="2"/>
                        </a:rPr>
                        <a:t>De remplacement </a:t>
                      </a:r>
                      <a:r>
                        <a:rPr lang="fr-FR" sz="1300" b="0" i="1" dirty="0">
                          <a:solidFill>
                            <a:schemeClr val="tx1">
                              <a:lumMod val="75000"/>
                              <a:lumOff val="25000"/>
                            </a:schemeClr>
                          </a:solidFill>
                          <a:sym typeface="Wingdings" pitchFamily="2" charset="2"/>
                        </a:rPr>
                        <a:t>(indemnités journalières, invalidité…)</a:t>
                      </a:r>
                      <a:r>
                        <a:rPr lang="fr-FR" sz="1300" b="0" i="1" baseline="0" dirty="0">
                          <a:solidFill>
                            <a:schemeClr val="tx1">
                              <a:lumMod val="75000"/>
                              <a:lumOff val="25000"/>
                            </a:schemeClr>
                          </a:solidFill>
                          <a:sym typeface="Wingdings" pitchFamily="2" charset="2"/>
                        </a:rPr>
                        <a:t>.</a:t>
                      </a:r>
                      <a:endParaRPr lang="fr-FR" sz="1300" b="0" i="1" dirty="0">
                        <a:solidFill>
                          <a:schemeClr val="tx1">
                            <a:lumMod val="75000"/>
                            <a:lumOff val="25000"/>
                          </a:schemeClr>
                        </a:solidFill>
                        <a:sym typeface="Wingdings" pitchFamily="2" charset="2"/>
                      </a:endParaRPr>
                    </a:p>
                    <a:p>
                      <a:pPr marL="196850" indent="-196850" eaLnBrk="0" hangingPunct="0">
                        <a:lnSpc>
                          <a:spcPts val="1600"/>
                        </a:lnSpc>
                        <a:spcAft>
                          <a:spcPts val="600"/>
                        </a:spcAft>
                        <a:buClr>
                          <a:srgbClr val="C00000"/>
                        </a:buClr>
                        <a:buSzPct val="85000"/>
                        <a:buFont typeface="Arial" panose="020B0604020202020204" pitchFamily="34" charset="0"/>
                        <a:buChar char="•"/>
                      </a:pPr>
                      <a:r>
                        <a:rPr lang="fr-FR" sz="1500" b="0" dirty="0">
                          <a:solidFill>
                            <a:schemeClr val="tx1">
                              <a:lumMod val="75000"/>
                              <a:lumOff val="25000"/>
                            </a:schemeClr>
                          </a:solidFill>
                          <a:sym typeface="Wingdings" pitchFamily="2" charset="2"/>
                        </a:rPr>
                        <a:t>Retraites personnelles, </a:t>
                      </a:r>
                      <a:br>
                        <a:rPr lang="fr-FR" sz="1500" b="0" dirty="0">
                          <a:solidFill>
                            <a:schemeClr val="tx1">
                              <a:lumMod val="75000"/>
                              <a:lumOff val="25000"/>
                            </a:schemeClr>
                          </a:solidFill>
                          <a:sym typeface="Wingdings" pitchFamily="2" charset="2"/>
                        </a:rPr>
                      </a:br>
                      <a:r>
                        <a:rPr lang="fr-FR" sz="1500" b="0" dirty="0">
                          <a:solidFill>
                            <a:schemeClr val="tx1">
                              <a:lumMod val="75000"/>
                              <a:lumOff val="25000"/>
                            </a:schemeClr>
                          </a:solidFill>
                          <a:sym typeface="Wingdings" pitchFamily="2" charset="2"/>
                        </a:rPr>
                        <a:t>ensemble des rentes viagères</a:t>
                      </a:r>
                      <a:r>
                        <a:rPr lang="fr-FR" sz="1500" b="0" baseline="0" dirty="0">
                          <a:solidFill>
                            <a:schemeClr val="tx1">
                              <a:lumMod val="75000"/>
                              <a:lumOff val="25000"/>
                            </a:schemeClr>
                          </a:solidFill>
                          <a:sym typeface="Wingdings" pitchFamily="2" charset="2"/>
                        </a:rPr>
                        <a:t>.</a:t>
                      </a:r>
                      <a:endParaRPr lang="fr-FR" sz="1500" b="0" dirty="0">
                        <a:solidFill>
                          <a:schemeClr val="tx1">
                            <a:lumMod val="75000"/>
                            <a:lumOff val="25000"/>
                          </a:schemeClr>
                        </a:solidFill>
                        <a:sym typeface="Wingdings" pitchFamily="2" charset="2"/>
                      </a:endParaRPr>
                    </a:p>
                    <a:p>
                      <a:pPr marL="196850" indent="-196850" eaLnBrk="0" hangingPunct="0">
                        <a:lnSpc>
                          <a:spcPts val="1600"/>
                        </a:lnSpc>
                        <a:spcAft>
                          <a:spcPts val="600"/>
                        </a:spcAft>
                        <a:buClr>
                          <a:srgbClr val="C00000"/>
                        </a:buClr>
                        <a:buSzPct val="85000"/>
                        <a:buFont typeface="Arial" panose="020B0604020202020204" pitchFamily="34" charset="0"/>
                        <a:buChar char="•"/>
                      </a:pPr>
                      <a:r>
                        <a:rPr lang="fr-FR" sz="1500" b="0" dirty="0">
                          <a:solidFill>
                            <a:schemeClr val="tx1">
                              <a:lumMod val="75000"/>
                              <a:lumOff val="25000"/>
                            </a:schemeClr>
                          </a:solidFill>
                          <a:sym typeface="Wingdings" pitchFamily="2" charset="2"/>
                        </a:rPr>
                        <a:t>Retraites de réversion </a:t>
                      </a:r>
                      <a:br>
                        <a:rPr lang="fr-FR" sz="1500" b="0" dirty="0">
                          <a:solidFill>
                            <a:schemeClr val="tx1">
                              <a:lumMod val="75000"/>
                              <a:lumOff val="25000"/>
                            </a:schemeClr>
                          </a:solidFill>
                          <a:sym typeface="Wingdings" pitchFamily="2" charset="2"/>
                        </a:rPr>
                      </a:br>
                      <a:r>
                        <a:rPr lang="fr-FR" sz="1500" b="0" dirty="0">
                          <a:solidFill>
                            <a:schemeClr val="tx1">
                              <a:lumMod val="75000"/>
                              <a:lumOff val="25000"/>
                            </a:schemeClr>
                          </a:solidFill>
                          <a:sym typeface="Wingdings" pitchFamily="2" charset="2"/>
                        </a:rPr>
                        <a:t>des régimes de base</a:t>
                      </a:r>
                      <a:r>
                        <a:rPr lang="fr-FR" sz="1500" b="0" baseline="0" dirty="0">
                          <a:solidFill>
                            <a:schemeClr val="tx1">
                              <a:lumMod val="75000"/>
                              <a:lumOff val="25000"/>
                            </a:schemeClr>
                          </a:solidFill>
                          <a:sym typeface="Wingdings" pitchFamily="2" charset="2"/>
                        </a:rPr>
                        <a:t>.</a:t>
                      </a:r>
                      <a:endParaRPr lang="fr-FR" sz="1500" b="0" dirty="0">
                        <a:solidFill>
                          <a:schemeClr val="tx1">
                            <a:lumMod val="75000"/>
                            <a:lumOff val="25000"/>
                          </a:schemeClr>
                        </a:solidFill>
                        <a:sym typeface="Wingdings" pitchFamily="2" charset="2"/>
                      </a:endParaRPr>
                    </a:p>
                    <a:p>
                      <a:pPr marL="196850" indent="-196850" eaLnBrk="0" hangingPunct="0">
                        <a:lnSpc>
                          <a:spcPts val="1600"/>
                        </a:lnSpc>
                        <a:spcAft>
                          <a:spcPts val="600"/>
                        </a:spcAft>
                        <a:buClr>
                          <a:srgbClr val="C00000"/>
                        </a:buClr>
                        <a:buSzPct val="85000"/>
                        <a:buFont typeface="Arial" panose="020B0604020202020204" pitchFamily="34" charset="0"/>
                        <a:buChar char="•"/>
                      </a:pPr>
                      <a:r>
                        <a:rPr lang="fr-FR" sz="1500" b="0" dirty="0">
                          <a:solidFill>
                            <a:schemeClr val="tx1">
                              <a:lumMod val="75000"/>
                              <a:lumOff val="25000"/>
                            </a:schemeClr>
                          </a:solidFill>
                          <a:sym typeface="Wingdings" pitchFamily="2" charset="2"/>
                        </a:rPr>
                        <a:t>Les biens</a:t>
                      </a:r>
                      <a:r>
                        <a:rPr lang="fr-FR" sz="1500" b="0" baseline="0" dirty="0">
                          <a:solidFill>
                            <a:schemeClr val="tx1">
                              <a:lumMod val="75000"/>
                              <a:lumOff val="25000"/>
                            </a:schemeClr>
                          </a:solidFill>
                          <a:sym typeface="Wingdings" pitchFamily="2" charset="2"/>
                        </a:rPr>
                        <a:t> personnels.</a:t>
                      </a:r>
                      <a:endParaRPr lang="fr-FR" sz="1500" b="0" dirty="0">
                        <a:solidFill>
                          <a:schemeClr val="tx1">
                            <a:lumMod val="75000"/>
                            <a:lumOff val="25000"/>
                          </a:schemeClr>
                        </a:solidFill>
                        <a:sym typeface="Wingdings" pitchFamily="2" charset="2"/>
                      </a:endParaRPr>
                    </a:p>
                  </a:txBody>
                  <a:tcPr marL="98292" marR="65528" marT="98292" marB="98292" horzOverflow="overflow">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solidFill>
                        <a:srgbClr val="69160D"/>
                      </a:solidFill>
                      <a:prstDash val="solid"/>
                      <a:round/>
                      <a:headEnd type="none" w="med" len="med"/>
                      <a:tailEnd type="none" w="med" len="med"/>
                    </a:lnT>
                    <a:lnB w="12700" cap="flat" cmpd="sng" algn="ctr">
                      <a:solidFill>
                        <a:srgbClr val="6D160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96850" indent="-196850" algn="l" defTabSz="914400" rtl="0" eaLnBrk="0" latinLnBrk="0" hangingPunct="0">
                        <a:lnSpc>
                          <a:spcPts val="1600"/>
                        </a:lnSpc>
                        <a:spcAft>
                          <a:spcPts val="600"/>
                        </a:spcAft>
                        <a:buClr>
                          <a:srgbClr val="C00000"/>
                        </a:buClr>
                        <a:buSzPct val="85000"/>
                        <a:buFont typeface="Arial" panose="020B0604020202020204" pitchFamily="34" charset="0"/>
                        <a:buChar char="•"/>
                      </a:pPr>
                      <a:r>
                        <a:rPr lang="fr-FR" sz="1500" b="0" kern="1200" dirty="0">
                          <a:solidFill>
                            <a:schemeClr val="tx1">
                              <a:lumMod val="75000"/>
                              <a:lumOff val="25000"/>
                            </a:schemeClr>
                          </a:solidFill>
                          <a:latin typeface="+mn-lt"/>
                          <a:ea typeface="+mn-ea"/>
                          <a:cs typeface="+mn-cs"/>
                          <a:sym typeface="Wingdings" pitchFamily="2" charset="2"/>
                        </a:rPr>
                        <a:t>Avantages </a:t>
                      </a:r>
                      <a:br>
                        <a:rPr lang="fr-FR" sz="1500" b="0" kern="1200" dirty="0">
                          <a:solidFill>
                            <a:schemeClr val="tx1">
                              <a:lumMod val="75000"/>
                              <a:lumOff val="25000"/>
                            </a:schemeClr>
                          </a:solidFill>
                          <a:latin typeface="+mn-lt"/>
                          <a:ea typeface="+mn-ea"/>
                          <a:cs typeface="+mn-cs"/>
                          <a:sym typeface="Wingdings" pitchFamily="2" charset="2"/>
                        </a:rPr>
                      </a:br>
                      <a:r>
                        <a:rPr lang="fr-FR" sz="1500" b="0" kern="1200" dirty="0">
                          <a:solidFill>
                            <a:schemeClr val="tx1">
                              <a:lumMod val="75000"/>
                              <a:lumOff val="25000"/>
                            </a:schemeClr>
                          </a:solidFill>
                          <a:latin typeface="+mn-lt"/>
                          <a:ea typeface="+mn-ea"/>
                          <a:cs typeface="+mn-cs"/>
                          <a:sym typeface="Wingdings" pitchFamily="2" charset="2"/>
                        </a:rPr>
                        <a:t>en nature </a:t>
                      </a:r>
                      <a:r>
                        <a:rPr lang="fr-FR" sz="1300" b="0" i="1" kern="1200" dirty="0">
                          <a:solidFill>
                            <a:schemeClr val="tx1">
                              <a:lumMod val="75000"/>
                              <a:lumOff val="25000"/>
                            </a:schemeClr>
                          </a:solidFill>
                          <a:latin typeface="+mn-lt"/>
                          <a:ea typeface="+mn-ea"/>
                          <a:cs typeface="+mn-cs"/>
                          <a:sym typeface="Wingdings" pitchFamily="2" charset="2"/>
                        </a:rPr>
                        <a:t>(nourriture, logement…).</a:t>
                      </a:r>
                      <a:endParaRPr lang="fr-FR" sz="1500" b="0" i="1" kern="1200" dirty="0">
                        <a:solidFill>
                          <a:schemeClr val="tx1">
                            <a:lumMod val="75000"/>
                            <a:lumOff val="25000"/>
                          </a:schemeClr>
                        </a:solidFill>
                        <a:latin typeface="+mn-lt"/>
                        <a:ea typeface="+mn-ea"/>
                        <a:cs typeface="+mn-cs"/>
                        <a:sym typeface="Wingdings" pitchFamily="2" charset="2"/>
                      </a:endParaRPr>
                    </a:p>
                    <a:p>
                      <a:pPr marL="196850" indent="-196850" algn="l" defTabSz="914400" rtl="0" eaLnBrk="0" latinLnBrk="0" hangingPunct="0">
                        <a:lnSpc>
                          <a:spcPts val="1600"/>
                        </a:lnSpc>
                        <a:spcAft>
                          <a:spcPts val="600"/>
                        </a:spcAft>
                        <a:buClr>
                          <a:srgbClr val="C00000"/>
                        </a:buClr>
                        <a:buSzPct val="85000"/>
                        <a:buFont typeface="Arial" panose="020B0604020202020204" pitchFamily="34" charset="0"/>
                        <a:buChar char="•"/>
                      </a:pPr>
                      <a:r>
                        <a:rPr lang="fr-FR" sz="1500" b="0" kern="1200" dirty="0">
                          <a:solidFill>
                            <a:schemeClr val="tx1">
                              <a:lumMod val="75000"/>
                              <a:lumOff val="25000"/>
                            </a:schemeClr>
                          </a:solidFill>
                          <a:latin typeface="+mn-lt"/>
                          <a:ea typeface="+mn-ea"/>
                          <a:cs typeface="+mn-cs"/>
                          <a:sym typeface="Wingdings" pitchFamily="2" charset="2"/>
                        </a:rPr>
                        <a:t>Pensions alimentaires, revenus de mise en gérance…</a:t>
                      </a:r>
                    </a:p>
                  </a:txBody>
                  <a:tcPr marL="98292" marR="65528" marT="98292" marB="98292" horzOverflow="overflow">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solidFill>
                        <a:srgbClr val="69160D"/>
                      </a:solidFill>
                      <a:prstDash val="solid"/>
                      <a:round/>
                      <a:headEnd type="none" w="med" len="med"/>
                      <a:tailEnd type="none" w="med" len="med"/>
                    </a:lnT>
                    <a:lnB w="12700" cap="flat" cmpd="sng" algn="ctr">
                      <a:solidFill>
                        <a:srgbClr val="6D160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eaLnBrk="0" hangingPunct="0">
                        <a:lnSpc>
                          <a:spcPts val="1600"/>
                        </a:lnSpc>
                        <a:spcAft>
                          <a:spcPts val="600"/>
                        </a:spcAft>
                        <a:buClr>
                          <a:srgbClr val="C00000"/>
                        </a:buClr>
                        <a:buSzPct val="80000"/>
                        <a:buFont typeface="Arial" panose="020B0604020202020204" pitchFamily="34" charset="0"/>
                        <a:buNone/>
                      </a:pPr>
                      <a:r>
                        <a:rPr lang="fr-FR" sz="1500" b="0" dirty="0">
                          <a:solidFill>
                            <a:schemeClr val="tx1">
                              <a:lumMod val="75000"/>
                              <a:lumOff val="25000"/>
                            </a:schemeClr>
                          </a:solidFill>
                          <a:sym typeface="Wingdings" pitchFamily="2" charset="2"/>
                        </a:rPr>
                        <a:t>Un revenu </a:t>
                      </a:r>
                      <a:br>
                        <a:rPr lang="fr-FR" sz="1500" b="0" dirty="0">
                          <a:solidFill>
                            <a:schemeClr val="tx1">
                              <a:lumMod val="75000"/>
                              <a:lumOff val="25000"/>
                            </a:schemeClr>
                          </a:solidFill>
                          <a:sym typeface="Wingdings" pitchFamily="2" charset="2"/>
                        </a:rPr>
                      </a:br>
                      <a:r>
                        <a:rPr lang="fr-FR" sz="1500" dirty="0">
                          <a:solidFill>
                            <a:schemeClr val="tx1">
                              <a:lumMod val="75000"/>
                              <a:lumOff val="25000"/>
                            </a:schemeClr>
                          </a:solidFill>
                          <a:sym typeface="Wingdings" pitchFamily="2" charset="2"/>
                        </a:rPr>
                        <a:t>de </a:t>
                      </a:r>
                      <a:r>
                        <a:rPr lang="fr-FR" sz="1500" b="1" dirty="0">
                          <a:solidFill>
                            <a:schemeClr val="tx1">
                              <a:lumMod val="75000"/>
                              <a:lumOff val="25000"/>
                            </a:schemeClr>
                          </a:solidFill>
                          <a:sym typeface="Wingdings" pitchFamily="2" charset="2"/>
                        </a:rPr>
                        <a:t>3 % </a:t>
                      </a:r>
                      <a:r>
                        <a:rPr lang="fr-FR" sz="1500" b="0" dirty="0">
                          <a:solidFill>
                            <a:schemeClr val="tx1">
                              <a:lumMod val="75000"/>
                              <a:lumOff val="25000"/>
                            </a:schemeClr>
                          </a:solidFill>
                          <a:sym typeface="Wingdings" pitchFamily="2" charset="2"/>
                        </a:rPr>
                        <a:t>de la valeur de ces biens est retenu.</a:t>
                      </a:r>
                    </a:p>
                  </a:txBody>
                  <a:tcPr marL="98292" marR="65528" marT="98292" marB="98292" horzOverflow="overflow">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solidFill>
                        <a:srgbClr val="69160D"/>
                      </a:solidFill>
                      <a:prstDash val="solid"/>
                      <a:round/>
                      <a:headEnd type="none" w="med" len="med"/>
                      <a:tailEnd type="none" w="med" len="med"/>
                    </a:lnT>
                    <a:lnB w="12700" cap="flat" cmpd="sng" algn="ctr">
                      <a:solidFill>
                        <a:srgbClr val="6D160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0" fontAlgn="auto" latinLnBrk="0" hangingPunct="0">
                        <a:lnSpc>
                          <a:spcPts val="1600"/>
                        </a:lnSpc>
                        <a:spcBef>
                          <a:spcPts val="0"/>
                        </a:spcBef>
                        <a:spcAft>
                          <a:spcPts val="600"/>
                        </a:spcAft>
                        <a:buClrTx/>
                        <a:buSzTx/>
                        <a:buFontTx/>
                        <a:buNone/>
                        <a:tabLst>
                          <a:tab pos="3228975" algn="r"/>
                          <a:tab pos="4305300" algn="l"/>
                        </a:tabLst>
                        <a:defRPr/>
                      </a:pPr>
                      <a:r>
                        <a:rPr lang="fr-FR" sz="1500" b="0" dirty="0">
                          <a:solidFill>
                            <a:schemeClr val="tx1">
                              <a:lumMod val="75000"/>
                              <a:lumOff val="25000"/>
                            </a:schemeClr>
                          </a:solidFill>
                          <a:sym typeface="Wingdings" pitchFamily="2" charset="2"/>
                        </a:rPr>
                        <a:t>Un pourcentage est retenu comme revenu pour évaluer les biens donnés </a:t>
                      </a:r>
                      <a:r>
                        <a:rPr lang="fr-FR" sz="1300" b="0" i="1" dirty="0">
                          <a:solidFill>
                            <a:schemeClr val="tx1">
                              <a:lumMod val="75000"/>
                              <a:lumOff val="25000"/>
                            </a:schemeClr>
                          </a:solidFill>
                          <a:sym typeface="Wingdings" pitchFamily="2" charset="2"/>
                        </a:rPr>
                        <a:t>(3 % si moins de </a:t>
                      </a:r>
                      <a:r>
                        <a:rPr lang="fr-FR" sz="1300" i="1" dirty="0">
                          <a:solidFill>
                            <a:schemeClr val="tx1">
                              <a:lumMod val="75000"/>
                              <a:lumOff val="25000"/>
                            </a:schemeClr>
                          </a:solidFill>
                          <a:sym typeface="Wingdings" pitchFamily="2" charset="2"/>
                        </a:rPr>
                        <a:t>5 ans, 1,5 % entre </a:t>
                      </a:r>
                      <a:br>
                        <a:rPr lang="fr-FR" sz="1300" i="1" dirty="0">
                          <a:solidFill>
                            <a:schemeClr val="tx1">
                              <a:lumMod val="75000"/>
                              <a:lumOff val="25000"/>
                            </a:schemeClr>
                          </a:solidFill>
                          <a:sym typeface="Wingdings" pitchFamily="2" charset="2"/>
                        </a:rPr>
                      </a:br>
                      <a:r>
                        <a:rPr lang="fr-FR" sz="1300" i="1" dirty="0">
                          <a:solidFill>
                            <a:schemeClr val="tx1">
                              <a:lumMod val="75000"/>
                              <a:lumOff val="25000"/>
                            </a:schemeClr>
                          </a:solidFill>
                          <a:sym typeface="Wingdings" pitchFamily="2" charset="2"/>
                        </a:rPr>
                        <a:t>5 et 10 ans et 11,797 % </a:t>
                      </a:r>
                      <a:br>
                        <a:rPr lang="fr-FR" sz="1300" i="1" dirty="0">
                          <a:solidFill>
                            <a:schemeClr val="tx1">
                              <a:lumMod val="75000"/>
                              <a:lumOff val="25000"/>
                            </a:schemeClr>
                          </a:solidFill>
                          <a:sym typeface="Wingdings" pitchFamily="2" charset="2"/>
                        </a:rPr>
                      </a:br>
                      <a:r>
                        <a:rPr lang="fr-FR" sz="1300" b="0" i="1" dirty="0">
                          <a:solidFill>
                            <a:schemeClr val="tx1">
                              <a:lumMod val="75000"/>
                              <a:lumOff val="25000"/>
                            </a:schemeClr>
                          </a:solidFill>
                          <a:sym typeface="Wingdings" pitchFamily="2" charset="2"/>
                        </a:rPr>
                        <a:t>si donation à un tiers depuis </a:t>
                      </a:r>
                      <a:r>
                        <a:rPr lang="fr-FR" sz="1300" i="1" dirty="0">
                          <a:solidFill>
                            <a:schemeClr val="tx1">
                              <a:lumMod val="75000"/>
                              <a:lumOff val="25000"/>
                            </a:schemeClr>
                          </a:solidFill>
                          <a:sym typeface="Wingdings" pitchFamily="2" charset="2"/>
                        </a:rPr>
                        <a:t>moins de 10 ans</a:t>
                      </a:r>
                      <a:r>
                        <a:rPr lang="fr-FR" sz="1300" b="0" i="1" dirty="0">
                          <a:solidFill>
                            <a:schemeClr val="tx1">
                              <a:lumMod val="75000"/>
                              <a:lumOff val="25000"/>
                            </a:schemeClr>
                          </a:solidFill>
                          <a:sym typeface="Wingdings" pitchFamily="2" charset="2"/>
                        </a:rPr>
                        <a:t>).</a:t>
                      </a:r>
                      <a:endParaRPr lang="fr-FR" sz="1300" b="0" i="1" kern="0" dirty="0">
                        <a:solidFill>
                          <a:schemeClr val="tx1">
                            <a:lumMod val="75000"/>
                            <a:lumOff val="25000"/>
                          </a:schemeClr>
                        </a:solidFill>
                        <a:latin typeface="+mn-lt"/>
                        <a:cs typeface="+mn-cs"/>
                        <a:sym typeface="Wingdings" pitchFamily="2" charset="2"/>
                      </a:endParaRPr>
                    </a:p>
                  </a:txBody>
                  <a:tcPr marL="98292" marR="65528" marT="98292" marB="98292" horzOverflow="overflow">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69160D"/>
                      </a:solidFill>
                      <a:prstDash val="solid"/>
                      <a:round/>
                      <a:headEnd type="none" w="med" len="med"/>
                      <a:tailEnd type="none" w="med" len="med"/>
                    </a:lnT>
                    <a:lnB w="12700" cap="flat" cmpd="sng" algn="ctr">
                      <a:solidFill>
                        <a:srgbClr val="6D160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Tree>
    <p:custDataLst>
      <p:tags r:id="rId1"/>
    </p:custDataLst>
    <p:extLst>
      <p:ext uri="{BB962C8B-B14F-4D97-AF65-F5344CB8AC3E}">
        <p14:creationId xmlns:p14="http://schemas.microsoft.com/office/powerpoint/2010/main" val="696252493"/>
      </p:ext>
    </p:extLst>
  </p:cSld>
  <p:clrMapOvr>
    <a:masterClrMapping/>
  </p:clrMapOvr>
  <p:transition spd="slow">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409"/>
          <p:cNvGraphicFramePr>
            <a:graphicFrameLocks/>
          </p:cNvGraphicFramePr>
          <p:nvPr/>
        </p:nvGraphicFramePr>
        <p:xfrm>
          <a:off x="1491838" y="1250576"/>
          <a:ext cx="6422467" cy="1897238"/>
        </p:xfrm>
        <a:graphic>
          <a:graphicData uri="http://schemas.openxmlformats.org/drawingml/2006/table">
            <a:tbl>
              <a:tblPr firstRow="1">
                <a:effectLst/>
                <a:tableStyleId>{8EC20E35-A176-4012-BC5E-935CFFF8708E}</a:tableStyleId>
              </a:tblPr>
              <a:tblGrid>
                <a:gridCol w="2949092">
                  <a:extLst>
                    <a:ext uri="{9D8B030D-6E8A-4147-A177-3AD203B41FA5}">
                      <a16:colId xmlns:a16="http://schemas.microsoft.com/office/drawing/2014/main" val="20000"/>
                    </a:ext>
                  </a:extLst>
                </a:gridCol>
                <a:gridCol w="3473375">
                  <a:extLst>
                    <a:ext uri="{9D8B030D-6E8A-4147-A177-3AD203B41FA5}">
                      <a16:colId xmlns:a16="http://schemas.microsoft.com/office/drawing/2014/main" val="20001"/>
                    </a:ext>
                  </a:extLst>
                </a:gridCol>
              </a:tblGrid>
              <a:tr h="327640">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500" b="0" kern="1200" dirty="0">
                          <a:solidFill>
                            <a:schemeClr val="bg1"/>
                          </a:solidFill>
                          <a:latin typeface="+mn-lt"/>
                          <a:ea typeface="+mn-ea"/>
                          <a:cs typeface="+mn-cs"/>
                        </a:rPr>
                        <a:t> </a:t>
                      </a:r>
                      <a:r>
                        <a:rPr lang="en-US" sz="1500" b="0" kern="1200" dirty="0" err="1">
                          <a:solidFill>
                            <a:schemeClr val="bg1"/>
                          </a:solidFill>
                          <a:latin typeface="+mn-lt"/>
                          <a:ea typeface="+mn-ea"/>
                          <a:cs typeface="+mn-cs"/>
                          <a:sym typeface="Wingdings" pitchFamily="2" charset="2"/>
                        </a:rPr>
                        <a:t>Revenus</a:t>
                      </a:r>
                      <a:endParaRPr lang="fr-FR" sz="1500" b="0" kern="1200" dirty="0">
                        <a:solidFill>
                          <a:schemeClr val="bg1"/>
                        </a:solidFill>
                        <a:latin typeface="+mn-lt"/>
                        <a:ea typeface="+mn-ea"/>
                        <a:cs typeface="+mn-cs"/>
                      </a:endParaRPr>
                    </a:p>
                  </a:txBody>
                  <a:tcPr marL="0" marR="0" marT="0" marB="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69160D"/>
                      </a:solidFill>
                      <a:prstDash val="solid"/>
                      <a:round/>
                      <a:headEnd type="none" w="med" len="med"/>
                      <a:tailEnd type="none" w="med" len="med"/>
                    </a:lnB>
                    <a:lnTlToBr w="12700" cmpd="sng">
                      <a:noFill/>
                      <a:prstDash val="solid"/>
                    </a:lnTlToBr>
                    <a:lnBlToTr w="12700" cmpd="sng">
                      <a:noFill/>
                      <a:prstDash val="solid"/>
                    </a:lnBlToTr>
                    <a:solidFill>
                      <a:srgbClr val="6D160D"/>
                    </a:solidFill>
                  </a:tcPr>
                </a:tc>
                <a:tc>
                  <a:txBody>
                    <a:bodyPr/>
                    <a:lstStyle/>
                    <a:p>
                      <a:pPr marL="0" marR="0" lvl="0" indent="0" algn="ctr" defTabSz="266700" rtl="0" eaLnBrk="1" fontAlgn="base" latinLnBrk="0" hangingPunct="1">
                        <a:lnSpc>
                          <a:spcPct val="100000"/>
                        </a:lnSpc>
                        <a:spcBef>
                          <a:spcPct val="20000"/>
                        </a:spcBef>
                        <a:spcAft>
                          <a:spcPct val="0"/>
                        </a:spcAft>
                        <a:buClrTx/>
                        <a:buSzTx/>
                        <a:buFontTx/>
                        <a:buNone/>
                        <a:tabLst/>
                        <a:defRPr/>
                      </a:pPr>
                      <a:r>
                        <a:rPr lang="fr-FR" sz="1500" b="0" kern="1200" dirty="0">
                          <a:solidFill>
                            <a:schemeClr val="bg1"/>
                          </a:solidFill>
                          <a:latin typeface="+mn-lt"/>
                          <a:ea typeface="+mn-ea"/>
                          <a:cs typeface="+mn-cs"/>
                          <a:sym typeface="Wingdings" pitchFamily="2" charset="2"/>
                        </a:rPr>
                        <a:t>Donations</a:t>
                      </a:r>
                    </a:p>
                  </a:txBody>
                  <a:tcPr marL="0" marR="0" marT="32764" marB="32764"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69160D"/>
                      </a:solidFill>
                      <a:prstDash val="solid"/>
                      <a:round/>
                      <a:headEnd type="none" w="med" len="med"/>
                      <a:tailEnd type="none" w="med" len="med"/>
                    </a:lnB>
                    <a:lnTlToBr w="12700" cmpd="sng">
                      <a:noFill/>
                      <a:prstDash val="solid"/>
                    </a:lnTlToBr>
                    <a:lnBlToTr w="12700" cmpd="sng">
                      <a:noFill/>
                      <a:prstDash val="solid"/>
                    </a:lnBlToTr>
                    <a:solidFill>
                      <a:srgbClr val="69160D"/>
                    </a:solidFill>
                  </a:tcPr>
                </a:tc>
                <a:extLst>
                  <a:ext uri="{0D108BD9-81ED-4DB2-BD59-A6C34878D82A}">
                    <a16:rowId xmlns:a16="http://schemas.microsoft.com/office/drawing/2014/main" val="10000"/>
                  </a:ext>
                </a:extLst>
              </a:tr>
              <a:tr h="1569598">
                <a:tc>
                  <a:txBody>
                    <a:bodyPr/>
                    <a:lstStyle/>
                    <a:p>
                      <a:pPr marL="200025" indent="-200025" eaLnBrk="0" hangingPunct="0">
                        <a:spcAft>
                          <a:spcPts val="600"/>
                        </a:spcAft>
                        <a:buClr>
                          <a:srgbClr val="C00000"/>
                        </a:buClr>
                        <a:buSzPct val="85000"/>
                        <a:buFont typeface="Arial" panose="020B0604020202020204" pitchFamily="34" charset="0"/>
                        <a:buChar char="•"/>
                      </a:pPr>
                      <a:r>
                        <a:rPr lang="fr-FR" sz="1500" b="0" dirty="0">
                          <a:solidFill>
                            <a:schemeClr val="tx1">
                              <a:lumMod val="75000"/>
                              <a:lumOff val="25000"/>
                            </a:schemeClr>
                          </a:solidFill>
                          <a:latin typeface="+mn-lt"/>
                          <a:cs typeface="+mn-cs"/>
                          <a:sym typeface="Wingdings" pitchFamily="2" charset="2"/>
                        </a:rPr>
                        <a:t>La valeur de la résidence principale</a:t>
                      </a:r>
                    </a:p>
                    <a:p>
                      <a:pPr marL="200025" indent="-200025" eaLnBrk="0" hangingPunct="0">
                        <a:spcAft>
                          <a:spcPts val="600"/>
                        </a:spcAft>
                        <a:buClr>
                          <a:srgbClr val="C00000"/>
                        </a:buClr>
                        <a:buSzPct val="85000"/>
                        <a:buFont typeface="Arial" panose="020B0604020202020204" pitchFamily="34" charset="0"/>
                        <a:buChar char="•"/>
                      </a:pPr>
                      <a:r>
                        <a:rPr lang="fr-FR" sz="1500" b="0" dirty="0">
                          <a:solidFill>
                            <a:schemeClr val="tx1">
                              <a:lumMod val="75000"/>
                              <a:lumOff val="25000"/>
                            </a:schemeClr>
                          </a:solidFill>
                          <a:latin typeface="+mn-lt"/>
                          <a:cs typeface="+mn-cs"/>
                          <a:sym typeface="Wingdings" pitchFamily="2" charset="2"/>
                        </a:rPr>
                        <a:t>Les biens issus de la communauté</a:t>
                      </a:r>
                    </a:p>
                  </a:txBody>
                  <a:tcPr marL="98292" marR="65528" marT="98292" marB="32764" horzOverflow="overflow">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solidFill>
                        <a:srgbClr val="69160D"/>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00025" indent="-200025" eaLnBrk="0" hangingPunct="0">
                        <a:spcAft>
                          <a:spcPts val="600"/>
                        </a:spcAft>
                        <a:buClr>
                          <a:srgbClr val="C00000"/>
                        </a:buClr>
                        <a:buSzPct val="80000"/>
                        <a:buFont typeface="Arial" panose="020B0604020202020204" pitchFamily="34" charset="0"/>
                        <a:buChar char="•"/>
                      </a:pPr>
                      <a:r>
                        <a:rPr lang="fr-FR" sz="1500" b="0" kern="1200" dirty="0">
                          <a:solidFill>
                            <a:schemeClr val="tx1">
                              <a:lumMod val="75000"/>
                              <a:lumOff val="25000"/>
                            </a:schemeClr>
                          </a:solidFill>
                          <a:latin typeface="+mn-lt"/>
                          <a:ea typeface="+mn-ea"/>
                          <a:cs typeface="+mn-cs"/>
                          <a:sym typeface="Wingdings" pitchFamily="2" charset="2"/>
                        </a:rPr>
                        <a:t>Les retraites de réversion des régimes complémentaires,</a:t>
                      </a:r>
                      <a:r>
                        <a:rPr lang="fr-FR" sz="1500" b="0" kern="1200" baseline="0" dirty="0">
                          <a:solidFill>
                            <a:schemeClr val="tx1">
                              <a:lumMod val="75000"/>
                              <a:lumOff val="25000"/>
                            </a:schemeClr>
                          </a:solidFill>
                          <a:latin typeface="+mn-lt"/>
                          <a:ea typeface="+mn-ea"/>
                          <a:cs typeface="+mn-cs"/>
                          <a:sym typeface="Wingdings" pitchFamily="2" charset="2"/>
                        </a:rPr>
                        <a:t> </a:t>
                      </a:r>
                      <a:r>
                        <a:rPr lang="fr-FR" sz="1500" b="0" kern="1200" dirty="0">
                          <a:solidFill>
                            <a:schemeClr val="tx1">
                              <a:lumMod val="75000"/>
                              <a:lumOff val="25000"/>
                            </a:schemeClr>
                          </a:solidFill>
                          <a:latin typeface="+mn-lt"/>
                          <a:ea typeface="+mn-ea"/>
                          <a:cs typeface="+mn-cs"/>
                          <a:sym typeface="Wingdings" pitchFamily="2" charset="2"/>
                        </a:rPr>
                        <a:t>loi «Madelin» ou PER</a:t>
                      </a:r>
                    </a:p>
                    <a:p>
                      <a:pPr marL="200025" indent="-200025" eaLnBrk="0" hangingPunct="0">
                        <a:spcAft>
                          <a:spcPts val="600"/>
                        </a:spcAft>
                        <a:buClr>
                          <a:srgbClr val="C00000"/>
                        </a:buClr>
                        <a:buSzPct val="80000"/>
                        <a:buFont typeface="Arial" panose="020B0604020202020204" pitchFamily="34" charset="0"/>
                        <a:buChar char="•"/>
                      </a:pPr>
                      <a:r>
                        <a:rPr lang="fr-FR" sz="1500" b="0" kern="1200" dirty="0">
                          <a:solidFill>
                            <a:schemeClr val="tx1">
                              <a:lumMod val="75000"/>
                              <a:lumOff val="25000"/>
                            </a:schemeClr>
                          </a:solidFill>
                          <a:latin typeface="+mn-lt"/>
                          <a:ea typeface="+mn-ea"/>
                          <a:cs typeface="+mn-cs"/>
                          <a:sym typeface="Wingdings" pitchFamily="2" charset="2"/>
                        </a:rPr>
                        <a:t>La rente du régime obligatoire invalidité-décès</a:t>
                      </a:r>
                    </a:p>
                    <a:p>
                      <a:pPr marL="200025" indent="-200025" eaLnBrk="0" hangingPunct="0">
                        <a:spcAft>
                          <a:spcPts val="600"/>
                        </a:spcAft>
                        <a:buClr>
                          <a:srgbClr val="C00000"/>
                        </a:buClr>
                        <a:buSzPct val="80000"/>
                        <a:buFont typeface="Arial" panose="020B0604020202020204" pitchFamily="34" charset="0"/>
                        <a:buChar char="•"/>
                      </a:pPr>
                      <a:r>
                        <a:rPr lang="fr-FR" sz="1500" b="0" kern="1200" dirty="0">
                          <a:solidFill>
                            <a:schemeClr val="tx1">
                              <a:lumMod val="75000"/>
                              <a:lumOff val="25000"/>
                            </a:schemeClr>
                          </a:solidFill>
                          <a:latin typeface="+mn-lt"/>
                          <a:ea typeface="+mn-ea"/>
                          <a:cs typeface="+mn-cs"/>
                          <a:sym typeface="Wingdings" pitchFamily="2" charset="2"/>
                        </a:rPr>
                        <a:t>Les prestations familiales…</a:t>
                      </a:r>
                      <a:endParaRPr lang="fr-FR" sz="1500" b="0" kern="1200" dirty="0">
                        <a:solidFill>
                          <a:schemeClr val="tx1">
                            <a:lumMod val="75000"/>
                            <a:lumOff val="25000"/>
                          </a:schemeClr>
                        </a:solidFill>
                        <a:latin typeface="+mn-lt"/>
                        <a:ea typeface="+mn-ea"/>
                        <a:cs typeface="+mn-cs"/>
                      </a:endParaRPr>
                    </a:p>
                  </a:txBody>
                  <a:tcPr marL="98292" marR="65528" marT="98292" marB="32764" horzOverflow="overflow">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69160D"/>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2" name="Titre 1"/>
          <p:cNvSpPr>
            <a:spLocks noGrp="1"/>
          </p:cNvSpPr>
          <p:nvPr>
            <p:ph type="title"/>
          </p:nvPr>
        </p:nvSpPr>
        <p:spPr/>
        <p:txBody>
          <a:bodyPr/>
          <a:lstStyle/>
          <a:p>
            <a:r>
              <a:rPr lang="fr-FR"/>
              <a:t>Régime de base</a:t>
            </a:r>
            <a:endParaRPr lang="fr-FR" dirty="0"/>
          </a:p>
        </p:txBody>
      </p:sp>
      <p:sp>
        <p:nvSpPr>
          <p:cNvPr id="4" name="Espace réservé du contenu 3"/>
          <p:cNvSpPr>
            <a:spLocks noGrp="1"/>
          </p:cNvSpPr>
          <p:nvPr>
            <p:ph idx="1"/>
          </p:nvPr>
        </p:nvSpPr>
        <p:spPr>
          <a:xfrm>
            <a:off x="1295914" y="771550"/>
            <a:ext cx="7279437" cy="3394472"/>
          </a:xfrm>
        </p:spPr>
        <p:txBody>
          <a:bodyPr/>
          <a:lstStyle/>
          <a:p>
            <a:r>
              <a:rPr lang="fr-FR" dirty="0"/>
              <a:t>Ressources exclues</a:t>
            </a:r>
          </a:p>
        </p:txBody>
      </p:sp>
    </p:spTree>
    <p:custDataLst>
      <p:tags r:id="rId1"/>
    </p:custDataLst>
    <p:extLst>
      <p:ext uri="{BB962C8B-B14F-4D97-AF65-F5344CB8AC3E}">
        <p14:creationId xmlns:p14="http://schemas.microsoft.com/office/powerpoint/2010/main" val="2336774731"/>
      </p:ext>
    </p:extLst>
  </p:cSld>
  <p:clrMapOvr>
    <a:masterClrMapping/>
  </p:clrMapOvr>
  <p:transition spd="slow">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P:\COMMUNIC\DIAPOS &amp; TRANSPARENTS\2013\Dr Friguet\2013-12-06-Sympo-CREGG\DR LOUBOUTIN\Images\banque-en-ligne.pn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391171" y="3723472"/>
            <a:ext cx="1021636" cy="951532"/>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p:txBody>
          <a:bodyPr/>
          <a:lstStyle/>
          <a:p>
            <a:r>
              <a:rPr lang="fr-FR"/>
              <a:t>Régime de base</a:t>
            </a:r>
            <a:endParaRPr lang="fr-FR" dirty="0"/>
          </a:p>
        </p:txBody>
      </p:sp>
      <p:sp>
        <p:nvSpPr>
          <p:cNvPr id="3" name="Espace réservé du contenu 2"/>
          <p:cNvSpPr>
            <a:spLocks noGrp="1"/>
          </p:cNvSpPr>
          <p:nvPr>
            <p:ph idx="1"/>
          </p:nvPr>
        </p:nvSpPr>
        <p:spPr/>
        <p:txBody>
          <a:bodyPr/>
          <a:lstStyle/>
          <a:p>
            <a:r>
              <a:rPr lang="fr-FR"/>
              <a:t>Calcul de la pension</a:t>
            </a:r>
            <a:endParaRPr lang="fr-FR" dirty="0"/>
          </a:p>
        </p:txBody>
      </p:sp>
      <p:sp>
        <p:nvSpPr>
          <p:cNvPr id="898052" name="Rectangle 4"/>
          <p:cNvSpPr>
            <a:spLocks noChangeArrowheads="1"/>
          </p:cNvSpPr>
          <p:nvPr/>
        </p:nvSpPr>
        <p:spPr bwMode="auto">
          <a:xfrm>
            <a:off x="6237761" y="3820026"/>
            <a:ext cx="2177432" cy="807742"/>
          </a:xfrm>
          <a:prstGeom prst="rect">
            <a:avLst/>
          </a:prstGeom>
          <a:noFill/>
          <a:ln>
            <a:noFill/>
          </a:ln>
          <a:effectLst/>
        </p:spPr>
        <p:txBody>
          <a:bodyPr lIns="82284" tIns="41143" rIns="82284" bIns="41143"/>
          <a:lstStyle/>
          <a:p>
            <a:pPr defTabSz="821569" eaLnBrk="0" hangingPunct="0">
              <a:lnSpc>
                <a:spcPct val="90000"/>
              </a:lnSpc>
              <a:tabLst>
                <a:tab pos="865773" algn="r"/>
                <a:tab pos="1036488" algn="l"/>
              </a:tabLst>
            </a:pPr>
            <a:r>
              <a:rPr lang="fr-FR" sz="1536" b="0" dirty="0">
                <a:solidFill>
                  <a:srgbClr val="CC0000"/>
                </a:solidFill>
                <a:sym typeface="Monotype Corsiva" pitchFamily="66" charset="0"/>
              </a:rPr>
              <a:t>Déclaration de ressources et documentations sur le site Internet www.carmf.fr</a:t>
            </a:r>
          </a:p>
        </p:txBody>
      </p:sp>
      <p:grpSp>
        <p:nvGrpSpPr>
          <p:cNvPr id="25" name="Groupe 24"/>
          <p:cNvGrpSpPr/>
          <p:nvPr/>
        </p:nvGrpSpPr>
        <p:grpSpPr>
          <a:xfrm>
            <a:off x="1331640" y="1351876"/>
            <a:ext cx="2117063" cy="1348249"/>
            <a:chOff x="783009" y="1616861"/>
            <a:chExt cx="2204815" cy="1404135"/>
          </a:xfrm>
        </p:grpSpPr>
        <p:sp>
          <p:nvSpPr>
            <p:cNvPr id="28" name="Forme libre 27"/>
            <p:cNvSpPr/>
            <p:nvPr/>
          </p:nvSpPr>
          <p:spPr>
            <a:xfrm>
              <a:off x="841855" y="1616861"/>
              <a:ext cx="860667" cy="360000"/>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rgbClr val="EEEEEE"/>
            </a:solidFill>
            <a:ln w="3175" cap="sq">
              <a:solidFill>
                <a:schemeClr val="bg1">
                  <a:lumMod val="95000"/>
                </a:schemeClr>
              </a:solidFill>
              <a:miter lim="800000"/>
            </a:ln>
            <a:effectLst>
              <a:outerShdw blurRad="50800" dir="1320000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txBody>
            <a:bodyPr anchor="ctr" anchorCtr="0"/>
            <a:lstStyle/>
            <a:p>
              <a:pPr marL="166151" defTabSz="778739" eaLnBrk="0" hangingPunct="0"/>
              <a:r>
                <a:rPr lang="fr-FR" b="0" dirty="0">
                  <a:solidFill>
                    <a:srgbClr val="006699"/>
                  </a:solidFill>
                </a:rPr>
                <a:t>Taux </a:t>
              </a:r>
            </a:p>
          </p:txBody>
        </p:sp>
        <p:sp>
          <p:nvSpPr>
            <p:cNvPr id="27" name="Rectangle 26"/>
            <p:cNvSpPr/>
            <p:nvPr/>
          </p:nvSpPr>
          <p:spPr>
            <a:xfrm>
              <a:off x="783009" y="2123501"/>
              <a:ext cx="2204815" cy="897495"/>
            </a:xfrm>
            <a:prstGeom prst="rect">
              <a:avLst/>
            </a:prstGeom>
          </p:spPr>
          <p:txBody>
            <a:bodyPr wrap="square">
              <a:spAutoFit/>
            </a:bodyPr>
            <a:lstStyle/>
            <a:p>
              <a:pPr defTabSz="1707156">
                <a:lnSpc>
                  <a:spcPts val="1547"/>
                </a:lnSpc>
                <a:spcAft>
                  <a:spcPts val="546"/>
                </a:spcAft>
              </a:pPr>
              <a:r>
                <a:rPr lang="fr-FR" sz="1536" b="0" dirty="0">
                  <a:solidFill>
                    <a:srgbClr val="0070C0"/>
                  </a:solidFill>
                  <a:sym typeface="Monotype Corsiva" pitchFamily="66" charset="0"/>
                </a:rPr>
                <a:t>54 % </a:t>
              </a:r>
              <a:r>
                <a:rPr lang="fr-FR" sz="1536" b="0" dirty="0">
                  <a:solidFill>
                    <a:schemeClr val="tx1">
                      <a:lumMod val="75000"/>
                      <a:lumOff val="25000"/>
                    </a:schemeClr>
                  </a:solidFill>
                  <a:sym typeface="Monotype Corsiva" pitchFamily="66" charset="0"/>
                </a:rPr>
                <a:t>de la retraite</a:t>
              </a:r>
              <a:br>
                <a:rPr lang="fr-FR" sz="1536" b="0" dirty="0">
                  <a:solidFill>
                    <a:schemeClr val="tx1">
                      <a:lumMod val="75000"/>
                      <a:lumOff val="25000"/>
                    </a:schemeClr>
                  </a:solidFill>
                  <a:sym typeface="Monotype Corsiva" pitchFamily="66" charset="0"/>
                </a:rPr>
              </a:br>
              <a:r>
                <a:rPr lang="fr-FR" sz="1536" b="0" dirty="0">
                  <a:solidFill>
                    <a:schemeClr val="tx1">
                      <a:lumMod val="75000"/>
                      <a:lumOff val="25000"/>
                    </a:schemeClr>
                  </a:solidFill>
                  <a:sym typeface="Monotype Corsiva" pitchFamily="66" charset="0"/>
                </a:rPr>
                <a:t>du médecin </a:t>
              </a:r>
              <a:br>
                <a:rPr lang="fr-FR" sz="1536" b="0" dirty="0">
                  <a:solidFill>
                    <a:schemeClr val="tx1">
                      <a:lumMod val="75000"/>
                      <a:lumOff val="25000"/>
                    </a:schemeClr>
                  </a:solidFill>
                  <a:sym typeface="Monotype Corsiva" pitchFamily="66" charset="0"/>
                </a:rPr>
              </a:br>
              <a:r>
                <a:rPr lang="fr-FR" sz="1536" b="0" dirty="0">
                  <a:solidFill>
                    <a:schemeClr val="tx1">
                      <a:lumMod val="75000"/>
                      <a:lumOff val="25000"/>
                    </a:schemeClr>
                  </a:solidFill>
                  <a:sym typeface="Monotype Corsiva" pitchFamily="66" charset="0"/>
                </a:rPr>
                <a:t>sous condition d’âge </a:t>
              </a:r>
              <a:br>
                <a:rPr lang="fr-FR" sz="1536" b="0" dirty="0">
                  <a:solidFill>
                    <a:schemeClr val="tx1">
                      <a:lumMod val="75000"/>
                      <a:lumOff val="25000"/>
                    </a:schemeClr>
                  </a:solidFill>
                  <a:sym typeface="Monotype Corsiva" pitchFamily="66" charset="0"/>
                </a:rPr>
              </a:br>
              <a:r>
                <a:rPr lang="fr-FR" sz="1536" b="0" dirty="0">
                  <a:solidFill>
                    <a:schemeClr val="tx1">
                      <a:lumMod val="75000"/>
                      <a:lumOff val="25000"/>
                    </a:schemeClr>
                  </a:solidFill>
                  <a:sym typeface="Monotype Corsiva" pitchFamily="66" charset="0"/>
                </a:rPr>
                <a:t>et de ressources.</a:t>
              </a:r>
            </a:p>
          </p:txBody>
        </p:sp>
      </p:grpSp>
      <p:grpSp>
        <p:nvGrpSpPr>
          <p:cNvPr id="32" name="Groupe 31"/>
          <p:cNvGrpSpPr/>
          <p:nvPr/>
        </p:nvGrpSpPr>
        <p:grpSpPr>
          <a:xfrm>
            <a:off x="4287221" y="1347614"/>
            <a:ext cx="4122185" cy="2162536"/>
            <a:chOff x="783009" y="1616860"/>
            <a:chExt cx="4293047" cy="2252171"/>
          </a:xfrm>
        </p:grpSpPr>
        <p:sp>
          <p:nvSpPr>
            <p:cNvPr id="35" name="Forme libre 34"/>
            <p:cNvSpPr/>
            <p:nvPr/>
          </p:nvSpPr>
          <p:spPr>
            <a:xfrm>
              <a:off x="885292" y="1616860"/>
              <a:ext cx="1929106" cy="360000"/>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chemeClr val="bg1">
                <a:lumMod val="95000"/>
              </a:schemeClr>
            </a:solidFill>
            <a:ln>
              <a:noFill/>
            </a:ln>
            <a:effectLst/>
          </p:spPr>
          <p:txBody>
            <a:bodyPr anchor="ctr" anchorCtr="0"/>
            <a:lstStyle/>
            <a:p>
              <a:pPr algn="ctr" eaLnBrk="1" hangingPunct="1">
                <a:lnSpc>
                  <a:spcPct val="80000"/>
                </a:lnSpc>
              </a:pPr>
              <a:r>
                <a:rPr lang="fr-FR" b="0" dirty="0">
                  <a:solidFill>
                    <a:srgbClr val="006699"/>
                  </a:solidFill>
                </a:rPr>
                <a:t>Pension minimale</a:t>
              </a:r>
            </a:p>
          </p:txBody>
        </p:sp>
        <p:sp>
          <p:nvSpPr>
            <p:cNvPr id="34" name="Rectangle 33"/>
            <p:cNvSpPr/>
            <p:nvPr/>
          </p:nvSpPr>
          <p:spPr>
            <a:xfrm>
              <a:off x="783009" y="2136213"/>
              <a:ext cx="4293047" cy="1732818"/>
            </a:xfrm>
            <a:prstGeom prst="rect">
              <a:avLst/>
            </a:prstGeom>
          </p:spPr>
          <p:txBody>
            <a:bodyPr wrap="square">
              <a:spAutoFit/>
            </a:bodyPr>
            <a:lstStyle/>
            <a:p>
              <a:pPr defTabSz="1707156">
                <a:lnSpc>
                  <a:spcPct val="90000"/>
                </a:lnSpc>
                <a:spcAft>
                  <a:spcPct val="35000"/>
                </a:spcAft>
              </a:pPr>
              <a:r>
                <a:rPr lang="fr-FR" sz="1536" b="0" dirty="0">
                  <a:solidFill>
                    <a:srgbClr val="006699"/>
                  </a:solidFill>
                  <a:sym typeface="Monotype Corsiva" pitchFamily="66" charset="0"/>
                </a:rPr>
                <a:t>Durée d’assurance du médecin : </a:t>
              </a:r>
              <a:br>
                <a:rPr lang="fr-FR" sz="1536" b="0" dirty="0">
                  <a:solidFill>
                    <a:srgbClr val="006699"/>
                  </a:solidFill>
                  <a:sym typeface="Monotype Corsiva" pitchFamily="66" charset="0"/>
                </a:rPr>
              </a:br>
              <a:r>
                <a:rPr lang="fr-FR" sz="1536" dirty="0">
                  <a:solidFill>
                    <a:schemeClr val="tx1">
                      <a:lumMod val="75000"/>
                      <a:lumOff val="25000"/>
                    </a:schemeClr>
                  </a:solidFill>
                  <a:sym typeface="Monotype Corsiva" pitchFamily="66" charset="0"/>
                </a:rPr>
                <a:t>60 trimestres minimum</a:t>
              </a:r>
              <a:br>
                <a:rPr lang="fr-FR" sz="1536" b="0" dirty="0">
                  <a:solidFill>
                    <a:schemeClr val="tx1">
                      <a:lumMod val="75000"/>
                      <a:lumOff val="25000"/>
                    </a:schemeClr>
                  </a:solidFill>
                  <a:sym typeface="Monotype Corsiva" pitchFamily="66" charset="0"/>
                </a:rPr>
              </a:br>
              <a:r>
                <a:rPr lang="fr-FR" sz="1536" b="0" dirty="0">
                  <a:solidFill>
                    <a:schemeClr val="tx1">
                      <a:lumMod val="75000"/>
                      <a:lumOff val="25000"/>
                    </a:schemeClr>
                  </a:solidFill>
                  <a:sym typeface="Monotype Corsiva" pitchFamily="66" charset="0"/>
                </a:rPr>
                <a:t>(15 années tous régimes de base confondus).</a:t>
              </a:r>
            </a:p>
            <a:p>
              <a:pPr defTabSz="1707156">
                <a:lnSpc>
                  <a:spcPct val="90000"/>
                </a:lnSpc>
                <a:spcAft>
                  <a:spcPct val="35000"/>
                </a:spcAft>
              </a:pPr>
              <a:r>
                <a:rPr lang="fr-FR" sz="1536" b="0" dirty="0">
                  <a:solidFill>
                    <a:srgbClr val="006699"/>
                  </a:solidFill>
                  <a:sym typeface="Monotype Corsiva" pitchFamily="66" charset="0"/>
                </a:rPr>
                <a:t>Montant annuel : </a:t>
              </a:r>
              <a:r>
                <a:rPr lang="fr-FR" sz="1536" dirty="0">
                  <a:solidFill>
                    <a:schemeClr val="tx1">
                      <a:lumMod val="75000"/>
                      <a:lumOff val="25000"/>
                    </a:schemeClr>
                  </a:solidFill>
                  <a:sym typeface="Monotype Corsiva" pitchFamily="66" charset="0"/>
                </a:rPr>
                <a:t>3 897,55 € </a:t>
              </a:r>
              <a:r>
                <a:rPr lang="fr-FR" sz="1536" b="0" dirty="0">
                  <a:solidFill>
                    <a:schemeClr val="tx1">
                      <a:lumMod val="75000"/>
                      <a:lumOff val="25000"/>
                    </a:schemeClr>
                  </a:solidFill>
                  <a:sym typeface="Monotype Corsiva" pitchFamily="66" charset="0"/>
                </a:rPr>
                <a:t>au 1</a:t>
              </a:r>
              <a:r>
                <a:rPr lang="fr-FR" sz="1536" b="0" baseline="30000" dirty="0">
                  <a:solidFill>
                    <a:schemeClr val="tx1">
                      <a:lumMod val="75000"/>
                      <a:lumOff val="25000"/>
                    </a:schemeClr>
                  </a:solidFill>
                  <a:sym typeface="Monotype Corsiva" pitchFamily="66" charset="0"/>
                </a:rPr>
                <a:t>er</a:t>
              </a:r>
              <a:r>
                <a:rPr lang="fr-FR" sz="1536" b="0" dirty="0">
                  <a:solidFill>
                    <a:schemeClr val="tx1">
                      <a:lumMod val="75000"/>
                      <a:lumOff val="25000"/>
                    </a:schemeClr>
                  </a:solidFill>
                  <a:sym typeface="Monotype Corsiva" pitchFamily="66" charset="0"/>
                </a:rPr>
                <a:t> janvier 2024</a:t>
              </a:r>
              <a:br>
                <a:rPr lang="fr-FR" sz="1536" b="0" dirty="0">
                  <a:solidFill>
                    <a:schemeClr val="tx1">
                      <a:lumMod val="75000"/>
                      <a:lumOff val="25000"/>
                    </a:schemeClr>
                  </a:solidFill>
                  <a:sym typeface="Monotype Corsiva" pitchFamily="66" charset="0"/>
                </a:rPr>
              </a:br>
              <a:r>
                <a:rPr lang="fr-FR" sz="1536" b="0" dirty="0">
                  <a:solidFill>
                    <a:schemeClr val="tx1">
                      <a:lumMod val="75000"/>
                      <a:lumOff val="25000"/>
                    </a:schemeClr>
                  </a:solidFill>
                  <a:sym typeface="Monotype Corsiva" pitchFamily="66" charset="0"/>
                </a:rPr>
                <a:t>Si le médecin ne réunit pas 60 trimestres d’assurance, ce minimum est réduit proportionnellement au nombre de trimestres d’assurance justifiés.</a:t>
              </a:r>
            </a:p>
          </p:txBody>
        </p:sp>
      </p:grpSp>
      <p:grpSp>
        <p:nvGrpSpPr>
          <p:cNvPr id="13" name="Groupe 12"/>
          <p:cNvGrpSpPr/>
          <p:nvPr/>
        </p:nvGrpSpPr>
        <p:grpSpPr>
          <a:xfrm>
            <a:off x="1331640" y="3007817"/>
            <a:ext cx="2117063" cy="1540611"/>
            <a:chOff x="783009" y="1616861"/>
            <a:chExt cx="2204815" cy="1604470"/>
          </a:xfrm>
        </p:grpSpPr>
        <p:sp>
          <p:nvSpPr>
            <p:cNvPr id="14" name="Forme libre 13"/>
            <p:cNvSpPr/>
            <p:nvPr/>
          </p:nvSpPr>
          <p:spPr>
            <a:xfrm>
              <a:off x="841855" y="1616861"/>
              <a:ext cx="1782973" cy="360000"/>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rgbClr val="EEEEEE"/>
            </a:solidFill>
            <a:ln w="3175" cap="sq">
              <a:solidFill>
                <a:schemeClr val="bg1">
                  <a:lumMod val="95000"/>
                </a:schemeClr>
              </a:solidFill>
              <a:miter lim="800000"/>
            </a:ln>
            <a:effectLst>
              <a:outerShdw blurRad="50800" dir="13200000" sx="97000" sy="97000" kx="195000" ky="145000" algn="tl" rotWithShape="0">
                <a:srgbClr val="000000">
                  <a:alpha val="32000"/>
                </a:srgbClr>
              </a:outerShdw>
            </a:effectLst>
            <a:scene3d>
              <a:camera prst="orthographicFront">
                <a:rot lat="0" lon="0" rev="0"/>
              </a:camera>
              <a:lightRig rig="twoPt" dir="t">
                <a:rot lat="0" lon="0" rev="7200000"/>
              </a:lightRig>
            </a:scene3d>
            <a:sp3d>
              <a:contourClr>
                <a:srgbClr val="969696"/>
              </a:contourClr>
            </a:sp3d>
          </p:spPr>
          <p:txBody>
            <a:bodyPr anchor="ctr" anchorCtr="0"/>
            <a:lstStyle/>
            <a:p>
              <a:pPr marL="166151" defTabSz="778739" eaLnBrk="0" hangingPunct="0"/>
              <a:r>
                <a:rPr lang="fr-FR" b="0" dirty="0">
                  <a:solidFill>
                    <a:srgbClr val="006699"/>
                  </a:solidFill>
                </a:rPr>
                <a:t>Majoration </a:t>
              </a:r>
            </a:p>
          </p:txBody>
        </p:sp>
        <p:sp>
          <p:nvSpPr>
            <p:cNvPr id="15" name="Rectangle 14"/>
            <p:cNvSpPr/>
            <p:nvPr/>
          </p:nvSpPr>
          <p:spPr>
            <a:xfrm>
              <a:off x="783009" y="2123501"/>
              <a:ext cx="2204815" cy="1097830"/>
            </a:xfrm>
            <a:prstGeom prst="rect">
              <a:avLst/>
            </a:prstGeom>
          </p:spPr>
          <p:txBody>
            <a:bodyPr wrap="square">
              <a:spAutoFit/>
            </a:bodyPr>
            <a:lstStyle/>
            <a:p>
              <a:pPr defTabSz="1707156">
                <a:lnSpc>
                  <a:spcPts val="1547"/>
                </a:lnSpc>
                <a:spcAft>
                  <a:spcPts val="546"/>
                </a:spcAft>
              </a:pPr>
              <a:r>
                <a:rPr lang="fr-FR" sz="1536" b="0" dirty="0">
                  <a:solidFill>
                    <a:srgbClr val="0070C0"/>
                  </a:solidFill>
                  <a:sym typeface="Monotype Corsiva" pitchFamily="66" charset="0"/>
                </a:rPr>
                <a:t>+ 10 % </a:t>
              </a:r>
              <a:r>
                <a:rPr lang="fr-FR" sz="1536" b="0" dirty="0">
                  <a:solidFill>
                    <a:schemeClr val="tx1">
                      <a:lumMod val="75000"/>
                      <a:lumOff val="25000"/>
                    </a:schemeClr>
                  </a:solidFill>
                  <a:sym typeface="Monotype Corsiva" pitchFamily="66" charset="0"/>
                </a:rPr>
                <a:t>à compter </a:t>
              </a:r>
              <a:br>
                <a:rPr lang="fr-FR" sz="1536" b="0" dirty="0">
                  <a:solidFill>
                    <a:schemeClr val="tx1">
                      <a:lumMod val="75000"/>
                      <a:lumOff val="25000"/>
                    </a:schemeClr>
                  </a:solidFill>
                  <a:sym typeface="Monotype Corsiva" pitchFamily="66" charset="0"/>
                </a:rPr>
              </a:br>
              <a:r>
                <a:rPr lang="fr-FR" sz="1536" b="0" dirty="0">
                  <a:solidFill>
                    <a:schemeClr val="tx1">
                      <a:lumMod val="75000"/>
                      <a:lumOff val="25000"/>
                    </a:schemeClr>
                  </a:solidFill>
                  <a:sym typeface="Monotype Corsiva" pitchFamily="66" charset="0"/>
                </a:rPr>
                <a:t>du 1</a:t>
              </a:r>
              <a:r>
                <a:rPr lang="fr-FR" sz="1536" b="0" baseline="30000" dirty="0">
                  <a:solidFill>
                    <a:schemeClr val="tx1">
                      <a:lumMod val="75000"/>
                      <a:lumOff val="25000"/>
                    </a:schemeClr>
                  </a:solidFill>
                  <a:sym typeface="Monotype Corsiva" pitchFamily="66" charset="0"/>
                </a:rPr>
                <a:t>er</a:t>
              </a:r>
              <a:r>
                <a:rPr lang="fr-FR" sz="1536" b="0" dirty="0">
                  <a:solidFill>
                    <a:schemeClr val="tx1">
                      <a:lumMod val="75000"/>
                      <a:lumOff val="25000"/>
                    </a:schemeClr>
                  </a:solidFill>
                  <a:sym typeface="Monotype Corsiva" pitchFamily="66" charset="0"/>
                </a:rPr>
                <a:t> septembre 2023 </a:t>
              </a:r>
              <a:br>
                <a:rPr lang="fr-FR" sz="1536" b="0" dirty="0">
                  <a:solidFill>
                    <a:schemeClr val="tx1">
                      <a:lumMod val="75000"/>
                      <a:lumOff val="25000"/>
                    </a:schemeClr>
                  </a:solidFill>
                  <a:sym typeface="Monotype Corsiva" pitchFamily="66" charset="0"/>
                </a:rPr>
              </a:br>
              <a:r>
                <a:rPr lang="fr-FR" sz="1536" b="0" dirty="0">
                  <a:solidFill>
                    <a:schemeClr val="tx1">
                      <a:lumMod val="75000"/>
                      <a:lumOff val="25000"/>
                    </a:schemeClr>
                  </a:solidFill>
                  <a:sym typeface="Monotype Corsiva" pitchFamily="66" charset="0"/>
                </a:rPr>
                <a:t>si le conjoint justifie </a:t>
              </a:r>
              <a:br>
                <a:rPr lang="fr-FR" sz="1536" b="0" dirty="0">
                  <a:solidFill>
                    <a:schemeClr val="tx1">
                      <a:lumMod val="75000"/>
                      <a:lumOff val="25000"/>
                    </a:schemeClr>
                  </a:solidFill>
                  <a:sym typeface="Monotype Corsiva" pitchFamily="66" charset="0"/>
                </a:rPr>
              </a:br>
              <a:r>
                <a:rPr lang="fr-FR" sz="1536" b="0" dirty="0">
                  <a:solidFill>
                    <a:schemeClr val="tx1">
                      <a:lumMod val="75000"/>
                      <a:lumOff val="25000"/>
                    </a:schemeClr>
                  </a:solidFill>
                  <a:sym typeface="Monotype Corsiva" pitchFamily="66" charset="0"/>
                </a:rPr>
                <a:t>avoir eu au moins 3 enfants.</a:t>
              </a:r>
            </a:p>
          </p:txBody>
        </p:sp>
      </p:grpSp>
      <p:sp>
        <p:nvSpPr>
          <p:cNvPr id="16" name="ZoneTexte 15"/>
          <p:cNvSpPr txBox="1"/>
          <p:nvPr/>
        </p:nvSpPr>
        <p:spPr>
          <a:xfrm rot="20203306">
            <a:off x="2603600" y="4054366"/>
            <a:ext cx="1423561" cy="519351"/>
          </a:xfrm>
          <a:prstGeom prst="ellipse">
            <a:avLst/>
          </a:prstGeom>
          <a:solidFill>
            <a:srgbClr val="FF9933"/>
          </a:solidFill>
        </p:spPr>
        <p:txBody>
          <a:bodyPr wrap="square" rtlCol="0">
            <a:spAutoFit/>
          </a:bodyPr>
          <a:lstStyle/>
          <a:p>
            <a:r>
              <a:rPr lang="fr-FR" dirty="0"/>
              <a:t>Nouveau</a:t>
            </a:r>
          </a:p>
        </p:txBody>
      </p:sp>
    </p:spTree>
    <p:custDataLst>
      <p:tags r:id="rId1"/>
    </p:custDataLst>
    <p:extLst>
      <p:ext uri="{BB962C8B-B14F-4D97-AF65-F5344CB8AC3E}">
        <p14:creationId xmlns:p14="http://schemas.microsoft.com/office/powerpoint/2010/main" val="558234228"/>
      </p:ext>
    </p:extLst>
  </p:cSld>
  <p:clrMapOvr>
    <a:masterClrMapping/>
  </p:clrMapOvr>
  <p:transition spd="slow">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Régimes complémentaire et ASV</a:t>
            </a:r>
            <a:endParaRPr lang="fr-FR" dirty="0"/>
          </a:p>
        </p:txBody>
      </p:sp>
      <p:sp>
        <p:nvSpPr>
          <p:cNvPr id="3" name="Espace réservé du contenu 2"/>
          <p:cNvSpPr>
            <a:spLocks noGrp="1"/>
          </p:cNvSpPr>
          <p:nvPr>
            <p:ph idx="1"/>
          </p:nvPr>
        </p:nvSpPr>
        <p:spPr/>
        <p:txBody>
          <a:bodyPr/>
          <a:lstStyle/>
          <a:p>
            <a:r>
              <a:rPr lang="fr-FR" dirty="0"/>
              <a:t>Conditions d’attribution</a:t>
            </a:r>
          </a:p>
        </p:txBody>
      </p:sp>
      <p:sp>
        <p:nvSpPr>
          <p:cNvPr id="5" name="Rectangle 4"/>
          <p:cNvSpPr/>
          <p:nvPr/>
        </p:nvSpPr>
        <p:spPr>
          <a:xfrm>
            <a:off x="1417949" y="1195507"/>
            <a:ext cx="3022979" cy="1556388"/>
          </a:xfrm>
          <a:prstGeom prst="rect">
            <a:avLst/>
          </a:prstGeom>
        </p:spPr>
        <p:txBody>
          <a:bodyPr wrap="square">
            <a:spAutoFit/>
          </a:bodyPr>
          <a:lstStyle/>
          <a:p>
            <a:pPr fontAlgn="auto">
              <a:lnSpc>
                <a:spcPct val="80000"/>
              </a:lnSpc>
              <a:spcBef>
                <a:spcPts val="0"/>
              </a:spcBef>
              <a:spcAft>
                <a:spcPts val="0"/>
              </a:spcAft>
            </a:pPr>
            <a:r>
              <a:rPr lang="fr-FR" b="0" dirty="0">
                <a:solidFill>
                  <a:schemeClr val="tx1">
                    <a:lumMod val="75000"/>
                    <a:lumOff val="25000"/>
                  </a:schemeClr>
                </a:solidFill>
                <a:latin typeface="Arial Narrow"/>
                <a:cs typeface="Arial"/>
              </a:rPr>
              <a:t>Le compte cotisant du médecin décédé doit être à jour. </a:t>
            </a:r>
          </a:p>
          <a:p>
            <a:pPr fontAlgn="auto">
              <a:lnSpc>
                <a:spcPct val="80000"/>
              </a:lnSpc>
              <a:spcBef>
                <a:spcPts val="0"/>
              </a:spcBef>
              <a:spcAft>
                <a:spcPts val="0"/>
              </a:spcAft>
            </a:pPr>
            <a:endParaRPr lang="fr-FR" b="0" dirty="0">
              <a:solidFill>
                <a:schemeClr val="tx1">
                  <a:lumMod val="75000"/>
                  <a:lumOff val="25000"/>
                </a:schemeClr>
              </a:solidFill>
              <a:latin typeface="Arial Narrow"/>
              <a:cs typeface="Arial"/>
            </a:endParaRPr>
          </a:p>
          <a:p>
            <a:pPr fontAlgn="auto">
              <a:lnSpc>
                <a:spcPct val="80000"/>
              </a:lnSpc>
              <a:spcBef>
                <a:spcPts val="0"/>
              </a:spcBef>
              <a:spcAft>
                <a:spcPts val="0"/>
              </a:spcAft>
            </a:pPr>
            <a:r>
              <a:rPr lang="fr-FR" b="0" dirty="0">
                <a:solidFill>
                  <a:schemeClr val="tx1">
                    <a:lumMod val="75000"/>
                    <a:lumOff val="25000"/>
                  </a:schemeClr>
                </a:solidFill>
                <a:latin typeface="Arial Narrow"/>
                <a:cs typeface="Arial"/>
              </a:rPr>
              <a:t>Aucun droit à pension ne peut être ouvert avant la régularisation intégrale du compte.</a:t>
            </a:r>
            <a:r>
              <a:rPr lang="fr-FR" b="0" dirty="0">
                <a:solidFill>
                  <a:schemeClr val="tx1">
                    <a:lumMod val="75000"/>
                    <a:lumOff val="25000"/>
                  </a:schemeClr>
                </a:solidFill>
                <a:sym typeface="Monotype Corsiva" pitchFamily="66" charset="0"/>
              </a:rPr>
              <a:t> </a:t>
            </a:r>
          </a:p>
          <a:p>
            <a:pPr fontAlgn="auto">
              <a:lnSpc>
                <a:spcPct val="80000"/>
              </a:lnSpc>
              <a:spcBef>
                <a:spcPts val="0"/>
              </a:spcBef>
              <a:spcAft>
                <a:spcPts val="0"/>
              </a:spcAft>
            </a:pPr>
            <a:endParaRPr lang="fr-FR" sz="1092" b="0" dirty="0">
              <a:solidFill>
                <a:schemeClr val="tx1">
                  <a:lumMod val="75000"/>
                  <a:lumOff val="25000"/>
                </a:schemeClr>
              </a:solidFill>
              <a:sym typeface="Monotype Corsiva" pitchFamily="66" charset="0"/>
            </a:endParaRPr>
          </a:p>
        </p:txBody>
      </p:sp>
      <p:sp>
        <p:nvSpPr>
          <p:cNvPr id="7" name="Rectangle 6"/>
          <p:cNvSpPr/>
          <p:nvPr/>
        </p:nvSpPr>
        <p:spPr>
          <a:xfrm>
            <a:off x="1420185" y="2807163"/>
            <a:ext cx="2553577" cy="1564787"/>
          </a:xfrm>
          <a:prstGeom prst="rect">
            <a:avLst/>
          </a:prstGeom>
        </p:spPr>
        <p:txBody>
          <a:bodyPr wrap="square">
            <a:spAutoFit/>
          </a:bodyPr>
          <a:lstStyle/>
          <a:p>
            <a:pPr marL="260061" indent="-260061">
              <a:spcAft>
                <a:spcPts val="546"/>
              </a:spcAft>
              <a:buClr>
                <a:srgbClr val="006699"/>
              </a:buClr>
              <a:buSzPct val="80000"/>
              <a:buFont typeface="Arial Narrow" panose="020B0606020202030204" pitchFamily="34" charset="0"/>
              <a:buChar char="►"/>
            </a:pPr>
            <a:r>
              <a:rPr lang="fr-FR" sz="1456" b="0" dirty="0">
                <a:solidFill>
                  <a:srgbClr val="006699"/>
                </a:solidFill>
                <a:sym typeface="Monotype Corsiva" pitchFamily="66" charset="0"/>
              </a:rPr>
              <a:t>Âge : </a:t>
            </a:r>
            <a:r>
              <a:rPr lang="fr-FR" sz="1456" dirty="0">
                <a:solidFill>
                  <a:schemeClr val="tx1">
                    <a:lumMod val="75000"/>
                    <a:lumOff val="25000"/>
                  </a:schemeClr>
                </a:solidFill>
                <a:sym typeface="Monotype Corsiva" pitchFamily="66" charset="0"/>
              </a:rPr>
              <a:t>62 ans à compter </a:t>
            </a:r>
            <a:br>
              <a:rPr lang="fr-FR" sz="1456" dirty="0">
                <a:solidFill>
                  <a:schemeClr val="tx1">
                    <a:lumMod val="75000"/>
                    <a:lumOff val="25000"/>
                  </a:schemeClr>
                </a:solidFill>
                <a:sym typeface="Monotype Corsiva" pitchFamily="66" charset="0"/>
              </a:rPr>
            </a:br>
            <a:r>
              <a:rPr lang="fr-FR" sz="1456" dirty="0">
                <a:solidFill>
                  <a:schemeClr val="tx1">
                    <a:lumMod val="75000"/>
                    <a:lumOff val="25000"/>
                  </a:schemeClr>
                </a:solidFill>
                <a:sym typeface="Monotype Corsiva" pitchFamily="66" charset="0"/>
              </a:rPr>
              <a:t>du 1</a:t>
            </a:r>
            <a:r>
              <a:rPr lang="fr-FR" sz="1456" baseline="30000" dirty="0">
                <a:solidFill>
                  <a:schemeClr val="tx1">
                    <a:lumMod val="75000"/>
                    <a:lumOff val="25000"/>
                  </a:schemeClr>
                </a:solidFill>
                <a:sym typeface="Monotype Corsiva" pitchFamily="66" charset="0"/>
              </a:rPr>
              <a:t>er</a:t>
            </a:r>
            <a:r>
              <a:rPr lang="fr-FR" sz="1456" dirty="0">
                <a:solidFill>
                  <a:schemeClr val="tx1">
                    <a:lumMod val="75000"/>
                    <a:lumOff val="25000"/>
                  </a:schemeClr>
                </a:solidFill>
                <a:sym typeface="Monotype Corsiva" pitchFamily="66" charset="0"/>
              </a:rPr>
              <a:t> janvier 2024</a:t>
            </a:r>
          </a:p>
          <a:p>
            <a:pPr marL="260061" indent="-260061">
              <a:spcAft>
                <a:spcPts val="546"/>
              </a:spcAft>
              <a:buClr>
                <a:srgbClr val="006699"/>
              </a:buClr>
              <a:buSzPct val="80000"/>
              <a:buFont typeface="Arial Narrow" panose="020B0606020202030204" pitchFamily="34" charset="0"/>
              <a:buChar char="►"/>
            </a:pPr>
            <a:r>
              <a:rPr lang="fr-FR" sz="1456" b="0" dirty="0">
                <a:solidFill>
                  <a:srgbClr val="006699"/>
                </a:solidFill>
              </a:rPr>
              <a:t>Durée de mariage</a:t>
            </a:r>
            <a:r>
              <a:rPr lang="fr-FR" sz="1456" b="0" dirty="0">
                <a:solidFill>
                  <a:srgbClr val="006699"/>
                </a:solidFill>
                <a:sym typeface="Monotype Corsiva" pitchFamily="66" charset="0"/>
              </a:rPr>
              <a:t> : </a:t>
            </a:r>
            <a:r>
              <a:rPr lang="fr-FR" sz="1456" dirty="0">
                <a:solidFill>
                  <a:schemeClr val="tx1">
                    <a:lumMod val="75000"/>
                    <a:lumOff val="25000"/>
                  </a:schemeClr>
                </a:solidFill>
              </a:rPr>
              <a:t>2 ans </a:t>
            </a:r>
            <a:br>
              <a:rPr lang="fr-FR" sz="1456" dirty="0">
                <a:solidFill>
                  <a:schemeClr val="tx1">
                    <a:lumMod val="65000"/>
                    <a:lumOff val="35000"/>
                  </a:schemeClr>
                </a:solidFill>
              </a:rPr>
            </a:br>
            <a:r>
              <a:rPr lang="fr-FR" sz="1456" b="0" dirty="0">
                <a:solidFill>
                  <a:schemeClr val="tx1">
                    <a:lumMod val="75000"/>
                    <a:lumOff val="25000"/>
                  </a:schemeClr>
                </a:solidFill>
              </a:rPr>
              <a:t>(sauf dérogations statutaires)</a:t>
            </a:r>
          </a:p>
          <a:p>
            <a:pPr marL="260061" indent="-260061">
              <a:spcAft>
                <a:spcPts val="546"/>
              </a:spcAft>
              <a:buClr>
                <a:srgbClr val="006699"/>
              </a:buClr>
              <a:buSzPct val="80000"/>
              <a:buFont typeface="Arial Narrow" panose="020B0606020202030204" pitchFamily="34" charset="0"/>
              <a:buChar char="►"/>
            </a:pPr>
            <a:r>
              <a:rPr lang="fr-FR" sz="1456" b="0" dirty="0">
                <a:solidFill>
                  <a:srgbClr val="006699"/>
                </a:solidFill>
              </a:rPr>
              <a:t>Remariage </a:t>
            </a:r>
            <a:r>
              <a:rPr lang="fr-FR" sz="1456" b="0" dirty="0">
                <a:solidFill>
                  <a:schemeClr val="tx1">
                    <a:lumMod val="75000"/>
                    <a:lumOff val="25000"/>
                  </a:schemeClr>
                </a:solidFill>
              </a:rPr>
              <a:t>: perte du droit à la pension de réversion</a:t>
            </a:r>
          </a:p>
        </p:txBody>
      </p:sp>
      <p:graphicFrame>
        <p:nvGraphicFramePr>
          <p:cNvPr id="12" name="Group 409"/>
          <p:cNvGraphicFramePr>
            <a:graphicFrameLocks/>
          </p:cNvGraphicFramePr>
          <p:nvPr/>
        </p:nvGraphicFramePr>
        <p:xfrm>
          <a:off x="4554200" y="913833"/>
          <a:ext cx="4194264" cy="3366090"/>
        </p:xfrm>
        <a:graphic>
          <a:graphicData uri="http://schemas.openxmlformats.org/drawingml/2006/table">
            <a:tbl>
              <a:tblPr firstRow="1">
                <a:effectLst/>
                <a:tableStyleId>{8EC20E35-A176-4012-BC5E-935CFFF8708E}</a:tableStyleId>
              </a:tblPr>
              <a:tblGrid>
                <a:gridCol w="1703418">
                  <a:extLst>
                    <a:ext uri="{9D8B030D-6E8A-4147-A177-3AD203B41FA5}">
                      <a16:colId xmlns:a16="http://schemas.microsoft.com/office/drawing/2014/main" val="20000"/>
                    </a:ext>
                  </a:extLst>
                </a:gridCol>
                <a:gridCol w="2490846">
                  <a:extLst>
                    <a:ext uri="{9D8B030D-6E8A-4147-A177-3AD203B41FA5}">
                      <a16:colId xmlns:a16="http://schemas.microsoft.com/office/drawing/2014/main" val="20001"/>
                    </a:ext>
                  </a:extLst>
                </a:gridCol>
              </a:tblGrid>
              <a:tr h="327640">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fr-FR" sz="1500" b="0" kern="1200" dirty="0">
                          <a:solidFill>
                            <a:schemeClr val="bg1"/>
                          </a:solidFill>
                          <a:latin typeface="+mn-lt"/>
                          <a:ea typeface="+mn-ea"/>
                          <a:cs typeface="+mn-cs"/>
                        </a:rPr>
                        <a:t>Montant de la pension</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69160D"/>
                      </a:solidFill>
                      <a:prstDash val="solid"/>
                      <a:round/>
                      <a:headEnd type="none" w="med" len="med"/>
                      <a:tailEnd type="none" w="med" len="med"/>
                    </a:lnB>
                    <a:lnTlToBr w="12700" cmpd="sng">
                      <a:noFill/>
                      <a:prstDash val="solid"/>
                    </a:lnTlToBr>
                    <a:lnBlToTr w="12700" cmpd="sng">
                      <a:noFill/>
                      <a:prstDash val="solid"/>
                    </a:lnBlToTr>
                    <a:solidFill>
                      <a:srgbClr val="6D160D"/>
                    </a:solidFill>
                  </a:tcPr>
                </a:tc>
                <a:tc hMerge="1">
                  <a:txBody>
                    <a:bodyPr/>
                    <a:lstStyle/>
                    <a:p>
                      <a:pPr marL="0" marR="0" lvl="0" indent="0" algn="ctr" defTabSz="266700" rtl="0" eaLnBrk="1" fontAlgn="base" latinLnBrk="0" hangingPunct="1">
                        <a:lnSpc>
                          <a:spcPct val="100000"/>
                        </a:lnSpc>
                        <a:spcBef>
                          <a:spcPct val="20000"/>
                        </a:spcBef>
                        <a:spcAft>
                          <a:spcPct val="0"/>
                        </a:spcAft>
                        <a:buClrTx/>
                        <a:buSzTx/>
                        <a:buFontTx/>
                        <a:buNone/>
                        <a:tabLst/>
                        <a:defRPr/>
                      </a:pPr>
                      <a:endParaRPr lang="fr-FR" sz="1600" b="0" kern="1200" dirty="0">
                        <a:solidFill>
                          <a:schemeClr val="bg1"/>
                        </a:solidFill>
                        <a:latin typeface="+mn-lt"/>
                        <a:ea typeface="+mn-ea"/>
                        <a:cs typeface="+mn-cs"/>
                        <a:sym typeface="Wingdings" pitchFamily="2" charset="2"/>
                      </a:endParaRPr>
                    </a:p>
                  </a:txBody>
                  <a:tcPr marL="0" marR="0" marT="36000" marB="36000"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69160D"/>
                      </a:solidFill>
                      <a:prstDash val="solid"/>
                      <a:round/>
                      <a:headEnd type="none" w="med" len="med"/>
                      <a:tailEnd type="none" w="med" len="med"/>
                    </a:lnB>
                    <a:lnTlToBr w="12700" cmpd="sng">
                      <a:noFill/>
                      <a:prstDash val="solid"/>
                    </a:lnTlToBr>
                    <a:lnBlToTr w="12700" cmpd="sng">
                      <a:noFill/>
                      <a:prstDash val="solid"/>
                    </a:lnBlToTr>
                    <a:solidFill>
                      <a:srgbClr val="69160D"/>
                    </a:solidFill>
                  </a:tcPr>
                </a:tc>
                <a:extLst>
                  <a:ext uri="{0D108BD9-81ED-4DB2-BD59-A6C34878D82A}">
                    <a16:rowId xmlns:a16="http://schemas.microsoft.com/office/drawing/2014/main" val="10000"/>
                  </a:ext>
                </a:extLst>
              </a:tr>
              <a:tr h="352978">
                <a:tc>
                  <a:txBody>
                    <a:bodyPr/>
                    <a:lstStyle/>
                    <a:p>
                      <a:pPr marL="0" indent="0" eaLnBrk="0" hangingPunct="0">
                        <a:buClr>
                          <a:srgbClr val="C00000"/>
                        </a:buClr>
                        <a:buSzPct val="85000"/>
                        <a:buFont typeface="Arial" panose="020B0604020202020204" pitchFamily="34" charset="0"/>
                        <a:buNone/>
                      </a:pPr>
                      <a:r>
                        <a:rPr lang="fr-FR" sz="1500" b="0" dirty="0">
                          <a:solidFill>
                            <a:schemeClr val="tx1">
                              <a:lumMod val="75000"/>
                              <a:lumOff val="25000"/>
                            </a:schemeClr>
                          </a:solidFill>
                          <a:latin typeface="+mn-lt"/>
                          <a:cs typeface="+mn-cs"/>
                        </a:rPr>
                        <a:t>Taux </a:t>
                      </a:r>
                    </a:p>
                  </a:txBody>
                  <a:tcPr marL="98292" marR="65528" marT="98292" marB="32764" horzOverflow="overflow">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solidFill>
                        <a:srgbClr val="69160D"/>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ctr" latinLnBrk="0" hangingPunct="1">
                        <a:lnSpc>
                          <a:spcPts val="1700"/>
                        </a:lnSpc>
                        <a:spcBef>
                          <a:spcPct val="0"/>
                        </a:spcBef>
                        <a:spcAft>
                          <a:spcPts val="0"/>
                        </a:spcAft>
                        <a:buClrTx/>
                        <a:buSzTx/>
                        <a:buFontTx/>
                        <a:buNone/>
                        <a:tabLst/>
                      </a:pPr>
                      <a:r>
                        <a:rPr lang="fr-FR" sz="1500" b="0" kern="1200" dirty="0">
                          <a:solidFill>
                            <a:schemeClr val="tx1">
                              <a:lumMod val="75000"/>
                              <a:lumOff val="25000"/>
                            </a:schemeClr>
                          </a:solidFill>
                          <a:latin typeface="+mn-lt"/>
                          <a:ea typeface="+mn-ea"/>
                          <a:cs typeface="+mn-cs"/>
                        </a:rPr>
                        <a:t>RCV = </a:t>
                      </a:r>
                      <a:r>
                        <a:rPr lang="fr-FR" sz="1500" b="1" kern="1200" dirty="0">
                          <a:solidFill>
                            <a:schemeClr val="tx1">
                              <a:lumMod val="75000"/>
                              <a:lumOff val="25000"/>
                            </a:schemeClr>
                          </a:solidFill>
                          <a:latin typeface="+mn-lt"/>
                          <a:ea typeface="+mn-ea"/>
                          <a:cs typeface="+mn-cs"/>
                        </a:rPr>
                        <a:t>60 %</a:t>
                      </a:r>
                      <a:r>
                        <a:rPr lang="fr-FR" sz="1500" b="0" kern="1200" dirty="0">
                          <a:solidFill>
                            <a:schemeClr val="tx1">
                              <a:lumMod val="75000"/>
                              <a:lumOff val="25000"/>
                            </a:schemeClr>
                          </a:solidFill>
                          <a:latin typeface="+mn-lt"/>
                          <a:ea typeface="+mn-ea"/>
                          <a:cs typeface="+mn-cs"/>
                        </a:rPr>
                        <a:t> ASV = </a:t>
                      </a:r>
                      <a:r>
                        <a:rPr lang="fr-FR" sz="1500" b="1" kern="1200" dirty="0">
                          <a:solidFill>
                            <a:schemeClr val="tx1">
                              <a:lumMod val="75000"/>
                              <a:lumOff val="25000"/>
                            </a:schemeClr>
                          </a:solidFill>
                          <a:latin typeface="+mn-lt"/>
                          <a:ea typeface="+mn-ea"/>
                          <a:cs typeface="+mn-cs"/>
                        </a:rPr>
                        <a:t>50 %</a:t>
                      </a:r>
                    </a:p>
                  </a:txBody>
                  <a:tcPr marL="131056" marR="83221" marT="24573" marB="49146" anchor="ctr" horzOverflow="overflow">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69160D"/>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59692">
                <a:tc>
                  <a:txBody>
                    <a:bodyPr/>
                    <a:lstStyle/>
                    <a:p>
                      <a:pPr marL="0" indent="0" eaLnBrk="0" hangingPunct="0">
                        <a:buClr>
                          <a:srgbClr val="C00000"/>
                        </a:buClr>
                        <a:buSzPct val="85000"/>
                        <a:buFont typeface="Arial" panose="020B0604020202020204" pitchFamily="34" charset="0"/>
                        <a:buNone/>
                      </a:pPr>
                      <a:r>
                        <a:rPr lang="fr-FR" sz="1500" b="0" dirty="0">
                          <a:solidFill>
                            <a:schemeClr val="tx1">
                              <a:lumMod val="75000"/>
                              <a:lumOff val="25000"/>
                            </a:schemeClr>
                          </a:solidFill>
                          <a:latin typeface="+mn-lt"/>
                          <a:cs typeface="+mn-cs"/>
                        </a:rPr>
                        <a:t>Majoration familiale</a:t>
                      </a:r>
                    </a:p>
                  </a:txBody>
                  <a:tcPr marL="98292" marR="65528" marT="98292" marB="32764" horzOverflow="overflow">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0" hangingPunct="1">
                        <a:lnSpc>
                          <a:spcPts val="1700"/>
                        </a:lnSpc>
                        <a:spcBef>
                          <a:spcPts val="0"/>
                        </a:spcBef>
                        <a:spcAft>
                          <a:spcPts val="0"/>
                        </a:spcAft>
                        <a:buClrTx/>
                        <a:buSzTx/>
                        <a:buFontTx/>
                        <a:buNone/>
                        <a:tabLst/>
                        <a:defRPr/>
                      </a:pPr>
                      <a:r>
                        <a:rPr lang="fr-FR" sz="1500" b="1" kern="1200" dirty="0">
                          <a:solidFill>
                            <a:schemeClr val="tx1">
                              <a:lumMod val="75000"/>
                              <a:lumOff val="25000"/>
                            </a:schemeClr>
                          </a:solidFill>
                          <a:latin typeface="+mn-lt"/>
                          <a:ea typeface="+mn-ea"/>
                          <a:cs typeface="+mn-cs"/>
                        </a:rPr>
                        <a:t>10 % </a:t>
                      </a:r>
                      <a:r>
                        <a:rPr lang="fr-FR" sz="1500" b="0" kern="1200" dirty="0">
                          <a:solidFill>
                            <a:schemeClr val="tx1">
                              <a:lumMod val="75000"/>
                              <a:lumOff val="25000"/>
                            </a:schemeClr>
                          </a:solidFill>
                          <a:latin typeface="+mn-lt"/>
                          <a:ea typeface="+mn-ea"/>
                          <a:cs typeface="+mn-cs"/>
                        </a:rPr>
                        <a:t>des points si le conjoint </a:t>
                      </a:r>
                      <a:br>
                        <a:rPr lang="fr-FR" sz="1500" b="0" kern="1200" dirty="0">
                          <a:solidFill>
                            <a:schemeClr val="tx1">
                              <a:lumMod val="75000"/>
                              <a:lumOff val="25000"/>
                            </a:schemeClr>
                          </a:solidFill>
                          <a:latin typeface="+mn-lt"/>
                          <a:ea typeface="+mn-ea"/>
                          <a:cs typeface="+mn-cs"/>
                        </a:rPr>
                      </a:br>
                      <a:r>
                        <a:rPr lang="fr-FR" sz="1500" b="0" kern="1200" dirty="0">
                          <a:solidFill>
                            <a:schemeClr val="tx1">
                              <a:lumMod val="75000"/>
                              <a:lumOff val="25000"/>
                            </a:schemeClr>
                          </a:solidFill>
                          <a:latin typeface="+mn-lt"/>
                          <a:ea typeface="+mn-ea"/>
                          <a:cs typeface="+mn-cs"/>
                        </a:rPr>
                        <a:t>a eu,</a:t>
                      </a:r>
                      <a:r>
                        <a:rPr lang="fr-FR" sz="1500" b="0" kern="1200" baseline="0" dirty="0">
                          <a:solidFill>
                            <a:schemeClr val="tx1">
                              <a:lumMod val="75000"/>
                              <a:lumOff val="25000"/>
                            </a:schemeClr>
                          </a:solidFill>
                          <a:latin typeface="+mn-lt"/>
                          <a:ea typeface="+mn-ea"/>
                          <a:cs typeface="+mn-cs"/>
                        </a:rPr>
                        <a:t> ou élevé avec le médecin sous certaines conditions, </a:t>
                      </a:r>
                      <a:br>
                        <a:rPr lang="fr-FR" sz="1500" b="0" kern="1200" baseline="0" dirty="0">
                          <a:solidFill>
                            <a:schemeClr val="tx1">
                              <a:lumMod val="75000"/>
                              <a:lumOff val="25000"/>
                            </a:schemeClr>
                          </a:solidFill>
                          <a:latin typeface="+mn-lt"/>
                          <a:ea typeface="+mn-ea"/>
                          <a:cs typeface="+mn-cs"/>
                        </a:rPr>
                      </a:br>
                      <a:r>
                        <a:rPr lang="fr-FR" sz="1500" b="0" kern="1200" dirty="0">
                          <a:solidFill>
                            <a:schemeClr val="tx1">
                              <a:lumMod val="75000"/>
                              <a:lumOff val="25000"/>
                            </a:schemeClr>
                          </a:solidFill>
                          <a:latin typeface="+mn-lt"/>
                          <a:ea typeface="+mn-ea"/>
                          <a:cs typeface="+mn-cs"/>
                        </a:rPr>
                        <a:t>au moins 3 enfants.</a:t>
                      </a:r>
                    </a:p>
                  </a:txBody>
                  <a:tcPr marL="131056" marR="83221" marT="24573" marB="49146" anchor="ctr" horzOverflow="overflow">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74900">
                <a:tc>
                  <a:txBody>
                    <a:bodyPr/>
                    <a:lstStyle/>
                    <a:p>
                      <a:pPr marL="0" indent="0" eaLnBrk="0" hangingPunct="0">
                        <a:buClr>
                          <a:srgbClr val="C00000"/>
                        </a:buClr>
                        <a:buSzPct val="85000"/>
                        <a:buFont typeface="Arial" panose="020B0604020202020204" pitchFamily="34" charset="0"/>
                        <a:buNone/>
                      </a:pPr>
                      <a:r>
                        <a:rPr lang="fr-FR" sz="1500" b="0" dirty="0">
                          <a:solidFill>
                            <a:schemeClr val="tx1">
                              <a:lumMod val="75000"/>
                              <a:lumOff val="25000"/>
                            </a:schemeClr>
                          </a:solidFill>
                          <a:latin typeface="+mn-lt"/>
                          <a:cs typeface="+mn-cs"/>
                        </a:rPr>
                        <a:t>Cumul entre droits personnels et dérivés</a:t>
                      </a:r>
                    </a:p>
                  </a:txBody>
                  <a:tcPr marL="98292" marR="65528" marT="98292" marB="32764" horzOverflow="overflow">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1" indent="0" eaLnBrk="1" hangingPunct="1">
                        <a:lnSpc>
                          <a:spcPts val="1700"/>
                        </a:lnSpc>
                        <a:spcAft>
                          <a:spcPts val="0"/>
                        </a:spcAft>
                      </a:pPr>
                      <a:r>
                        <a:rPr lang="fr-FR" sz="1500" b="1" kern="1200" dirty="0">
                          <a:solidFill>
                            <a:schemeClr val="tx1">
                              <a:lumMod val="75000"/>
                              <a:lumOff val="25000"/>
                            </a:schemeClr>
                          </a:solidFill>
                          <a:latin typeface="+mn-lt"/>
                          <a:ea typeface="+mn-ea"/>
                          <a:cs typeface="+mn-cs"/>
                        </a:rPr>
                        <a:t>Oui</a:t>
                      </a:r>
                      <a:r>
                        <a:rPr lang="fr-FR" sz="1500" b="0" kern="1200" dirty="0">
                          <a:solidFill>
                            <a:schemeClr val="tx1">
                              <a:lumMod val="75000"/>
                              <a:lumOff val="25000"/>
                            </a:schemeClr>
                          </a:solidFill>
                          <a:latin typeface="+mn-lt"/>
                          <a:ea typeface="+mn-ea"/>
                          <a:cs typeface="+mn-cs"/>
                        </a:rPr>
                        <a:t> (sans limite)</a:t>
                      </a:r>
                    </a:p>
                  </a:txBody>
                  <a:tcPr marL="131056" marR="83221" marT="24573" marB="49146" anchor="ctr" horzOverflow="overflow">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056185">
                <a:tc>
                  <a:txBody>
                    <a:bodyPr/>
                    <a:lstStyle/>
                    <a:p>
                      <a:pPr marL="0" indent="0" eaLnBrk="0" hangingPunct="0">
                        <a:buClr>
                          <a:srgbClr val="C00000"/>
                        </a:buClr>
                        <a:buSzPct val="85000"/>
                        <a:buFont typeface="Arial" panose="020B0604020202020204" pitchFamily="34" charset="0"/>
                        <a:buNone/>
                      </a:pPr>
                      <a:r>
                        <a:rPr lang="fr-FR" sz="1500" b="0" dirty="0">
                          <a:solidFill>
                            <a:schemeClr val="tx1">
                              <a:lumMod val="75000"/>
                              <a:lumOff val="25000"/>
                            </a:schemeClr>
                          </a:solidFill>
                          <a:latin typeface="+mn-lt"/>
                          <a:cs typeface="+mn-cs"/>
                        </a:rPr>
                        <a:t>Conjoints divorcés </a:t>
                      </a:r>
                    </a:p>
                    <a:p>
                      <a:pPr marL="0" indent="0" eaLnBrk="0" hangingPunct="0">
                        <a:buClr>
                          <a:srgbClr val="C00000"/>
                        </a:buClr>
                        <a:buSzPct val="85000"/>
                        <a:buFont typeface="Arial" panose="020B0604020202020204" pitchFamily="34" charset="0"/>
                        <a:buNone/>
                      </a:pPr>
                      <a:r>
                        <a:rPr lang="fr-FR" sz="1500" b="0" dirty="0">
                          <a:solidFill>
                            <a:schemeClr val="tx1">
                              <a:lumMod val="75000"/>
                              <a:lumOff val="25000"/>
                            </a:schemeClr>
                          </a:solidFill>
                          <a:latin typeface="+mn-lt"/>
                          <a:cs typeface="+mn-cs"/>
                        </a:rPr>
                        <a:t>non remariés</a:t>
                      </a:r>
                    </a:p>
                  </a:txBody>
                  <a:tcPr marL="98292" marR="65528" marT="98292" marB="32764" horzOverflow="overflow">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solidFill>
                        <a:srgbClr val="6D160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ts val="1700"/>
                        </a:lnSpc>
                        <a:spcAft>
                          <a:spcPts val="0"/>
                        </a:spcAft>
                        <a:tabLst>
                          <a:tab pos="3227388" algn="l"/>
                        </a:tabLst>
                      </a:pPr>
                      <a:r>
                        <a:rPr lang="fr-FR" sz="1500" b="0" kern="1200" dirty="0">
                          <a:solidFill>
                            <a:schemeClr val="tx1">
                              <a:lumMod val="75000"/>
                              <a:lumOff val="25000"/>
                            </a:schemeClr>
                          </a:solidFill>
                          <a:latin typeface="+mn-lt"/>
                          <a:ea typeface="+mn-ea"/>
                          <a:cs typeface="+mn-cs"/>
                        </a:rPr>
                        <a:t>La pension est partagée entre </a:t>
                      </a:r>
                      <a:br>
                        <a:rPr lang="fr-FR" sz="1500" b="0" kern="1200" dirty="0">
                          <a:solidFill>
                            <a:schemeClr val="tx1">
                              <a:lumMod val="75000"/>
                              <a:lumOff val="25000"/>
                            </a:schemeClr>
                          </a:solidFill>
                          <a:latin typeface="+mn-lt"/>
                          <a:ea typeface="+mn-ea"/>
                          <a:cs typeface="+mn-cs"/>
                        </a:rPr>
                      </a:br>
                      <a:r>
                        <a:rPr lang="fr-FR" sz="1500" b="0" kern="1200" dirty="0">
                          <a:solidFill>
                            <a:schemeClr val="tx1">
                              <a:lumMod val="75000"/>
                              <a:lumOff val="25000"/>
                            </a:schemeClr>
                          </a:solidFill>
                          <a:latin typeface="+mn-lt"/>
                          <a:ea typeface="+mn-ea"/>
                          <a:cs typeface="+mn-cs"/>
                        </a:rPr>
                        <a:t>le conjoint survivant non remarié et les conjoints divorcés non remariés, au prorata de la durée de chaque mariage.</a:t>
                      </a:r>
                    </a:p>
                  </a:txBody>
                  <a:tcPr marL="131056" marR="83221" marT="24573" marB="49146" anchor="ctr" horzOverflow="overflow">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solidFill>
                        <a:srgbClr val="6D160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1381227144"/>
      </p:ext>
    </p:extLst>
  </p:cSld>
  <p:clrMapOvr>
    <a:masterClrMapping/>
  </p:clrMapOvr>
  <p:transition spd="slow">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
          <p:cNvSpPr>
            <a:spLocks noChangeArrowheads="1"/>
          </p:cNvSpPr>
          <p:nvPr/>
        </p:nvSpPr>
        <p:spPr bwMode="auto">
          <a:xfrm>
            <a:off x="2411760" y="2961939"/>
            <a:ext cx="6422151" cy="16210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FFCC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lnSpc>
                <a:spcPct val="120000"/>
              </a:lnSpc>
            </a:pPr>
            <a:endParaRPr lang="fr-FR" sz="3640" b="0" dirty="0">
              <a:solidFill>
                <a:schemeClr val="folHlink"/>
              </a:solidFill>
            </a:endParaRPr>
          </a:p>
        </p:txBody>
      </p:sp>
      <p:sp>
        <p:nvSpPr>
          <p:cNvPr id="7" name="Rectangle 2"/>
          <p:cNvSpPr>
            <a:spLocks noChangeArrowheads="1"/>
          </p:cNvSpPr>
          <p:nvPr/>
        </p:nvSpPr>
        <p:spPr bwMode="auto">
          <a:xfrm>
            <a:off x="2147510" y="2916744"/>
            <a:ext cx="6422151" cy="16210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FFCC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lnSpc>
                <a:spcPct val="120000"/>
              </a:lnSpc>
            </a:pPr>
            <a:endParaRPr lang="fr-FR" sz="3640" b="0" dirty="0">
              <a:solidFill>
                <a:schemeClr val="folHlink"/>
              </a:solidFill>
            </a:endParaRPr>
          </a:p>
        </p:txBody>
      </p:sp>
      <p:sp>
        <p:nvSpPr>
          <p:cNvPr id="8" name="Rectangle 2"/>
          <p:cNvSpPr>
            <a:spLocks noChangeArrowheads="1"/>
          </p:cNvSpPr>
          <p:nvPr/>
        </p:nvSpPr>
        <p:spPr bwMode="auto">
          <a:xfrm>
            <a:off x="2147510" y="2916744"/>
            <a:ext cx="6422151" cy="16210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FFCC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lnSpc>
                <a:spcPct val="120000"/>
              </a:lnSpc>
            </a:pPr>
            <a:endParaRPr lang="fr-FR" sz="3640" b="0" dirty="0">
              <a:solidFill>
                <a:schemeClr val="folHlink"/>
              </a:solidFill>
            </a:endParaRPr>
          </a:p>
        </p:txBody>
      </p:sp>
      <p:sp>
        <p:nvSpPr>
          <p:cNvPr id="2" name="Titre 1"/>
          <p:cNvSpPr>
            <a:spLocks noGrp="1"/>
          </p:cNvSpPr>
          <p:nvPr>
            <p:ph type="title" idx="4294967295"/>
          </p:nvPr>
        </p:nvSpPr>
        <p:spPr>
          <a:xfrm>
            <a:off x="289251" y="2117337"/>
            <a:ext cx="6454775" cy="450850"/>
          </a:xfrm>
          <a:noFill/>
          <a:ln w="9525" cap="flat" cmpd="sng" algn="ctr">
            <a:noFill/>
            <a:prstDash val="solid"/>
            <a:round/>
            <a:headEnd type="none" w="med" len="med"/>
            <a:tailEnd type="none" w="med" len="med"/>
          </a:ln>
          <a:effectLst/>
          <a:scene3d>
            <a:camera prst="isometricOffAxis1Right">
              <a:rot lat="1002000" lon="20039998" rev="0"/>
            </a:camera>
            <a:lightRig rig="threePt" dir="t"/>
          </a:scene3d>
          <a:sp3d/>
        </p:spPr>
        <p:txBody>
          <a:bodyPr vert="horz" wrap="square" lIns="83221" tIns="41610" rIns="83221" bIns="41610" numCol="1" rtlCol="0" anchor="ctr" anchorCtr="0" compatLnSpc="1">
            <a:prstTxWarp prst="textNoShape">
              <a:avLst/>
            </a:prstTxWarp>
            <a:noAutofit/>
          </a:bodyPr>
          <a:lstStyle/>
          <a:p>
            <a:r>
              <a:rPr lang="fr-FR" sz="3094" kern="1200" dirty="0">
                <a:solidFill>
                  <a:srgbClr val="0070C0"/>
                </a:solidFill>
                <a:latin typeface="Aller bold" panose="02000803040000020004" pitchFamily="2" charset="0"/>
                <a:ea typeface="+mn-ea"/>
              </a:rPr>
              <a:t>Le Fonds d’action sociale  (FAS)</a:t>
            </a:r>
          </a:p>
        </p:txBody>
      </p:sp>
      <p:sp>
        <p:nvSpPr>
          <p:cNvPr id="10" name="Rectangle à coins arrondis 9"/>
          <p:cNvSpPr/>
          <p:nvPr/>
        </p:nvSpPr>
        <p:spPr bwMode="auto">
          <a:xfrm>
            <a:off x="5292080" y="3435846"/>
            <a:ext cx="3218515" cy="936104"/>
          </a:xfrm>
          <a:prstGeom prst="roundRect">
            <a:avLst>
              <a:gd name="adj" fmla="val 9108"/>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a:r>
              <a:rPr lang="fr-FR" sz="1600" dirty="0">
                <a:solidFill>
                  <a:srgbClr val="0070C0"/>
                </a:solidFill>
                <a:latin typeface="+mj-lt"/>
              </a:rPr>
              <a:t>18 juin 2024</a:t>
            </a:r>
          </a:p>
          <a:p>
            <a:pPr algn="r"/>
            <a:r>
              <a:rPr lang="fr-FR" dirty="0">
                <a:solidFill>
                  <a:srgbClr val="0070C0"/>
                </a:solidFill>
                <a:latin typeface="+mj-lt"/>
              </a:rPr>
              <a:t>Réunion d’information </a:t>
            </a:r>
          </a:p>
          <a:p>
            <a:pPr algn="r"/>
            <a:r>
              <a:rPr lang="fr-FR" dirty="0">
                <a:solidFill>
                  <a:srgbClr val="0070C0"/>
                </a:solidFill>
                <a:latin typeface="+mj-lt"/>
              </a:rPr>
              <a:t>des futurs retraités de l’ISERE</a:t>
            </a:r>
          </a:p>
        </p:txBody>
      </p:sp>
    </p:spTree>
    <p:custDataLst>
      <p:tags r:id="rId1"/>
    </p:custDataLst>
    <p:extLst>
      <p:ext uri="{BB962C8B-B14F-4D97-AF65-F5344CB8AC3E}">
        <p14:creationId xmlns:p14="http://schemas.microsoft.com/office/powerpoint/2010/main" val="2851736563"/>
      </p:ext>
    </p:extLst>
  </p:cSld>
  <p:clrMapOvr>
    <a:masterClrMapping/>
  </p:clrMapOvr>
  <p:transition spd="slow">
    <p:wipe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3"/>
          <p:cNvSpPr>
            <a:spLocks noGrp="1" noChangeArrowheads="1"/>
          </p:cNvSpPr>
          <p:nvPr>
            <p:ph type="title"/>
          </p:nvPr>
        </p:nvSpPr>
        <p:spPr/>
        <p:txBody>
          <a:bodyPr/>
          <a:lstStyle/>
          <a:p>
            <a:r>
              <a:rPr lang="fr-FR" altLang="fr-FR" dirty="0"/>
              <a:t>Comment est saisi le Fonds d’action sociale </a:t>
            </a:r>
          </a:p>
        </p:txBody>
      </p:sp>
      <p:sp>
        <p:nvSpPr>
          <p:cNvPr id="6" name="AutoShape 2"/>
          <p:cNvSpPr>
            <a:spLocks noChangeArrowheads="1"/>
          </p:cNvSpPr>
          <p:nvPr/>
        </p:nvSpPr>
        <p:spPr bwMode="auto">
          <a:xfrm>
            <a:off x="1331640" y="915566"/>
            <a:ext cx="7978289" cy="3137916"/>
          </a:xfrm>
          <a:prstGeom prst="can">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5556" tIns="72591" rIns="214317" bIns="37778">
            <a:spAutoFit/>
          </a:bodyPr>
          <a:lstStyle>
            <a:lvl1pPr marL="361950" indent="-361950" defTabSz="787400">
              <a:tabLst>
                <a:tab pos="361950" algn="l"/>
                <a:tab pos="723900" algn="l"/>
              </a:tabLst>
              <a:defRPr sz="2400">
                <a:solidFill>
                  <a:schemeClr val="tx1"/>
                </a:solidFill>
                <a:latin typeface="Times New Roman" pitchFamily="18" charset="0"/>
              </a:defRPr>
            </a:lvl1pPr>
            <a:lvl2pPr marL="719138" defTabSz="787400">
              <a:tabLst>
                <a:tab pos="361950" algn="l"/>
                <a:tab pos="723900" algn="l"/>
              </a:tabLst>
              <a:defRPr sz="2400">
                <a:solidFill>
                  <a:schemeClr val="tx1"/>
                </a:solidFill>
                <a:latin typeface="Times New Roman" pitchFamily="18" charset="0"/>
              </a:defRPr>
            </a:lvl2pPr>
            <a:lvl3pPr marL="898525" defTabSz="787400">
              <a:tabLst>
                <a:tab pos="361950" algn="l"/>
                <a:tab pos="723900" algn="l"/>
              </a:tabLst>
              <a:defRPr sz="2400">
                <a:solidFill>
                  <a:schemeClr val="tx1"/>
                </a:solidFill>
                <a:latin typeface="Times New Roman" pitchFamily="18" charset="0"/>
              </a:defRPr>
            </a:lvl3pPr>
            <a:lvl4pPr marL="1179513" defTabSz="787400">
              <a:tabLst>
                <a:tab pos="361950" algn="l"/>
                <a:tab pos="723900" algn="l"/>
              </a:tabLst>
              <a:defRPr sz="2400">
                <a:solidFill>
                  <a:schemeClr val="tx1"/>
                </a:solidFill>
                <a:latin typeface="Times New Roman" pitchFamily="18" charset="0"/>
              </a:defRPr>
            </a:lvl4pPr>
            <a:lvl5pPr marL="1571625" defTabSz="787400">
              <a:tabLst>
                <a:tab pos="361950" algn="l"/>
                <a:tab pos="723900" algn="l"/>
              </a:tabLst>
              <a:defRPr sz="2400">
                <a:solidFill>
                  <a:schemeClr val="tx1"/>
                </a:solidFill>
                <a:latin typeface="Times New Roman" pitchFamily="18" charset="0"/>
              </a:defRPr>
            </a:lvl5pPr>
            <a:lvl6pPr marL="2028825" defTabSz="787400" eaLnBrk="0" fontAlgn="base" hangingPunct="0">
              <a:spcBef>
                <a:spcPct val="0"/>
              </a:spcBef>
              <a:spcAft>
                <a:spcPct val="0"/>
              </a:spcAft>
              <a:tabLst>
                <a:tab pos="361950" algn="l"/>
                <a:tab pos="723900" algn="l"/>
              </a:tabLst>
              <a:defRPr sz="2400">
                <a:solidFill>
                  <a:schemeClr val="tx1"/>
                </a:solidFill>
                <a:latin typeface="Times New Roman" pitchFamily="18" charset="0"/>
              </a:defRPr>
            </a:lvl6pPr>
            <a:lvl7pPr marL="2486025" defTabSz="787400" eaLnBrk="0" fontAlgn="base" hangingPunct="0">
              <a:spcBef>
                <a:spcPct val="0"/>
              </a:spcBef>
              <a:spcAft>
                <a:spcPct val="0"/>
              </a:spcAft>
              <a:tabLst>
                <a:tab pos="361950" algn="l"/>
                <a:tab pos="723900" algn="l"/>
              </a:tabLst>
              <a:defRPr sz="2400">
                <a:solidFill>
                  <a:schemeClr val="tx1"/>
                </a:solidFill>
                <a:latin typeface="Times New Roman" pitchFamily="18" charset="0"/>
              </a:defRPr>
            </a:lvl7pPr>
            <a:lvl8pPr marL="2943225" defTabSz="787400" eaLnBrk="0" fontAlgn="base" hangingPunct="0">
              <a:spcBef>
                <a:spcPct val="0"/>
              </a:spcBef>
              <a:spcAft>
                <a:spcPct val="0"/>
              </a:spcAft>
              <a:tabLst>
                <a:tab pos="361950" algn="l"/>
                <a:tab pos="723900" algn="l"/>
              </a:tabLst>
              <a:defRPr sz="2400">
                <a:solidFill>
                  <a:schemeClr val="tx1"/>
                </a:solidFill>
                <a:latin typeface="Times New Roman" pitchFamily="18" charset="0"/>
              </a:defRPr>
            </a:lvl8pPr>
            <a:lvl9pPr marL="3400425" defTabSz="787400" eaLnBrk="0" fontAlgn="base" hangingPunct="0">
              <a:spcBef>
                <a:spcPct val="0"/>
              </a:spcBef>
              <a:spcAft>
                <a:spcPct val="0"/>
              </a:spcAft>
              <a:tabLst>
                <a:tab pos="361950" algn="l"/>
                <a:tab pos="723900" algn="l"/>
              </a:tabLst>
              <a:defRPr sz="2400">
                <a:solidFill>
                  <a:schemeClr val="tx1"/>
                </a:solidFill>
                <a:latin typeface="Times New Roman" pitchFamily="18" charset="0"/>
              </a:defRPr>
            </a:lvl9pPr>
          </a:lstStyle>
          <a:p>
            <a:pPr marL="344480" indent="-344480">
              <a:lnSpc>
                <a:spcPts val="1825"/>
              </a:lnSpc>
              <a:spcAft>
                <a:spcPts val="192"/>
              </a:spcAft>
              <a:buClr>
                <a:srgbClr val="0066FF"/>
              </a:buClr>
            </a:pPr>
            <a:r>
              <a:rPr lang="fr-FR" altLang="fr-FR" sz="1728" dirty="0">
                <a:solidFill>
                  <a:prstClr val="black"/>
                </a:solidFill>
                <a:latin typeface="Arial Narrow" panose="020B0606020202030204" pitchFamily="34" charset="0"/>
                <a:cs typeface="Arial"/>
              </a:rPr>
              <a:t>Les demandes individuelles : formulaires disponibles sur le site internet </a:t>
            </a:r>
            <a:endParaRPr lang="fr-FR" altLang="fr-FR" sz="1728" dirty="0">
              <a:solidFill>
                <a:prstClr val="black"/>
              </a:solidFill>
              <a:latin typeface="Arial Narrow" panose="020B0606020202030204" pitchFamily="34" charset="0"/>
              <a:cs typeface="Arial"/>
              <a:sym typeface="Wingdings" pitchFamily="2" charset="2"/>
            </a:endParaRPr>
          </a:p>
          <a:p>
            <a:pPr marL="344480" indent="-344480">
              <a:lnSpc>
                <a:spcPts val="1825"/>
              </a:lnSpc>
              <a:spcAft>
                <a:spcPts val="192"/>
              </a:spcAft>
              <a:buClr>
                <a:srgbClr val="0066FF"/>
              </a:buClr>
              <a:buFont typeface="Wingdings" panose="05000000000000000000" pitchFamily="2" charset="2"/>
              <a:buChar char=""/>
            </a:pPr>
            <a:r>
              <a:rPr lang="fr-FR" altLang="fr-FR" sz="1536" b="0" dirty="0">
                <a:solidFill>
                  <a:prstClr val="black"/>
                </a:solidFill>
                <a:latin typeface="Arial Narrow" panose="020B0606020202030204" pitchFamily="34" charset="0"/>
                <a:cs typeface="Arial"/>
              </a:rPr>
              <a:t>Secours ponctuels aux cotisants, allocataires ou prestataires en difficulté </a:t>
            </a:r>
            <a:r>
              <a:rPr lang="fr-FR" altLang="fr-FR" sz="1344" b="0" dirty="0">
                <a:solidFill>
                  <a:prstClr val="black"/>
                </a:solidFill>
                <a:latin typeface="Arial Narrow" panose="020B0606020202030204" pitchFamily="34" charset="0"/>
                <a:cs typeface="Arial"/>
              </a:rPr>
              <a:t>(</a:t>
            </a:r>
            <a:r>
              <a:rPr lang="fr-FR" altLang="fr-FR" sz="1344" b="0" dirty="0">
                <a:solidFill>
                  <a:srgbClr val="014699"/>
                </a:solidFill>
                <a:latin typeface="Arial Narrow" panose="020B0606020202030204" pitchFamily="34" charset="0"/>
                <a:cs typeface="Arial"/>
              </a:rPr>
              <a:t>133 dossiers en 2023</a:t>
            </a:r>
            <a:r>
              <a:rPr lang="fr-FR" altLang="fr-FR" sz="1344" b="0" dirty="0">
                <a:solidFill>
                  <a:prstClr val="black"/>
                </a:solidFill>
                <a:latin typeface="Arial Narrow" panose="020B0606020202030204" pitchFamily="34" charset="0"/>
                <a:cs typeface="Arial"/>
              </a:rPr>
              <a:t>).</a:t>
            </a:r>
          </a:p>
          <a:p>
            <a:pPr marL="344480" indent="-344480">
              <a:lnSpc>
                <a:spcPts val="1825"/>
              </a:lnSpc>
              <a:spcAft>
                <a:spcPts val="192"/>
              </a:spcAft>
              <a:buClr>
                <a:srgbClr val="0066FF"/>
              </a:buClr>
              <a:buFont typeface="Wingdings" panose="05000000000000000000" pitchFamily="2" charset="2"/>
              <a:buChar char=""/>
            </a:pPr>
            <a:r>
              <a:rPr lang="fr-FR" altLang="fr-FR" sz="1536" b="0" dirty="0">
                <a:solidFill>
                  <a:prstClr val="black"/>
                </a:solidFill>
                <a:latin typeface="Arial Narrow" panose="020B0606020202030204" pitchFamily="34" charset="0"/>
                <a:cs typeface="Arial"/>
              </a:rPr>
              <a:t>Aides aux cotisants redevables de cotisations (sous forme de dons ou d’avances) </a:t>
            </a:r>
            <a:r>
              <a:rPr lang="fr-FR" altLang="fr-FR" sz="1344" b="0" dirty="0">
                <a:solidFill>
                  <a:prstClr val="black"/>
                </a:solidFill>
                <a:latin typeface="Arial Narrow" panose="020B0606020202030204" pitchFamily="34" charset="0"/>
                <a:cs typeface="Arial"/>
              </a:rPr>
              <a:t>(</a:t>
            </a:r>
            <a:r>
              <a:rPr lang="fr-FR" altLang="fr-FR" sz="1344" b="0" dirty="0">
                <a:solidFill>
                  <a:srgbClr val="014699"/>
                </a:solidFill>
                <a:latin typeface="Arial Narrow" panose="020B0606020202030204" pitchFamily="34" charset="0"/>
                <a:cs typeface="Arial"/>
              </a:rPr>
              <a:t>44 dossiers en 2023</a:t>
            </a:r>
            <a:r>
              <a:rPr lang="fr-FR" altLang="fr-FR" sz="1344" b="0" dirty="0">
                <a:solidFill>
                  <a:prstClr val="black"/>
                </a:solidFill>
                <a:latin typeface="Arial Narrow" panose="020B0606020202030204" pitchFamily="34" charset="0"/>
                <a:cs typeface="Arial"/>
              </a:rPr>
              <a:t>).</a:t>
            </a:r>
          </a:p>
          <a:p>
            <a:pPr marL="344480" indent="-344480">
              <a:lnSpc>
                <a:spcPts val="1825"/>
              </a:lnSpc>
              <a:spcAft>
                <a:spcPts val="192"/>
              </a:spcAft>
              <a:buClr>
                <a:srgbClr val="0066FF"/>
              </a:buClr>
              <a:buFont typeface="Wingdings" panose="05000000000000000000" pitchFamily="2" charset="2"/>
              <a:buChar char=""/>
            </a:pPr>
            <a:r>
              <a:rPr lang="fr-FR" altLang="fr-FR" sz="1536" b="0" dirty="0">
                <a:solidFill>
                  <a:prstClr val="black"/>
                </a:solidFill>
                <a:latin typeface="Arial Narrow" panose="020B0606020202030204" pitchFamily="34" charset="0"/>
                <a:cs typeface="Arial"/>
              </a:rPr>
              <a:t>Prises en charge d’une partie des cotisations ASV </a:t>
            </a:r>
            <a:r>
              <a:rPr lang="fr-FR" altLang="fr-FR" sz="1344" b="0" dirty="0">
                <a:solidFill>
                  <a:prstClr val="black"/>
                </a:solidFill>
                <a:latin typeface="Arial Narrow" panose="020B0606020202030204" pitchFamily="34" charset="0"/>
                <a:cs typeface="Arial"/>
              </a:rPr>
              <a:t>(</a:t>
            </a:r>
            <a:r>
              <a:rPr lang="fr-FR" altLang="fr-FR" sz="1344" b="0" dirty="0">
                <a:solidFill>
                  <a:srgbClr val="014699"/>
                </a:solidFill>
                <a:latin typeface="Arial Narrow" panose="020B0606020202030204" pitchFamily="34" charset="0"/>
                <a:cs typeface="Arial"/>
              </a:rPr>
              <a:t>92 dossiers en 2023</a:t>
            </a:r>
            <a:r>
              <a:rPr lang="fr-FR" altLang="fr-FR" sz="1344" b="0" dirty="0">
                <a:solidFill>
                  <a:prstClr val="black"/>
                </a:solidFill>
                <a:latin typeface="Arial Narrow" panose="020B0606020202030204" pitchFamily="34" charset="0"/>
                <a:cs typeface="Arial"/>
              </a:rPr>
              <a:t>).</a:t>
            </a:r>
          </a:p>
          <a:p>
            <a:pPr marL="344480" indent="-344480">
              <a:lnSpc>
                <a:spcPts val="1825"/>
              </a:lnSpc>
              <a:spcAft>
                <a:spcPts val="192"/>
              </a:spcAft>
              <a:buClr>
                <a:srgbClr val="0066FF"/>
              </a:buClr>
              <a:buFont typeface="Monotype Sorts" pitchFamily="2" charset="2"/>
              <a:buChar char="Ù"/>
            </a:pPr>
            <a:endParaRPr lang="fr-FR" altLang="fr-FR" sz="1536" b="0" dirty="0">
              <a:solidFill>
                <a:prstClr val="black"/>
              </a:solidFill>
              <a:latin typeface="Arial Narrow" panose="020B0606020202030204" pitchFamily="34" charset="0"/>
              <a:cs typeface="Arial"/>
            </a:endParaRPr>
          </a:p>
          <a:p>
            <a:pPr marL="344480" indent="-344480">
              <a:lnSpc>
                <a:spcPts val="1825"/>
              </a:lnSpc>
              <a:spcAft>
                <a:spcPts val="192"/>
              </a:spcAft>
              <a:buClr>
                <a:srgbClr val="0066FF"/>
              </a:buClr>
            </a:pPr>
            <a:r>
              <a:rPr lang="fr-FR" altLang="fr-FR" sz="1728" dirty="0">
                <a:solidFill>
                  <a:prstClr val="black"/>
                </a:solidFill>
                <a:latin typeface="Arial Narrow" panose="020B0606020202030204" pitchFamily="34" charset="0"/>
                <a:cs typeface="Arial"/>
              </a:rPr>
              <a:t>Les prises en charge à l’initiative de la CARMF </a:t>
            </a:r>
          </a:p>
          <a:p>
            <a:pPr marL="701668" lvl="1" indent="-344480">
              <a:lnSpc>
                <a:spcPts val="1825"/>
              </a:lnSpc>
              <a:spcAft>
                <a:spcPts val="192"/>
              </a:spcAft>
              <a:buClr>
                <a:srgbClr val="0066FF"/>
              </a:buClr>
              <a:buFont typeface="Wingdings" panose="05000000000000000000" pitchFamily="2" charset="2"/>
              <a:buChar char=""/>
            </a:pPr>
            <a:r>
              <a:rPr lang="fr-FR" altLang="fr-FR" sz="1536" b="0" dirty="0">
                <a:solidFill>
                  <a:prstClr val="black"/>
                </a:solidFill>
                <a:latin typeface="Arial Narrow" panose="020B0606020202030204" pitchFamily="34" charset="0"/>
                <a:cs typeface="Arial"/>
              </a:rPr>
              <a:t>Exonérations de cotisations accordées pour raison de santé au régime complémentaire</a:t>
            </a:r>
            <a:br>
              <a:rPr lang="fr-FR" altLang="fr-FR" sz="1536" b="0" dirty="0">
                <a:solidFill>
                  <a:prstClr val="black"/>
                </a:solidFill>
                <a:latin typeface="Arial Narrow" panose="020B0606020202030204" pitchFamily="34" charset="0"/>
                <a:cs typeface="Arial"/>
              </a:rPr>
            </a:br>
            <a:r>
              <a:rPr lang="fr-FR" altLang="fr-FR" sz="1344" b="0" dirty="0">
                <a:solidFill>
                  <a:prstClr val="black"/>
                </a:solidFill>
                <a:latin typeface="Arial Narrow" panose="020B0606020202030204" pitchFamily="34" charset="0"/>
                <a:cs typeface="Arial"/>
              </a:rPr>
              <a:t>(prises en charge de l’exonération des cotisations de médecins malades </a:t>
            </a:r>
            <a:r>
              <a:rPr lang="fr-FR" altLang="fr-FR" sz="1344" b="0" dirty="0">
                <a:solidFill>
                  <a:srgbClr val="014699"/>
                </a:solidFill>
                <a:latin typeface="Arial Narrow" panose="020B0606020202030204" pitchFamily="34" charset="0"/>
                <a:cs typeface="Arial"/>
              </a:rPr>
              <a:t>: </a:t>
            </a:r>
            <a:r>
              <a:rPr lang="fr-FR" sz="1344" b="0" dirty="0">
                <a:solidFill>
                  <a:srgbClr val="014699"/>
                </a:solidFill>
                <a:latin typeface="Arial Narrow" panose="020B0606020202030204" pitchFamily="34" charset="0"/>
                <a:cs typeface="Arial"/>
              </a:rPr>
              <a:t>1 916 dossiers en 2023).</a:t>
            </a:r>
            <a:endParaRPr lang="fr-FR" altLang="fr-FR" sz="1344" b="0" dirty="0">
              <a:solidFill>
                <a:srgbClr val="014699"/>
              </a:solidFill>
              <a:latin typeface="Arial Narrow" panose="020B0606020202030204" pitchFamily="34" charset="0"/>
              <a:cs typeface="Arial"/>
            </a:endParaRPr>
          </a:p>
          <a:p>
            <a:pPr marL="344480" indent="-344480">
              <a:lnSpc>
                <a:spcPts val="1825"/>
              </a:lnSpc>
              <a:spcAft>
                <a:spcPts val="192"/>
              </a:spcAft>
              <a:buClr>
                <a:srgbClr val="0066FF"/>
              </a:buClr>
              <a:buFont typeface="Wingdings" panose="05000000000000000000" pitchFamily="2" charset="2"/>
              <a:buChar char=""/>
            </a:pPr>
            <a:r>
              <a:rPr lang="fr-FR" altLang="fr-FR" sz="1536" b="0" dirty="0">
                <a:solidFill>
                  <a:prstClr val="black"/>
                </a:solidFill>
                <a:latin typeface="Arial Narrow" panose="020B0606020202030204" pitchFamily="34" charset="0"/>
                <a:cs typeface="Arial"/>
              </a:rPr>
              <a:t>Exonérations au titre de l’article L.136-2 du code de la Sécurité sociale </a:t>
            </a:r>
            <a:r>
              <a:rPr lang="fr-FR" altLang="fr-FR" sz="1344" b="0" dirty="0">
                <a:solidFill>
                  <a:prstClr val="black"/>
                </a:solidFill>
                <a:latin typeface="Arial Narrow" panose="020B0606020202030204" pitchFamily="34" charset="0"/>
                <a:cs typeface="Arial"/>
              </a:rPr>
              <a:t>( </a:t>
            </a:r>
            <a:r>
              <a:rPr lang="fr-FR" altLang="fr-FR" sz="1344" b="0" dirty="0">
                <a:solidFill>
                  <a:srgbClr val="014699"/>
                </a:solidFill>
                <a:latin typeface="Arial Narrow" panose="020B0606020202030204" pitchFamily="34" charset="0"/>
                <a:cs typeface="Arial"/>
              </a:rPr>
              <a:t>1 592 dossiers en 2023</a:t>
            </a:r>
            <a:r>
              <a:rPr lang="fr-FR" altLang="fr-FR" sz="1344" b="0" dirty="0">
                <a:solidFill>
                  <a:srgbClr val="000000"/>
                </a:solidFill>
                <a:latin typeface="Arial Narrow" panose="020B0606020202030204" pitchFamily="34" charset="0"/>
                <a:cs typeface="Arial"/>
              </a:rPr>
              <a:t>).</a:t>
            </a:r>
          </a:p>
          <a:p>
            <a:pPr marL="344480" indent="-344480">
              <a:lnSpc>
                <a:spcPts val="1825"/>
              </a:lnSpc>
              <a:spcAft>
                <a:spcPts val="192"/>
              </a:spcAft>
              <a:buClr>
                <a:srgbClr val="0066FF"/>
              </a:buClr>
              <a:buFont typeface="Monotype Sorts" pitchFamily="2" charset="2"/>
              <a:buChar char="Ù"/>
            </a:pPr>
            <a:endParaRPr lang="fr-FR" altLang="fr-FR" sz="1536" b="0" dirty="0">
              <a:solidFill>
                <a:prstClr val="black"/>
              </a:solidFill>
              <a:latin typeface="Arial Narrow" panose="020B0606020202030204" pitchFamily="34" charset="0"/>
              <a:cs typeface="Arial"/>
            </a:endParaRPr>
          </a:p>
          <a:p>
            <a:pPr marL="344480" indent="-344480">
              <a:lnSpc>
                <a:spcPts val="1825"/>
              </a:lnSpc>
              <a:spcAft>
                <a:spcPts val="192"/>
              </a:spcAft>
              <a:buClr>
                <a:srgbClr val="0066FF"/>
              </a:buClr>
            </a:pPr>
            <a:r>
              <a:rPr lang="fr-FR" sz="1728" dirty="0">
                <a:solidFill>
                  <a:prstClr val="black"/>
                </a:solidFill>
                <a:latin typeface="Arial Narrow" panose="020B0606020202030204" pitchFamily="34" charset="0"/>
                <a:cs typeface="Arial"/>
              </a:rPr>
              <a:t>Le FAS travaille en symbiose</a:t>
            </a:r>
          </a:p>
          <a:p>
            <a:pPr marL="344480" indent="-344480">
              <a:lnSpc>
                <a:spcPts val="1825"/>
              </a:lnSpc>
              <a:spcAft>
                <a:spcPts val="192"/>
              </a:spcAft>
              <a:buClr>
                <a:srgbClr val="0066FF"/>
              </a:buClr>
              <a:buFont typeface="Wingdings" panose="05000000000000000000" pitchFamily="2" charset="2"/>
              <a:buChar char=""/>
            </a:pPr>
            <a:r>
              <a:rPr lang="fr-FR" sz="1536" b="0" dirty="0">
                <a:solidFill>
                  <a:prstClr val="black"/>
                </a:solidFill>
                <a:latin typeface="Arial Narrow" panose="020B0606020202030204" pitchFamily="34" charset="0"/>
                <a:cs typeface="Arial"/>
              </a:rPr>
              <a:t>avec la Commission d’Entraide du CNOM. </a:t>
            </a:r>
          </a:p>
        </p:txBody>
      </p:sp>
    </p:spTree>
    <p:custDataLst>
      <p:tags r:id="rId1"/>
    </p:custDataLst>
    <p:extLst>
      <p:ext uri="{BB962C8B-B14F-4D97-AF65-F5344CB8AC3E}">
        <p14:creationId xmlns:p14="http://schemas.microsoft.com/office/powerpoint/2010/main" val="886924503"/>
      </p:ext>
    </p:extLst>
  </p:cSld>
  <p:clrMapOvr>
    <a:masterClrMapping/>
  </p:clrMapOvr>
  <p:transition spd="slow">
    <p:wipe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e libre 17"/>
          <p:cNvSpPr/>
          <p:nvPr/>
        </p:nvSpPr>
        <p:spPr>
          <a:xfrm>
            <a:off x="5524286" y="1086792"/>
            <a:ext cx="3080162" cy="416325"/>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chemeClr val="bg1">
              <a:lumMod val="95000"/>
            </a:schemeClr>
          </a:solidFill>
          <a:ln>
            <a:noFill/>
          </a:ln>
          <a:effectLst/>
        </p:spPr>
        <p:txBody>
          <a:bodyPr anchor="ctr" anchorCtr="0"/>
          <a:lstStyle/>
          <a:p>
            <a:pPr marL="166151" defTabSz="778739" eaLnBrk="0" hangingPunct="0"/>
            <a:r>
              <a:rPr lang="fr-FR" sz="1820" dirty="0">
                <a:solidFill>
                  <a:srgbClr val="00519C"/>
                </a:solidFill>
                <a:latin typeface="+mn-lt"/>
                <a:cs typeface="+mn-cs"/>
              </a:rPr>
              <a:t>Pour les cotisants</a:t>
            </a:r>
          </a:p>
        </p:txBody>
      </p:sp>
      <p:sp>
        <p:nvSpPr>
          <p:cNvPr id="13" name="Forme libre 12"/>
          <p:cNvSpPr/>
          <p:nvPr/>
        </p:nvSpPr>
        <p:spPr>
          <a:xfrm>
            <a:off x="1227663" y="1077809"/>
            <a:ext cx="3920401" cy="416325"/>
          </a:xfrm>
          <a:custGeom>
            <a:avLst/>
            <a:gdLst>
              <a:gd name="connsiteX0" fmla="*/ 0 w 2639161"/>
              <a:gd name="connsiteY0" fmla="*/ 0 h 1988394"/>
              <a:gd name="connsiteX1" fmla="*/ 2639161 w 2639161"/>
              <a:gd name="connsiteY1" fmla="*/ 0 h 1988394"/>
              <a:gd name="connsiteX2" fmla="*/ 2639161 w 2639161"/>
              <a:gd name="connsiteY2" fmla="*/ 1988394 h 1988394"/>
              <a:gd name="connsiteX3" fmla="*/ 0 w 2639161"/>
              <a:gd name="connsiteY3" fmla="*/ 1988394 h 1988394"/>
              <a:gd name="connsiteX4" fmla="*/ 0 w 2639161"/>
              <a:gd name="connsiteY4" fmla="*/ 0 h 198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9161" h="1988394">
                <a:moveTo>
                  <a:pt x="0" y="0"/>
                </a:moveTo>
                <a:lnTo>
                  <a:pt x="2639161" y="0"/>
                </a:lnTo>
                <a:lnTo>
                  <a:pt x="2639161" y="1988394"/>
                </a:lnTo>
                <a:lnTo>
                  <a:pt x="0" y="1988394"/>
                </a:lnTo>
                <a:lnTo>
                  <a:pt x="0" y="0"/>
                </a:lnTo>
                <a:close/>
              </a:path>
            </a:pathLst>
          </a:custGeom>
          <a:solidFill>
            <a:schemeClr val="bg1">
              <a:lumMod val="95000"/>
            </a:schemeClr>
          </a:solidFill>
          <a:ln>
            <a:noFill/>
          </a:ln>
          <a:effectLst/>
        </p:spPr>
        <p:txBody>
          <a:bodyPr anchor="ctr" anchorCtr="0"/>
          <a:lstStyle/>
          <a:p>
            <a:pPr marL="166151" defTabSz="778739" eaLnBrk="0" hangingPunct="0"/>
            <a:r>
              <a:rPr lang="fr-FR" sz="1820" dirty="0">
                <a:solidFill>
                  <a:srgbClr val="00519C"/>
                </a:solidFill>
                <a:latin typeface="+mn-lt"/>
                <a:cs typeface="+mn-cs"/>
              </a:rPr>
              <a:t>Pour les allocataires et les prestataires</a:t>
            </a:r>
          </a:p>
        </p:txBody>
      </p:sp>
      <p:sp>
        <p:nvSpPr>
          <p:cNvPr id="123912" name="AutoShape 13"/>
          <p:cNvSpPr>
            <a:spLocks noChangeArrowheads="1"/>
          </p:cNvSpPr>
          <p:nvPr/>
        </p:nvSpPr>
        <p:spPr bwMode="auto">
          <a:xfrm>
            <a:off x="1491682" y="753465"/>
            <a:ext cx="6292119" cy="443194"/>
          </a:xfrm>
          <a:prstGeom prst="roundRect">
            <a:avLst>
              <a:gd name="adj" fmla="val 16667"/>
            </a:avLst>
          </a:prstGeom>
          <a:noFill/>
          <a:ln>
            <a:noFill/>
          </a:ln>
          <a:effectLst/>
          <a:extLst>
            <a:ext uri="{909E8E84-426E-40DD-AFC4-6F175D3DCCD1}">
              <a14:hiddenFill xmlns:a14="http://schemas.microsoft.com/office/drawing/2010/main">
                <a:solidFill>
                  <a:srgbClr val="4C004C"/>
                </a:solidFill>
              </a14:hiddenFill>
            </a:ext>
            <a:ext uri="{91240B29-F687-4F45-9708-019B960494DF}">
              <a14:hiddenLine xmlns:a14="http://schemas.microsoft.com/office/drawing/2010/main" w="9525">
                <a:solidFill>
                  <a:srgbClr val="4C004C"/>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fr-FR" sz="2548" b="0" dirty="0">
              <a:solidFill>
                <a:srgbClr val="4C004C"/>
              </a:solidFill>
              <a:sym typeface="Wingdings" pitchFamily="2" charset="2"/>
            </a:endParaRPr>
          </a:p>
        </p:txBody>
      </p:sp>
      <p:sp>
        <p:nvSpPr>
          <p:cNvPr id="123918" name="Rectangle 38"/>
          <p:cNvSpPr>
            <a:spLocks noChangeArrowheads="1"/>
          </p:cNvSpPr>
          <p:nvPr/>
        </p:nvSpPr>
        <p:spPr bwMode="auto">
          <a:xfrm>
            <a:off x="1187624" y="1588720"/>
            <a:ext cx="3473374" cy="1804036"/>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6699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7992" tIns="38997" rIns="77992" bIns="38997">
            <a:spAutoFit/>
          </a:bodyPr>
          <a:lstStyle/>
          <a:p>
            <a:pPr marL="260061" indent="-260061" defTabSz="778739" eaLnBrk="0" hangingPunct="0">
              <a:lnSpc>
                <a:spcPct val="90000"/>
              </a:lnSpc>
              <a:buClr>
                <a:srgbClr val="003399"/>
              </a:buClr>
              <a:buFont typeface="Arial" panose="020B0604020202020204" pitchFamily="34" charset="0"/>
              <a:buChar char="•"/>
            </a:pPr>
            <a:r>
              <a:rPr lang="fr-FR" sz="1456" b="0" dirty="0">
                <a:solidFill>
                  <a:schemeClr val="tx1">
                    <a:lumMod val="75000"/>
                    <a:lumOff val="25000"/>
                  </a:schemeClr>
                </a:solidFill>
              </a:rPr>
              <a:t>Attribution de secours divers aux allocataires, prestataires ou ayants droit en difficulté.</a:t>
            </a:r>
          </a:p>
          <a:p>
            <a:pPr marL="260061" indent="-260061" defTabSz="778739" eaLnBrk="0" hangingPunct="0">
              <a:lnSpc>
                <a:spcPct val="50000"/>
              </a:lnSpc>
              <a:buClr>
                <a:srgbClr val="003399"/>
              </a:buClr>
              <a:buFont typeface="Arial" panose="020B0604020202020204" pitchFamily="34" charset="0"/>
              <a:buChar char="•"/>
            </a:pPr>
            <a:endParaRPr lang="fr-FR" sz="1456" b="0" dirty="0">
              <a:solidFill>
                <a:schemeClr val="tx1">
                  <a:lumMod val="75000"/>
                  <a:lumOff val="25000"/>
                </a:schemeClr>
              </a:solidFill>
            </a:endParaRPr>
          </a:p>
          <a:p>
            <a:pPr marL="260061" indent="-260061" defTabSz="778739" eaLnBrk="0" hangingPunct="0">
              <a:lnSpc>
                <a:spcPct val="90000"/>
              </a:lnSpc>
              <a:buClr>
                <a:srgbClr val="003399"/>
              </a:buClr>
              <a:buFont typeface="Arial" panose="020B0604020202020204" pitchFamily="34" charset="0"/>
              <a:buChar char="•"/>
            </a:pPr>
            <a:r>
              <a:rPr lang="fr-FR" sz="1456" b="0" dirty="0">
                <a:solidFill>
                  <a:schemeClr val="tx1">
                    <a:lumMod val="75000"/>
                    <a:lumOff val="25000"/>
                  </a:schemeClr>
                </a:solidFill>
              </a:rPr>
              <a:t>Secours forfaitaire attribué aux allocataires exonérés totalement de CSG et de RDS.</a:t>
            </a:r>
          </a:p>
          <a:p>
            <a:pPr marL="260061" indent="-260061" defTabSz="778739" eaLnBrk="0" hangingPunct="0">
              <a:lnSpc>
                <a:spcPct val="90000"/>
              </a:lnSpc>
              <a:buClr>
                <a:srgbClr val="003399"/>
              </a:buClr>
              <a:buFont typeface="Arial" panose="020B0604020202020204" pitchFamily="34" charset="0"/>
              <a:buChar char="•"/>
            </a:pPr>
            <a:endParaRPr lang="fr-FR" sz="1456" b="0" dirty="0">
              <a:solidFill>
                <a:schemeClr val="tx1">
                  <a:lumMod val="75000"/>
                  <a:lumOff val="25000"/>
                </a:schemeClr>
              </a:solidFill>
            </a:endParaRPr>
          </a:p>
          <a:p>
            <a:pPr marL="260061" indent="-260061" defTabSz="778739" eaLnBrk="0" hangingPunct="0">
              <a:lnSpc>
                <a:spcPct val="90000"/>
              </a:lnSpc>
              <a:buClr>
                <a:srgbClr val="003399"/>
              </a:buClr>
              <a:buFont typeface="Arial" panose="020B0604020202020204" pitchFamily="34" charset="0"/>
              <a:buChar char="•"/>
            </a:pPr>
            <a:r>
              <a:rPr lang="fr-FR" sz="1456" b="0" dirty="0">
                <a:solidFill>
                  <a:schemeClr val="tx1">
                    <a:lumMod val="75000"/>
                    <a:lumOff val="25000"/>
                  </a:schemeClr>
                </a:solidFill>
              </a:rPr>
              <a:t>Aide aux enfants âgés de plus de 25 ans </a:t>
            </a:r>
            <a:br>
              <a:rPr lang="fr-FR" sz="1456" b="0" dirty="0">
                <a:solidFill>
                  <a:schemeClr val="tx1">
                    <a:lumMod val="75000"/>
                    <a:lumOff val="25000"/>
                  </a:schemeClr>
                </a:solidFill>
              </a:rPr>
            </a:br>
            <a:r>
              <a:rPr lang="fr-FR" sz="1456" b="0" dirty="0">
                <a:solidFill>
                  <a:schemeClr val="tx1">
                    <a:lumMod val="75000"/>
                    <a:lumOff val="25000"/>
                  </a:schemeClr>
                </a:solidFill>
              </a:rPr>
              <a:t>poursuivant leurs études.</a:t>
            </a:r>
          </a:p>
        </p:txBody>
      </p:sp>
      <p:sp>
        <p:nvSpPr>
          <p:cNvPr id="123919" name="Rectangle 40"/>
          <p:cNvSpPr>
            <a:spLocks noChangeArrowheads="1"/>
          </p:cNvSpPr>
          <p:nvPr/>
        </p:nvSpPr>
        <p:spPr bwMode="auto">
          <a:xfrm>
            <a:off x="5524286" y="1586543"/>
            <a:ext cx="3080162" cy="1692018"/>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rgbClr val="6699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2764" tIns="38997" rIns="32764" bIns="38997">
            <a:spAutoFit/>
          </a:bodyPr>
          <a:lstStyle/>
          <a:p>
            <a:pPr defTabSz="778739" eaLnBrk="0" hangingPunct="0">
              <a:lnSpc>
                <a:spcPct val="90000"/>
              </a:lnSpc>
              <a:buClr>
                <a:srgbClr val="EE0000"/>
              </a:buClr>
            </a:pPr>
            <a:r>
              <a:rPr lang="fr-FR" sz="1456" b="0" dirty="0">
                <a:solidFill>
                  <a:schemeClr val="tx1">
                    <a:lumMod val="75000"/>
                    <a:lumOff val="25000"/>
                  </a:schemeClr>
                </a:solidFill>
              </a:rPr>
              <a:t>Attribution d'aides sous forme d'avance, </a:t>
            </a:r>
            <a:br>
              <a:rPr lang="fr-FR" sz="1456" b="0" dirty="0">
                <a:solidFill>
                  <a:schemeClr val="tx1">
                    <a:lumMod val="75000"/>
                    <a:lumOff val="25000"/>
                  </a:schemeClr>
                </a:solidFill>
              </a:rPr>
            </a:br>
            <a:r>
              <a:rPr lang="fr-FR" sz="1456" b="0" dirty="0">
                <a:solidFill>
                  <a:schemeClr val="tx1">
                    <a:lumMod val="75000"/>
                    <a:lumOff val="25000"/>
                  </a:schemeClr>
                </a:solidFill>
              </a:rPr>
              <a:t>de secours ou de prise en charge totale ou partielle des cotisations obligatoires dues </a:t>
            </a:r>
            <a:br>
              <a:rPr lang="fr-FR" sz="1456" b="0" dirty="0">
                <a:solidFill>
                  <a:schemeClr val="tx1">
                    <a:lumMod val="75000"/>
                    <a:lumOff val="25000"/>
                  </a:schemeClr>
                </a:solidFill>
              </a:rPr>
            </a:br>
            <a:r>
              <a:rPr lang="fr-FR" sz="1456" b="0" dirty="0">
                <a:solidFill>
                  <a:schemeClr val="tx1">
                    <a:lumMod val="75000"/>
                    <a:lumOff val="25000"/>
                  </a:schemeClr>
                </a:solidFill>
              </a:rPr>
              <a:t>par les cotisants momentanément empêchés de les régler par suite de circonstances exceptionnelles ou d'insuffisance de ressources de leur ménage.</a:t>
            </a:r>
          </a:p>
        </p:txBody>
      </p:sp>
      <p:sp>
        <p:nvSpPr>
          <p:cNvPr id="123921" name="Rectangle 42"/>
          <p:cNvSpPr>
            <a:spLocks noChangeArrowheads="1"/>
          </p:cNvSpPr>
          <p:nvPr/>
        </p:nvSpPr>
        <p:spPr bwMode="auto">
          <a:xfrm>
            <a:off x="1259632" y="3716985"/>
            <a:ext cx="7344816" cy="582957"/>
          </a:xfrm>
          <a:prstGeom prst="rect">
            <a:avLst/>
          </a:prstGeom>
          <a:solidFill>
            <a:schemeClr val="bg1">
              <a:lumMod val="95000"/>
            </a:schemeClr>
          </a:solidFill>
          <a:ln>
            <a:noFill/>
          </a:ln>
          <a:effectLst/>
        </p:spPr>
        <p:txBody>
          <a:bodyPr anchor="ctr" anchorCtr="0"/>
          <a:lstStyle/>
          <a:p>
            <a:pPr marL="166151" algn="ctr" defTabSz="778739" eaLnBrk="0" hangingPunct="0"/>
            <a:r>
              <a:rPr lang="fr-FR" b="0" dirty="0">
                <a:solidFill>
                  <a:srgbClr val="006699"/>
                </a:solidFill>
              </a:rPr>
              <a:t>Si le revenu non salarié net de l’année 2022 est inférieur à 46 368 €, </a:t>
            </a:r>
            <a:br>
              <a:rPr lang="fr-FR" b="0" dirty="0">
                <a:solidFill>
                  <a:srgbClr val="006699"/>
                </a:solidFill>
              </a:rPr>
            </a:br>
            <a:r>
              <a:rPr lang="fr-FR" b="0" dirty="0">
                <a:solidFill>
                  <a:srgbClr val="006699"/>
                </a:solidFill>
              </a:rPr>
              <a:t>prise en charge partielle de la cotisation ASV sous certaines conditions.</a:t>
            </a:r>
          </a:p>
        </p:txBody>
      </p:sp>
      <p:sp>
        <p:nvSpPr>
          <p:cNvPr id="5" name="Titre 4"/>
          <p:cNvSpPr>
            <a:spLocks noGrp="1"/>
          </p:cNvSpPr>
          <p:nvPr>
            <p:ph type="title"/>
          </p:nvPr>
        </p:nvSpPr>
        <p:spPr/>
        <p:txBody>
          <a:bodyPr/>
          <a:lstStyle/>
          <a:p>
            <a:r>
              <a:rPr lang="fr-FR" dirty="0"/>
              <a:t>Domaines d’intervention</a:t>
            </a:r>
          </a:p>
        </p:txBody>
      </p:sp>
    </p:spTree>
    <p:custDataLst>
      <p:tags r:id="rId1"/>
    </p:custDataLst>
    <p:extLst>
      <p:ext uri="{BB962C8B-B14F-4D97-AF65-F5344CB8AC3E}">
        <p14:creationId xmlns:p14="http://schemas.microsoft.com/office/powerpoint/2010/main" val="2418982945"/>
      </p:ext>
    </p:extLst>
  </p:cSld>
  <p:clrMapOvr>
    <a:masterClrMapping/>
  </p:clrMapOvr>
  <p:transition spd="slow">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24" name="Rectangle 8"/>
          <p:cNvSpPr>
            <a:spLocks noGrp="1" noChangeArrowheads="1"/>
          </p:cNvSpPr>
          <p:nvPr>
            <p:ph type="title"/>
          </p:nvPr>
        </p:nvSpPr>
        <p:spPr/>
        <p:txBody>
          <a:bodyPr/>
          <a:lstStyle/>
          <a:p>
            <a:r>
              <a:rPr lang="fr-FR" altLang="fr-FR" dirty="0"/>
              <a:t>Commission du Fonds d’action sociale</a:t>
            </a:r>
          </a:p>
        </p:txBody>
      </p:sp>
      <p:grpSp>
        <p:nvGrpSpPr>
          <p:cNvPr id="9" name="Groupe 8"/>
          <p:cNvGrpSpPr/>
          <p:nvPr/>
        </p:nvGrpSpPr>
        <p:grpSpPr>
          <a:xfrm>
            <a:off x="1331639" y="927379"/>
            <a:ext cx="7580904" cy="3293859"/>
            <a:chOff x="162353" y="859220"/>
            <a:chExt cx="7895128" cy="3430389"/>
          </a:xfrm>
        </p:grpSpPr>
        <p:sp>
          <p:nvSpPr>
            <p:cNvPr id="10" name="Rectangle 2"/>
            <p:cNvSpPr>
              <a:spLocks noChangeArrowheads="1"/>
            </p:cNvSpPr>
            <p:nvPr/>
          </p:nvSpPr>
          <p:spPr bwMode="auto">
            <a:xfrm>
              <a:off x="162353" y="2100573"/>
              <a:ext cx="4226554" cy="2179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5556" tIns="72591" rIns="214317" bIns="37778">
              <a:spAutoFit/>
            </a:bodyPr>
            <a:lstStyle>
              <a:lvl1pPr indent="1588" defTabSz="787400">
                <a:tabLst>
                  <a:tab pos="363538" algn="l"/>
                </a:tabLst>
                <a:defRPr sz="2400">
                  <a:solidFill>
                    <a:schemeClr val="tx1"/>
                  </a:solidFill>
                  <a:latin typeface="Times New Roman" pitchFamily="18" charset="0"/>
                </a:defRPr>
              </a:lvl1pPr>
              <a:lvl2pPr marL="719138" defTabSz="787400">
                <a:tabLst>
                  <a:tab pos="363538" algn="l"/>
                </a:tabLst>
                <a:defRPr sz="2400">
                  <a:solidFill>
                    <a:schemeClr val="tx1"/>
                  </a:solidFill>
                  <a:latin typeface="Times New Roman" pitchFamily="18" charset="0"/>
                </a:defRPr>
              </a:lvl2pPr>
              <a:lvl3pPr marL="898525" defTabSz="787400">
                <a:tabLst>
                  <a:tab pos="363538" algn="l"/>
                </a:tabLst>
                <a:defRPr sz="2400">
                  <a:solidFill>
                    <a:schemeClr val="tx1"/>
                  </a:solidFill>
                  <a:latin typeface="Times New Roman" pitchFamily="18" charset="0"/>
                </a:defRPr>
              </a:lvl3pPr>
              <a:lvl4pPr marL="1179513" defTabSz="787400">
                <a:tabLst>
                  <a:tab pos="363538" algn="l"/>
                </a:tabLst>
                <a:defRPr sz="2400">
                  <a:solidFill>
                    <a:schemeClr val="tx1"/>
                  </a:solidFill>
                  <a:latin typeface="Times New Roman" pitchFamily="18" charset="0"/>
                </a:defRPr>
              </a:lvl4pPr>
              <a:lvl5pPr marL="1571625" defTabSz="787400">
                <a:tabLst>
                  <a:tab pos="363538" algn="l"/>
                </a:tabLst>
                <a:defRPr sz="2400">
                  <a:solidFill>
                    <a:schemeClr val="tx1"/>
                  </a:solidFill>
                  <a:latin typeface="Times New Roman" pitchFamily="18" charset="0"/>
                </a:defRPr>
              </a:lvl5pPr>
              <a:lvl6pPr marL="2028825" defTabSz="787400" eaLnBrk="0" fontAlgn="base" hangingPunct="0">
                <a:spcBef>
                  <a:spcPct val="0"/>
                </a:spcBef>
                <a:spcAft>
                  <a:spcPct val="0"/>
                </a:spcAft>
                <a:tabLst>
                  <a:tab pos="363538" algn="l"/>
                </a:tabLst>
                <a:defRPr sz="2400">
                  <a:solidFill>
                    <a:schemeClr val="tx1"/>
                  </a:solidFill>
                  <a:latin typeface="Times New Roman" pitchFamily="18" charset="0"/>
                </a:defRPr>
              </a:lvl6pPr>
              <a:lvl7pPr marL="2486025" defTabSz="787400" eaLnBrk="0" fontAlgn="base" hangingPunct="0">
                <a:spcBef>
                  <a:spcPct val="0"/>
                </a:spcBef>
                <a:spcAft>
                  <a:spcPct val="0"/>
                </a:spcAft>
                <a:tabLst>
                  <a:tab pos="363538" algn="l"/>
                </a:tabLst>
                <a:defRPr sz="2400">
                  <a:solidFill>
                    <a:schemeClr val="tx1"/>
                  </a:solidFill>
                  <a:latin typeface="Times New Roman" pitchFamily="18" charset="0"/>
                </a:defRPr>
              </a:lvl7pPr>
              <a:lvl8pPr marL="2943225" defTabSz="787400" eaLnBrk="0" fontAlgn="base" hangingPunct="0">
                <a:spcBef>
                  <a:spcPct val="0"/>
                </a:spcBef>
                <a:spcAft>
                  <a:spcPct val="0"/>
                </a:spcAft>
                <a:tabLst>
                  <a:tab pos="363538" algn="l"/>
                </a:tabLst>
                <a:defRPr sz="2400">
                  <a:solidFill>
                    <a:schemeClr val="tx1"/>
                  </a:solidFill>
                  <a:latin typeface="Times New Roman" pitchFamily="18" charset="0"/>
                </a:defRPr>
              </a:lvl8pPr>
              <a:lvl9pPr marL="3400425" defTabSz="787400" eaLnBrk="0" fontAlgn="base" hangingPunct="0">
                <a:spcBef>
                  <a:spcPct val="0"/>
                </a:spcBef>
                <a:spcAft>
                  <a:spcPct val="0"/>
                </a:spcAft>
                <a:tabLst>
                  <a:tab pos="363538" algn="l"/>
                </a:tabLst>
                <a:defRPr sz="2400">
                  <a:solidFill>
                    <a:schemeClr val="tx1"/>
                  </a:solidFill>
                  <a:latin typeface="Times New Roman" pitchFamily="18" charset="0"/>
                </a:defRPr>
              </a:lvl9pPr>
            </a:lstStyle>
            <a:p>
              <a:pPr marL="274364" indent="-274364">
                <a:lnSpc>
                  <a:spcPct val="85000"/>
                </a:lnSpc>
                <a:spcAft>
                  <a:spcPct val="50000"/>
                </a:spcAft>
                <a:buClr>
                  <a:srgbClr val="0066FF"/>
                </a:buClr>
                <a:buFont typeface="Wingdings" panose="05000000000000000000" pitchFamily="2" charset="2"/>
                <a:buChar char=""/>
              </a:pPr>
              <a:r>
                <a:rPr lang="fr-FR" altLang="fr-FR" sz="1728" b="0" dirty="0">
                  <a:solidFill>
                    <a:srgbClr val="000000"/>
                  </a:solidFill>
                  <a:latin typeface="Arial Narrow" panose="020B0606020202030204" pitchFamily="34" charset="0"/>
                </a:rPr>
                <a:t>	information,</a:t>
              </a:r>
            </a:p>
            <a:p>
              <a:pPr marL="274364" indent="-274364">
                <a:lnSpc>
                  <a:spcPct val="85000"/>
                </a:lnSpc>
                <a:spcAft>
                  <a:spcPct val="50000"/>
                </a:spcAft>
                <a:buClr>
                  <a:srgbClr val="0066FF"/>
                </a:buClr>
                <a:buFont typeface="Wingdings" panose="05000000000000000000" pitchFamily="2" charset="2"/>
                <a:buChar char=""/>
              </a:pPr>
              <a:r>
                <a:rPr lang="fr-FR" altLang="fr-FR" sz="1728" b="0" dirty="0">
                  <a:solidFill>
                    <a:srgbClr val="000000"/>
                  </a:solidFill>
                  <a:latin typeface="Arial Narrow" panose="020B0606020202030204" pitchFamily="34" charset="0"/>
                </a:rPr>
                <a:t>	enquête sur demande</a:t>
              </a:r>
              <a:br>
                <a:rPr lang="fr-FR" altLang="fr-FR" sz="1728" b="0" dirty="0">
                  <a:solidFill>
                    <a:srgbClr val="000000"/>
                  </a:solidFill>
                  <a:latin typeface="Arial Narrow" panose="020B0606020202030204" pitchFamily="34" charset="0"/>
                </a:rPr>
              </a:br>
              <a:r>
                <a:rPr lang="fr-FR" altLang="fr-FR" sz="1728" b="0" dirty="0">
                  <a:solidFill>
                    <a:srgbClr val="000000"/>
                  </a:solidFill>
                  <a:latin typeface="Arial Narrow" panose="020B0606020202030204" pitchFamily="34" charset="0"/>
                </a:rPr>
                <a:t>	de la CARMF,</a:t>
              </a:r>
            </a:p>
            <a:p>
              <a:pPr marL="274364" indent="-274364">
                <a:lnSpc>
                  <a:spcPct val="85000"/>
                </a:lnSpc>
                <a:spcAft>
                  <a:spcPct val="50000"/>
                </a:spcAft>
                <a:buClr>
                  <a:srgbClr val="0066FF"/>
                </a:buClr>
                <a:buFont typeface="Wingdings" panose="05000000000000000000" pitchFamily="2" charset="2"/>
                <a:buChar char=""/>
              </a:pPr>
              <a:r>
                <a:rPr lang="fr-FR" altLang="fr-FR" sz="1728" b="0" dirty="0">
                  <a:solidFill>
                    <a:srgbClr val="000000"/>
                  </a:solidFill>
                  <a:latin typeface="Arial Narrow" panose="020B0606020202030204" pitchFamily="34" charset="0"/>
                </a:rPr>
                <a:t>	intervention auprès </a:t>
              </a:r>
              <a:br>
                <a:rPr lang="fr-FR" altLang="fr-FR" sz="1728" b="0" dirty="0">
                  <a:solidFill>
                    <a:srgbClr val="000000"/>
                  </a:solidFill>
                  <a:latin typeface="Arial Narrow" panose="020B0606020202030204" pitchFamily="34" charset="0"/>
                </a:rPr>
              </a:br>
              <a:r>
                <a:rPr lang="fr-FR" altLang="fr-FR" sz="1728" b="0" dirty="0">
                  <a:solidFill>
                    <a:srgbClr val="000000"/>
                  </a:solidFill>
                  <a:latin typeface="Arial Narrow" panose="020B0606020202030204" pitchFamily="34" charset="0"/>
                </a:rPr>
                <a:t>	des services de la CARMF </a:t>
              </a:r>
              <a:br>
                <a:rPr lang="fr-FR" altLang="fr-FR" sz="1728" b="0" dirty="0">
                  <a:solidFill>
                    <a:srgbClr val="000000"/>
                  </a:solidFill>
                  <a:latin typeface="Arial Narrow" panose="020B0606020202030204" pitchFamily="34" charset="0"/>
                </a:rPr>
              </a:br>
              <a:r>
                <a:rPr lang="fr-FR" altLang="fr-FR" sz="1728" b="0" dirty="0">
                  <a:solidFill>
                    <a:srgbClr val="000000"/>
                  </a:solidFill>
                  <a:latin typeface="Arial Narrow" panose="020B0606020202030204" pitchFamily="34" charset="0"/>
                </a:rPr>
                <a:t>	sur demande de l’adhérent,</a:t>
              </a:r>
            </a:p>
            <a:p>
              <a:pPr marL="274364" lvl="2" indent="-274364">
                <a:lnSpc>
                  <a:spcPct val="85000"/>
                </a:lnSpc>
                <a:spcAft>
                  <a:spcPct val="50000"/>
                </a:spcAft>
                <a:buClr>
                  <a:srgbClr val="0066FF"/>
                </a:buClr>
                <a:buFont typeface="Wingdings" panose="05000000000000000000" pitchFamily="2" charset="2"/>
                <a:buChar char=""/>
              </a:pPr>
              <a:r>
                <a:rPr lang="fr-FR" altLang="fr-FR" sz="1728" b="0" dirty="0">
                  <a:solidFill>
                    <a:srgbClr val="000000"/>
                  </a:solidFill>
                  <a:latin typeface="Arial Narrow" panose="020B0606020202030204" pitchFamily="34" charset="0"/>
                </a:rPr>
                <a:t>	signalement de situations difficiles.</a:t>
              </a:r>
            </a:p>
          </p:txBody>
        </p:sp>
        <p:sp>
          <p:nvSpPr>
            <p:cNvPr id="11" name="AutoShape 6"/>
            <p:cNvSpPr>
              <a:spLocks noChangeArrowheads="1"/>
            </p:cNvSpPr>
            <p:nvPr/>
          </p:nvSpPr>
          <p:spPr bwMode="auto">
            <a:xfrm>
              <a:off x="162353" y="859220"/>
              <a:ext cx="6892925" cy="446838"/>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fr-FR" altLang="fr-FR" sz="1920" dirty="0">
                  <a:solidFill>
                    <a:srgbClr val="000000"/>
                  </a:solidFill>
                  <a:sym typeface="Wingdings" pitchFamily="2" charset="2"/>
                </a:rPr>
                <a:t>Missions du délégué</a:t>
              </a:r>
            </a:p>
          </p:txBody>
        </p:sp>
        <p:sp>
          <p:nvSpPr>
            <p:cNvPr id="12" name="Rectangle 10"/>
            <p:cNvSpPr>
              <a:spLocks noChangeArrowheads="1"/>
            </p:cNvSpPr>
            <p:nvPr/>
          </p:nvSpPr>
          <p:spPr bwMode="auto">
            <a:xfrm>
              <a:off x="249602" y="1357223"/>
              <a:ext cx="3455738" cy="612000"/>
            </a:xfrm>
            <a:prstGeom prst="rect">
              <a:avLst/>
            </a:prstGeom>
            <a:solidFill>
              <a:srgbClr val="4B6BAC"/>
            </a:solidFill>
            <a:ln w="9525" algn="ctr">
              <a:solidFill>
                <a:srgbClr val="4B6BA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85000"/>
                </a:lnSpc>
              </a:pPr>
              <a:r>
                <a:rPr lang="fr-FR" altLang="fr-FR" sz="1920" b="0" dirty="0">
                  <a:solidFill>
                    <a:srgbClr val="FFFFFF"/>
                  </a:solidFill>
                </a:rPr>
                <a:t>Rôle d’intermédiaire entre </a:t>
              </a:r>
              <a:br>
                <a:rPr lang="fr-FR" altLang="fr-FR" sz="1920" b="0" dirty="0">
                  <a:solidFill>
                    <a:srgbClr val="FFFFFF"/>
                  </a:solidFill>
                </a:rPr>
              </a:br>
              <a:r>
                <a:rPr lang="fr-FR" altLang="fr-FR" sz="1920" b="0" dirty="0">
                  <a:solidFill>
                    <a:srgbClr val="FFFFFF"/>
                  </a:solidFill>
                </a:rPr>
                <a:t>la CARMF et les adhérents</a:t>
              </a:r>
            </a:p>
          </p:txBody>
        </p:sp>
        <p:sp>
          <p:nvSpPr>
            <p:cNvPr id="13" name="Rectangle 13"/>
            <p:cNvSpPr>
              <a:spLocks noChangeArrowheads="1"/>
            </p:cNvSpPr>
            <p:nvPr/>
          </p:nvSpPr>
          <p:spPr bwMode="auto">
            <a:xfrm>
              <a:off x="4211959" y="1971808"/>
              <a:ext cx="3845522" cy="2317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5556" tIns="72591" rIns="214317" bIns="37778">
              <a:spAutoFit/>
            </a:bodyPr>
            <a:lstStyle>
              <a:lvl1pPr indent="1588" defTabSz="787400">
                <a:tabLst>
                  <a:tab pos="363538" algn="l"/>
                </a:tabLst>
                <a:defRPr sz="2400">
                  <a:solidFill>
                    <a:schemeClr val="tx1"/>
                  </a:solidFill>
                  <a:latin typeface="Times New Roman" pitchFamily="18" charset="0"/>
                </a:defRPr>
              </a:lvl1pPr>
              <a:lvl2pPr marL="542925" defTabSz="787400">
                <a:tabLst>
                  <a:tab pos="363538" algn="l"/>
                </a:tabLst>
                <a:defRPr sz="2400">
                  <a:solidFill>
                    <a:schemeClr val="tx1"/>
                  </a:solidFill>
                  <a:latin typeface="Times New Roman" pitchFamily="18" charset="0"/>
                </a:defRPr>
              </a:lvl2pPr>
              <a:lvl3pPr marL="1435100" defTabSz="787400">
                <a:tabLst>
                  <a:tab pos="363538" algn="l"/>
                </a:tabLst>
                <a:defRPr sz="2400">
                  <a:solidFill>
                    <a:schemeClr val="tx1"/>
                  </a:solidFill>
                  <a:latin typeface="Times New Roman" pitchFamily="18" charset="0"/>
                </a:defRPr>
              </a:lvl3pPr>
              <a:lvl4pPr marL="1614488" defTabSz="787400">
                <a:tabLst>
                  <a:tab pos="363538" algn="l"/>
                </a:tabLst>
                <a:defRPr sz="2400">
                  <a:solidFill>
                    <a:schemeClr val="tx1"/>
                  </a:solidFill>
                  <a:latin typeface="Times New Roman" pitchFamily="18" charset="0"/>
                </a:defRPr>
              </a:lvl4pPr>
              <a:lvl5pPr marL="1793875" defTabSz="787400">
                <a:tabLst>
                  <a:tab pos="363538" algn="l"/>
                </a:tabLst>
                <a:defRPr sz="2400">
                  <a:solidFill>
                    <a:schemeClr val="tx1"/>
                  </a:solidFill>
                  <a:latin typeface="Times New Roman" pitchFamily="18" charset="0"/>
                </a:defRPr>
              </a:lvl5pPr>
              <a:lvl6pPr marL="2251075" defTabSz="787400" eaLnBrk="0" fontAlgn="base" hangingPunct="0">
                <a:spcBef>
                  <a:spcPct val="0"/>
                </a:spcBef>
                <a:spcAft>
                  <a:spcPct val="0"/>
                </a:spcAft>
                <a:tabLst>
                  <a:tab pos="363538" algn="l"/>
                </a:tabLst>
                <a:defRPr sz="2400">
                  <a:solidFill>
                    <a:schemeClr val="tx1"/>
                  </a:solidFill>
                  <a:latin typeface="Times New Roman" pitchFamily="18" charset="0"/>
                </a:defRPr>
              </a:lvl6pPr>
              <a:lvl7pPr marL="2708275" defTabSz="787400" eaLnBrk="0" fontAlgn="base" hangingPunct="0">
                <a:spcBef>
                  <a:spcPct val="0"/>
                </a:spcBef>
                <a:spcAft>
                  <a:spcPct val="0"/>
                </a:spcAft>
                <a:tabLst>
                  <a:tab pos="363538" algn="l"/>
                </a:tabLst>
                <a:defRPr sz="2400">
                  <a:solidFill>
                    <a:schemeClr val="tx1"/>
                  </a:solidFill>
                  <a:latin typeface="Times New Roman" pitchFamily="18" charset="0"/>
                </a:defRPr>
              </a:lvl7pPr>
              <a:lvl8pPr marL="3165475" defTabSz="787400" eaLnBrk="0" fontAlgn="base" hangingPunct="0">
                <a:spcBef>
                  <a:spcPct val="0"/>
                </a:spcBef>
                <a:spcAft>
                  <a:spcPct val="0"/>
                </a:spcAft>
                <a:tabLst>
                  <a:tab pos="363538" algn="l"/>
                </a:tabLst>
                <a:defRPr sz="2400">
                  <a:solidFill>
                    <a:schemeClr val="tx1"/>
                  </a:solidFill>
                  <a:latin typeface="Times New Roman" pitchFamily="18" charset="0"/>
                </a:defRPr>
              </a:lvl8pPr>
              <a:lvl9pPr marL="3622675" defTabSz="787400" eaLnBrk="0" fontAlgn="base" hangingPunct="0">
                <a:spcBef>
                  <a:spcPct val="0"/>
                </a:spcBef>
                <a:spcAft>
                  <a:spcPct val="0"/>
                </a:spcAft>
                <a:tabLst>
                  <a:tab pos="363538" algn="l"/>
                </a:tabLst>
                <a:defRPr sz="2400">
                  <a:solidFill>
                    <a:schemeClr val="tx1"/>
                  </a:solidFill>
                  <a:latin typeface="Times New Roman" pitchFamily="18" charset="0"/>
                </a:defRPr>
              </a:lvl9pPr>
            </a:lstStyle>
            <a:p>
              <a:pPr algn="l" eaLnBrk="1" hangingPunct="1">
                <a:lnSpc>
                  <a:spcPct val="85000"/>
                </a:lnSpc>
                <a:spcAft>
                  <a:spcPct val="50000"/>
                </a:spcAft>
                <a:buClr>
                  <a:srgbClr val="0066FF"/>
                </a:buClr>
                <a:buFont typeface="Monotype Sorts" pitchFamily="2" charset="2"/>
                <a:buNone/>
              </a:pPr>
              <a:r>
                <a:rPr lang="fr-FR" altLang="fr-FR" sz="1728" b="0" dirty="0">
                  <a:solidFill>
                    <a:srgbClr val="000000"/>
                  </a:solidFill>
                  <a:latin typeface="Arial Narrow" panose="020B0606020202030204" pitchFamily="34" charset="0"/>
                </a:rPr>
                <a:t>Le délégué doit renseigner la commission </a:t>
              </a:r>
              <a:br>
                <a:rPr lang="fr-FR" altLang="fr-FR" sz="1728" b="0" dirty="0">
                  <a:solidFill>
                    <a:srgbClr val="000000"/>
                  </a:solidFill>
                  <a:latin typeface="Arial Narrow" panose="020B0606020202030204" pitchFamily="34" charset="0"/>
                </a:rPr>
              </a:br>
              <a:r>
                <a:rPr lang="fr-FR" altLang="fr-FR" sz="1728" b="0" dirty="0">
                  <a:solidFill>
                    <a:srgbClr val="000000"/>
                  </a:solidFill>
                  <a:latin typeface="Arial Narrow" panose="020B0606020202030204" pitchFamily="34" charset="0"/>
                </a:rPr>
                <a:t>du FAS sur :</a:t>
              </a:r>
            </a:p>
            <a:p>
              <a:pPr marL="274364" indent="-274364">
                <a:lnSpc>
                  <a:spcPct val="85000"/>
                </a:lnSpc>
                <a:spcAft>
                  <a:spcPct val="50000"/>
                </a:spcAft>
                <a:buClr>
                  <a:srgbClr val="0066FF"/>
                </a:buClr>
                <a:buFont typeface="Wingdings" panose="05000000000000000000" pitchFamily="2" charset="2"/>
                <a:buChar char=""/>
              </a:pPr>
              <a:r>
                <a:rPr lang="fr-FR" altLang="fr-FR" sz="1728" b="0" dirty="0">
                  <a:solidFill>
                    <a:srgbClr val="000000"/>
                  </a:solidFill>
                  <a:latin typeface="Arial Narrow" panose="020B0606020202030204" pitchFamily="34" charset="0"/>
                </a:rPr>
                <a:t>	son état de santé </a:t>
              </a:r>
              <a:br>
                <a:rPr lang="fr-FR" altLang="fr-FR" sz="1728" b="0" dirty="0">
                  <a:solidFill>
                    <a:srgbClr val="000000"/>
                  </a:solidFill>
                  <a:latin typeface="Arial Narrow" panose="020B0606020202030204" pitchFamily="34" charset="0"/>
                </a:rPr>
              </a:br>
              <a:r>
                <a:rPr lang="fr-FR" altLang="fr-FR" sz="1728" b="0" dirty="0">
                  <a:solidFill>
                    <a:srgbClr val="000000"/>
                  </a:solidFill>
                  <a:latin typeface="Arial Narrow" panose="020B0606020202030204" pitchFamily="34" charset="0"/>
                </a:rPr>
                <a:t>	(sans pratiquer d’examen médical),</a:t>
              </a:r>
            </a:p>
            <a:p>
              <a:pPr marL="274364" indent="-274364">
                <a:lnSpc>
                  <a:spcPct val="85000"/>
                </a:lnSpc>
                <a:spcAft>
                  <a:spcPct val="50000"/>
                </a:spcAft>
                <a:buClr>
                  <a:srgbClr val="0066FF"/>
                </a:buClr>
                <a:buFont typeface="Wingdings" panose="05000000000000000000" pitchFamily="2" charset="2"/>
                <a:buChar char=""/>
              </a:pPr>
              <a:r>
                <a:rPr lang="fr-FR" altLang="fr-FR" sz="1728" b="0" dirty="0">
                  <a:solidFill>
                    <a:srgbClr val="000000"/>
                  </a:solidFill>
                  <a:latin typeface="Arial Narrow" panose="020B0606020202030204" pitchFamily="34" charset="0"/>
                </a:rPr>
                <a:t>	sa situation familiale et sociale,</a:t>
              </a:r>
            </a:p>
            <a:p>
              <a:pPr marL="274364" indent="-274364">
                <a:lnSpc>
                  <a:spcPct val="85000"/>
                </a:lnSpc>
                <a:spcAft>
                  <a:spcPct val="50000"/>
                </a:spcAft>
                <a:buClr>
                  <a:srgbClr val="0066FF"/>
                </a:buClr>
                <a:buFont typeface="Wingdings" panose="05000000000000000000" pitchFamily="2" charset="2"/>
                <a:buChar char=""/>
              </a:pPr>
              <a:r>
                <a:rPr lang="fr-FR" altLang="fr-FR" sz="1728" b="0" dirty="0">
                  <a:solidFill>
                    <a:srgbClr val="000000"/>
                  </a:solidFill>
                  <a:latin typeface="Arial Narrow" panose="020B0606020202030204" pitchFamily="34" charset="0"/>
                </a:rPr>
                <a:t>	sa situation financière et patrimoniale,</a:t>
              </a:r>
            </a:p>
            <a:p>
              <a:pPr marL="274364" indent="-274364">
                <a:lnSpc>
                  <a:spcPct val="85000"/>
                </a:lnSpc>
                <a:spcAft>
                  <a:spcPct val="50000"/>
                </a:spcAft>
                <a:buClr>
                  <a:srgbClr val="0066FF"/>
                </a:buClr>
                <a:buFont typeface="Wingdings" panose="05000000000000000000" pitchFamily="2" charset="2"/>
                <a:buChar char=""/>
              </a:pPr>
              <a:r>
                <a:rPr lang="fr-FR" altLang="fr-FR" sz="1728" b="0" dirty="0">
                  <a:solidFill>
                    <a:srgbClr val="000000"/>
                  </a:solidFill>
                  <a:latin typeface="Arial Narrow" panose="020B0606020202030204" pitchFamily="34" charset="0"/>
                </a:rPr>
                <a:t>	ses perspectives d’avenir.</a:t>
              </a:r>
            </a:p>
          </p:txBody>
        </p:sp>
        <p:sp>
          <p:nvSpPr>
            <p:cNvPr id="14" name="Rectangle 15"/>
            <p:cNvSpPr>
              <a:spLocks noChangeArrowheads="1"/>
            </p:cNvSpPr>
            <p:nvPr/>
          </p:nvSpPr>
          <p:spPr bwMode="auto">
            <a:xfrm>
              <a:off x="4282381" y="1357223"/>
              <a:ext cx="3455999" cy="612000"/>
            </a:xfrm>
            <a:prstGeom prst="rect">
              <a:avLst/>
            </a:prstGeom>
            <a:solidFill>
              <a:srgbClr val="4B6BAC"/>
            </a:solidFill>
            <a:ln w="9525" algn="ctr">
              <a:solidFill>
                <a:srgbClr val="4B6BA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lnSpc>
                  <a:spcPct val="85000"/>
                </a:lnSpc>
              </a:pPr>
              <a:r>
                <a:rPr lang="fr-FR" altLang="fr-FR" sz="1920" b="0" dirty="0">
                  <a:solidFill>
                    <a:srgbClr val="FFFFFF"/>
                  </a:solidFill>
                </a:rPr>
                <a:t>Un médecin sollicite </a:t>
              </a:r>
              <a:br>
                <a:rPr lang="fr-FR" altLang="fr-FR" sz="1920" b="0" dirty="0">
                  <a:solidFill>
                    <a:srgbClr val="FFFFFF"/>
                  </a:solidFill>
                </a:rPr>
              </a:br>
              <a:r>
                <a:rPr lang="fr-FR" altLang="fr-FR" sz="1920" b="0" dirty="0">
                  <a:solidFill>
                    <a:srgbClr val="FFFFFF"/>
                  </a:solidFill>
                </a:rPr>
                <a:t>le Fonds d’action sociale</a:t>
              </a:r>
            </a:p>
          </p:txBody>
        </p:sp>
      </p:grpSp>
      <p:pic>
        <p:nvPicPr>
          <p:cNvPr id="15" name="Image 14"/>
          <p:cNvPicPr>
            <a:picLocks noChangeAspect="1"/>
          </p:cNvPicPr>
          <p:nvPr/>
        </p:nvPicPr>
        <p:blipFill>
          <a:blip r:embed="rId4"/>
          <a:stretch>
            <a:fillRect/>
          </a:stretch>
        </p:blipFill>
        <p:spPr>
          <a:xfrm>
            <a:off x="6156176" y="51470"/>
            <a:ext cx="1249788" cy="640135"/>
          </a:xfrm>
          <a:prstGeom prst="rect">
            <a:avLst/>
          </a:prstGeom>
        </p:spPr>
      </p:pic>
    </p:spTree>
    <p:custDataLst>
      <p:tags r:id="rId1"/>
    </p:custDataLst>
    <p:extLst>
      <p:ext uri="{BB962C8B-B14F-4D97-AF65-F5344CB8AC3E}">
        <p14:creationId xmlns:p14="http://schemas.microsoft.com/office/powerpoint/2010/main" val="2350040439"/>
      </p:ext>
    </p:extLst>
  </p:cSld>
  <p:clrMapOvr>
    <a:masterClrMapping/>
  </p:clrMapOvr>
  <p:transition spd="slow">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3298" name="AutoShape 2"/>
          <p:cNvSpPr>
            <a:spLocks noChangeArrowheads="1"/>
          </p:cNvSpPr>
          <p:nvPr/>
        </p:nvSpPr>
        <p:spPr bwMode="auto">
          <a:xfrm>
            <a:off x="246259" y="162904"/>
            <a:ext cx="8651483" cy="614403"/>
          </a:xfrm>
          <a:prstGeom prst="roundRect">
            <a:avLst>
              <a:gd name="adj" fmla="val 16667"/>
            </a:avLst>
          </a:prstGeom>
          <a:noFill/>
          <a:ln>
            <a:noFill/>
          </a:ln>
          <a:effectLst>
            <a:outerShdw dist="35921" dir="2700000" algn="ctr" rotWithShape="0">
              <a:srgbClr val="FFFF00"/>
            </a:outerShdw>
          </a:effectLst>
          <a:extLst>
            <a:ext uri="{909E8E84-426E-40DD-AFC4-6F175D3DCCD1}">
              <a14:hiddenFill xmlns:a14="http://schemas.microsoft.com/office/drawing/2010/main">
                <a:solidFill>
                  <a:srgbClr val="FFCCFF"/>
                </a:solidFill>
              </a14:hiddenFill>
            </a:ext>
            <a:ext uri="{91240B29-F687-4F45-9708-019B960494DF}">
              <a14:hiddenLine xmlns:a14="http://schemas.microsoft.com/office/drawing/2010/main" w="9525">
                <a:solidFill>
                  <a:schemeClr val="tx1"/>
                </a:solidFill>
                <a:round/>
                <a:headEnd/>
                <a:tailEnd/>
              </a14:hiddenLine>
            </a:ext>
          </a:extLst>
        </p:spPr>
        <p:txBody>
          <a:bodyPr lIns="77992" tIns="38997" rIns="77992" bIns="38997" anchor="ctr"/>
          <a:lstStyle/>
          <a:p>
            <a:pPr algn="ctr" defTabSz="778739" eaLnBrk="0" hangingPunct="0">
              <a:lnSpc>
                <a:spcPct val="90000"/>
              </a:lnSpc>
              <a:defRPr/>
            </a:pPr>
            <a:endParaRPr lang="fr-FR" sz="2730">
              <a:solidFill>
                <a:srgbClr val="0000FF"/>
              </a:solidFill>
              <a:effectLst>
                <a:outerShdw blurRad="38100" dist="38100" dir="2700000" algn="tl">
                  <a:srgbClr val="C0C0C0"/>
                </a:outerShdw>
              </a:effectLst>
            </a:endParaRPr>
          </a:p>
        </p:txBody>
      </p:sp>
      <p:sp>
        <p:nvSpPr>
          <p:cNvPr id="5" name="Titre 4"/>
          <p:cNvSpPr>
            <a:spLocks noGrp="1"/>
          </p:cNvSpPr>
          <p:nvPr>
            <p:ph type="title"/>
          </p:nvPr>
        </p:nvSpPr>
        <p:spPr/>
        <p:txBody>
          <a:bodyPr/>
          <a:lstStyle/>
          <a:p>
            <a:r>
              <a:rPr lang="fr-FR" dirty="0"/>
              <a:t>Aides accordées</a:t>
            </a:r>
          </a:p>
        </p:txBody>
      </p:sp>
      <p:sp>
        <p:nvSpPr>
          <p:cNvPr id="6" name="Espace réservé du contenu 5"/>
          <p:cNvSpPr>
            <a:spLocks noGrp="1"/>
          </p:cNvSpPr>
          <p:nvPr>
            <p:ph idx="1"/>
          </p:nvPr>
        </p:nvSpPr>
        <p:spPr/>
        <p:txBody>
          <a:bodyPr/>
          <a:lstStyle/>
          <a:p>
            <a:r>
              <a:rPr lang="fr-FR" dirty="0"/>
              <a:t>Aides accordées aux cotisants et allocataires en 2023</a:t>
            </a:r>
          </a:p>
        </p:txBody>
      </p:sp>
      <p:graphicFrame>
        <p:nvGraphicFramePr>
          <p:cNvPr id="16" name="Graphique 15"/>
          <p:cNvGraphicFramePr/>
          <p:nvPr/>
        </p:nvGraphicFramePr>
        <p:xfrm>
          <a:off x="1819515" y="1588720"/>
          <a:ext cx="6750143" cy="2928415"/>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8"/>
          <p:cNvSpPr/>
          <p:nvPr/>
        </p:nvSpPr>
        <p:spPr>
          <a:xfrm>
            <a:off x="1262464" y="2478356"/>
            <a:ext cx="1769455" cy="923330"/>
          </a:xfrm>
          <a:prstGeom prst="rect">
            <a:avLst/>
          </a:prstGeom>
        </p:spPr>
        <p:txBody>
          <a:bodyPr wrap="square">
            <a:spAutoFit/>
          </a:bodyPr>
          <a:lstStyle/>
          <a:p>
            <a:pPr algn="r" eaLnBrk="1" hangingPunct="1"/>
            <a:r>
              <a:rPr lang="fr-FR" b="0" dirty="0">
                <a:solidFill>
                  <a:schemeClr val="tx1">
                    <a:lumMod val="75000"/>
                    <a:lumOff val="25000"/>
                  </a:schemeClr>
                </a:solidFill>
              </a:rPr>
              <a:t>(dont </a:t>
            </a:r>
            <a:r>
              <a:rPr lang="fr-FR" dirty="0">
                <a:solidFill>
                  <a:schemeClr val="tx1">
                    <a:lumMod val="75000"/>
                    <a:lumOff val="25000"/>
                  </a:schemeClr>
                </a:solidFill>
              </a:rPr>
              <a:t>1 226 114 €</a:t>
            </a:r>
          </a:p>
          <a:p>
            <a:pPr algn="r" eaLnBrk="1" hangingPunct="1"/>
            <a:r>
              <a:rPr lang="fr-FR" b="0" dirty="0">
                <a:solidFill>
                  <a:schemeClr val="tx1">
                    <a:lumMod val="75000"/>
                    <a:lumOff val="25000"/>
                  </a:schemeClr>
                </a:solidFill>
              </a:rPr>
              <a:t>secours forfaitaires)</a:t>
            </a:r>
          </a:p>
        </p:txBody>
      </p:sp>
      <p:sp>
        <p:nvSpPr>
          <p:cNvPr id="3" name="Rectangle 2"/>
          <p:cNvSpPr/>
          <p:nvPr/>
        </p:nvSpPr>
        <p:spPr>
          <a:xfrm>
            <a:off x="5096284" y="3052926"/>
            <a:ext cx="617477" cy="369332"/>
          </a:xfrm>
          <a:prstGeom prst="rect">
            <a:avLst/>
          </a:prstGeom>
        </p:spPr>
        <p:txBody>
          <a:bodyPr wrap="none">
            <a:spAutoFit/>
          </a:bodyPr>
          <a:lstStyle/>
          <a:p>
            <a:r>
              <a:rPr lang="fr-FR" dirty="0">
                <a:solidFill>
                  <a:schemeClr val="bg1"/>
                </a:solidFill>
                <a:effectLst>
                  <a:outerShdw blurRad="38100" dist="38100" dir="2700000" algn="tl">
                    <a:srgbClr val="000000">
                      <a:alpha val="43137"/>
                    </a:srgbClr>
                  </a:outerShdw>
                </a:effectLst>
              </a:rPr>
              <a:t>25 %</a:t>
            </a:r>
          </a:p>
        </p:txBody>
      </p:sp>
      <p:sp>
        <p:nvSpPr>
          <p:cNvPr id="10" name="Rectangle 9"/>
          <p:cNvSpPr/>
          <p:nvPr/>
        </p:nvSpPr>
        <p:spPr>
          <a:xfrm>
            <a:off x="3326829" y="2964962"/>
            <a:ext cx="617477" cy="369332"/>
          </a:xfrm>
          <a:prstGeom prst="rect">
            <a:avLst/>
          </a:prstGeom>
        </p:spPr>
        <p:txBody>
          <a:bodyPr wrap="none">
            <a:spAutoFit/>
          </a:bodyPr>
          <a:lstStyle/>
          <a:p>
            <a:r>
              <a:rPr lang="fr-FR" dirty="0">
                <a:solidFill>
                  <a:schemeClr val="bg1"/>
                </a:solidFill>
                <a:effectLst>
                  <a:outerShdw blurRad="38100" dist="38100" dir="2700000" algn="tl">
                    <a:srgbClr val="000000">
                      <a:alpha val="43137"/>
                    </a:srgbClr>
                  </a:outerShdw>
                </a:effectLst>
              </a:rPr>
              <a:t>75 %</a:t>
            </a:r>
          </a:p>
        </p:txBody>
      </p:sp>
    </p:spTree>
    <p:custDataLst>
      <p:tags r:id="rId1"/>
    </p:custDataLst>
    <p:extLst>
      <p:ext uri="{BB962C8B-B14F-4D97-AF65-F5344CB8AC3E}">
        <p14:creationId xmlns:p14="http://schemas.microsoft.com/office/powerpoint/2010/main" val="6644649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46" name="AutoShape 2"/>
          <p:cNvSpPr>
            <a:spLocks noChangeArrowheads="1"/>
          </p:cNvSpPr>
          <p:nvPr/>
        </p:nvSpPr>
        <p:spPr bwMode="auto">
          <a:xfrm>
            <a:off x="246259" y="231171"/>
            <a:ext cx="8651483" cy="614403"/>
          </a:xfrm>
          <a:prstGeom prst="roundRect">
            <a:avLst>
              <a:gd name="adj" fmla="val 16667"/>
            </a:avLst>
          </a:prstGeom>
          <a:noFill/>
          <a:ln>
            <a:noFill/>
          </a:ln>
          <a:effectLst>
            <a:outerShdw dist="35921" dir="2700000" algn="ctr" rotWithShape="0">
              <a:srgbClr val="FFFF00"/>
            </a:outerShdw>
          </a:effectLst>
          <a:extLst>
            <a:ext uri="{909E8E84-426E-40DD-AFC4-6F175D3DCCD1}">
              <a14:hiddenFill xmlns:a14="http://schemas.microsoft.com/office/drawing/2010/main">
                <a:solidFill>
                  <a:srgbClr val="FFCCFF"/>
                </a:solidFill>
              </a14:hiddenFill>
            </a:ext>
            <a:ext uri="{91240B29-F687-4F45-9708-019B960494DF}">
              <a14:hiddenLine xmlns:a14="http://schemas.microsoft.com/office/drawing/2010/main" w="9525">
                <a:solidFill>
                  <a:schemeClr val="tx1"/>
                </a:solidFill>
                <a:round/>
                <a:headEnd/>
                <a:tailEnd/>
              </a14:hiddenLine>
            </a:ext>
          </a:extLst>
        </p:spPr>
        <p:txBody>
          <a:bodyPr lIns="77992" tIns="38997" rIns="77992" bIns="38997" anchor="ctr"/>
          <a:lstStyle/>
          <a:p>
            <a:pPr algn="ctr" defTabSz="778739" eaLnBrk="0" hangingPunct="0">
              <a:lnSpc>
                <a:spcPct val="90000"/>
              </a:lnSpc>
              <a:defRPr/>
            </a:pPr>
            <a:endParaRPr lang="fr-FR" sz="2730">
              <a:solidFill>
                <a:srgbClr val="0000FF"/>
              </a:solidFill>
              <a:effectLst>
                <a:outerShdw blurRad="38100" dist="38100" dir="2700000" algn="tl">
                  <a:srgbClr val="C0C0C0"/>
                </a:outerShdw>
              </a:effectLst>
            </a:endParaRPr>
          </a:p>
        </p:txBody>
      </p:sp>
      <p:sp>
        <p:nvSpPr>
          <p:cNvPr id="125965" name="Rectangle 12"/>
          <p:cNvSpPr>
            <a:spLocks noChangeArrowheads="1"/>
          </p:cNvSpPr>
          <p:nvPr/>
        </p:nvSpPr>
        <p:spPr bwMode="auto">
          <a:xfrm>
            <a:off x="705709" y="1172823"/>
            <a:ext cx="7864065" cy="43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106" tIns="38997" rIns="13106" bIns="38997">
            <a:spAutoFit/>
          </a:bodyPr>
          <a:lstStyle/>
          <a:p>
            <a:pPr marL="4335" indent="-4335" algn="ctr" defTabSz="778739" eaLnBrk="0" hangingPunct="0">
              <a:lnSpc>
                <a:spcPct val="90000"/>
              </a:lnSpc>
              <a:tabLst>
                <a:tab pos="573580" algn="l"/>
              </a:tabLst>
            </a:pPr>
            <a:endParaRPr lang="fr-FR" sz="2548" b="0" dirty="0">
              <a:solidFill>
                <a:srgbClr val="4C004C"/>
              </a:solidFill>
            </a:endParaRPr>
          </a:p>
        </p:txBody>
      </p:sp>
      <p:sp>
        <p:nvSpPr>
          <p:cNvPr id="5" name="Titre 4"/>
          <p:cNvSpPr>
            <a:spLocks noGrp="1"/>
          </p:cNvSpPr>
          <p:nvPr>
            <p:ph type="title"/>
          </p:nvPr>
        </p:nvSpPr>
        <p:spPr/>
        <p:txBody>
          <a:bodyPr/>
          <a:lstStyle/>
          <a:p>
            <a:r>
              <a:rPr lang="fr-FR" dirty="0"/>
              <a:t>Dossiers traités</a:t>
            </a:r>
          </a:p>
        </p:txBody>
      </p:sp>
      <p:sp>
        <p:nvSpPr>
          <p:cNvPr id="6" name="Espace réservé du contenu 5"/>
          <p:cNvSpPr>
            <a:spLocks noGrp="1"/>
          </p:cNvSpPr>
          <p:nvPr>
            <p:ph idx="1"/>
          </p:nvPr>
        </p:nvSpPr>
        <p:spPr/>
        <p:txBody>
          <a:bodyPr/>
          <a:lstStyle/>
          <a:p>
            <a:r>
              <a:rPr lang="fr-FR" dirty="0"/>
              <a:t>1 725 dossiers traités en 2023</a:t>
            </a:r>
          </a:p>
        </p:txBody>
      </p:sp>
      <p:graphicFrame>
        <p:nvGraphicFramePr>
          <p:cNvPr id="14" name="Graphique 13"/>
          <p:cNvGraphicFramePr/>
          <p:nvPr/>
        </p:nvGraphicFramePr>
        <p:xfrm>
          <a:off x="1688444" y="1477173"/>
          <a:ext cx="6750143" cy="2928415"/>
        </p:xfrm>
        <a:graphic>
          <a:graphicData uri="http://schemas.openxmlformats.org/drawingml/2006/chart">
            <c:chart xmlns:c="http://schemas.openxmlformats.org/drawingml/2006/chart" xmlns:r="http://schemas.openxmlformats.org/officeDocument/2006/relationships" r:id="rId4"/>
          </a:graphicData>
        </a:graphic>
      </p:graphicFrame>
      <p:sp>
        <p:nvSpPr>
          <p:cNvPr id="125956" name="Text Box 4"/>
          <p:cNvSpPr txBox="1">
            <a:spLocks noChangeArrowheads="1"/>
          </p:cNvSpPr>
          <p:nvPr/>
        </p:nvSpPr>
        <p:spPr bwMode="auto">
          <a:xfrm>
            <a:off x="1152672" y="3139359"/>
            <a:ext cx="231505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Narrow" pitchFamily="34" charset="0"/>
                <a:cs typeface="Arial" pitchFamily="34" charset="0"/>
              </a:defRPr>
            </a:lvl1pPr>
            <a:lvl2pPr marL="742950" indent="-285750" eaLnBrk="0" hangingPunct="0">
              <a:defRPr b="1">
                <a:solidFill>
                  <a:schemeClr val="tx1"/>
                </a:solidFill>
                <a:latin typeface="Arial Narrow" pitchFamily="34" charset="0"/>
                <a:cs typeface="Arial" pitchFamily="34" charset="0"/>
              </a:defRPr>
            </a:lvl2pPr>
            <a:lvl3pPr marL="1143000" indent="-228600" eaLnBrk="0" hangingPunct="0">
              <a:defRPr b="1">
                <a:solidFill>
                  <a:schemeClr val="tx1"/>
                </a:solidFill>
                <a:latin typeface="Arial Narrow" pitchFamily="34" charset="0"/>
                <a:cs typeface="Arial" pitchFamily="34" charset="0"/>
              </a:defRPr>
            </a:lvl3pPr>
            <a:lvl4pPr marL="1600200" indent="-228600" eaLnBrk="0" hangingPunct="0">
              <a:defRPr b="1">
                <a:solidFill>
                  <a:schemeClr val="tx1"/>
                </a:solidFill>
                <a:latin typeface="Arial Narrow" pitchFamily="34" charset="0"/>
                <a:cs typeface="Arial" pitchFamily="34" charset="0"/>
              </a:defRPr>
            </a:lvl4pPr>
            <a:lvl5pPr marL="2057400" indent="-228600" eaLnBrk="0" hangingPunct="0">
              <a:defRPr b="1">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Narrow" pitchFamily="34" charset="0"/>
                <a:cs typeface="Arial" pitchFamily="34" charset="0"/>
              </a:defRPr>
            </a:lvl9pPr>
          </a:lstStyle>
          <a:p>
            <a:pPr algn="r" eaLnBrk="1" hangingPunct="1"/>
            <a:r>
              <a:rPr lang="fr-FR" b="0" dirty="0">
                <a:solidFill>
                  <a:schemeClr val="tx1">
                    <a:lumMod val="75000"/>
                    <a:lumOff val="25000"/>
                  </a:schemeClr>
                </a:solidFill>
              </a:rPr>
              <a:t>(dont </a:t>
            </a:r>
            <a:r>
              <a:rPr lang="fr-FR" dirty="0">
                <a:solidFill>
                  <a:schemeClr val="tx1">
                    <a:lumMod val="75000"/>
                    <a:lumOff val="25000"/>
                  </a:schemeClr>
                </a:solidFill>
              </a:rPr>
              <a:t>1 592 </a:t>
            </a:r>
            <a:r>
              <a:rPr lang="fr-FR" b="0" dirty="0">
                <a:solidFill>
                  <a:schemeClr val="tx1">
                    <a:lumMod val="75000"/>
                    <a:lumOff val="25000"/>
                  </a:schemeClr>
                </a:solidFill>
              </a:rPr>
              <a:t>secours </a:t>
            </a:r>
            <a:br>
              <a:rPr lang="fr-FR" b="0" dirty="0">
                <a:solidFill>
                  <a:schemeClr val="tx1">
                    <a:lumMod val="75000"/>
                    <a:lumOff val="25000"/>
                  </a:schemeClr>
                </a:solidFill>
              </a:rPr>
            </a:br>
            <a:r>
              <a:rPr lang="fr-FR" b="0" dirty="0">
                <a:solidFill>
                  <a:schemeClr val="tx1">
                    <a:lumMod val="75000"/>
                    <a:lumOff val="25000"/>
                  </a:schemeClr>
                </a:solidFill>
              </a:rPr>
              <a:t>forfaitaires attribués </a:t>
            </a:r>
            <a:br>
              <a:rPr lang="fr-FR" b="0" dirty="0">
                <a:solidFill>
                  <a:schemeClr val="tx1">
                    <a:lumMod val="75000"/>
                    <a:lumOff val="25000"/>
                  </a:schemeClr>
                </a:solidFill>
              </a:rPr>
            </a:br>
            <a:r>
              <a:rPr lang="fr-FR" b="0" dirty="0">
                <a:solidFill>
                  <a:schemeClr val="tx1">
                    <a:lumMod val="75000"/>
                    <a:lumOff val="25000"/>
                  </a:schemeClr>
                </a:solidFill>
              </a:rPr>
              <a:t>aux exonérés de la CSG)</a:t>
            </a:r>
          </a:p>
        </p:txBody>
      </p:sp>
      <p:sp>
        <p:nvSpPr>
          <p:cNvPr id="9" name="Rectangle 8"/>
          <p:cNvSpPr/>
          <p:nvPr/>
        </p:nvSpPr>
        <p:spPr>
          <a:xfrm>
            <a:off x="5620567" y="2941380"/>
            <a:ext cx="511679" cy="369332"/>
          </a:xfrm>
          <a:prstGeom prst="rect">
            <a:avLst/>
          </a:prstGeom>
        </p:spPr>
        <p:txBody>
          <a:bodyPr wrap="none">
            <a:spAutoFit/>
          </a:bodyPr>
          <a:lstStyle/>
          <a:p>
            <a:r>
              <a:rPr lang="fr-FR" dirty="0">
                <a:solidFill>
                  <a:schemeClr val="bg1"/>
                </a:solidFill>
                <a:effectLst>
                  <a:outerShdw blurRad="38100" dist="38100" dir="2700000" algn="tl">
                    <a:srgbClr val="000000">
                      <a:alpha val="43137"/>
                    </a:srgbClr>
                  </a:outerShdw>
                </a:effectLst>
              </a:rPr>
              <a:t>3 %</a:t>
            </a:r>
          </a:p>
        </p:txBody>
      </p:sp>
      <p:sp>
        <p:nvSpPr>
          <p:cNvPr id="10" name="Rectangle 9"/>
          <p:cNvSpPr/>
          <p:nvPr/>
        </p:nvSpPr>
        <p:spPr>
          <a:xfrm>
            <a:off x="3893919" y="3085403"/>
            <a:ext cx="617477" cy="369332"/>
          </a:xfrm>
          <a:prstGeom prst="rect">
            <a:avLst/>
          </a:prstGeom>
        </p:spPr>
        <p:txBody>
          <a:bodyPr wrap="none">
            <a:spAutoFit/>
          </a:bodyPr>
          <a:lstStyle/>
          <a:p>
            <a:r>
              <a:rPr lang="fr-FR" dirty="0">
                <a:solidFill>
                  <a:schemeClr val="bg1"/>
                </a:solidFill>
                <a:effectLst>
                  <a:outerShdw blurRad="38100" dist="38100" dir="2700000" algn="tl">
                    <a:srgbClr val="000000">
                      <a:alpha val="43137"/>
                    </a:srgbClr>
                  </a:outerShdw>
                </a:effectLst>
              </a:rPr>
              <a:t>97 %</a:t>
            </a:r>
          </a:p>
        </p:txBody>
      </p:sp>
    </p:spTree>
    <p:custDataLst>
      <p:tags r:id="rId1"/>
    </p:custDataLst>
    <p:extLst>
      <p:ext uri="{BB962C8B-B14F-4D97-AF65-F5344CB8AC3E}">
        <p14:creationId xmlns:p14="http://schemas.microsoft.com/office/powerpoint/2010/main" val="222483397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eCARMF</a:t>
            </a:r>
          </a:p>
        </p:txBody>
      </p:sp>
      <p:grpSp>
        <p:nvGrpSpPr>
          <p:cNvPr id="3" name="Groupe 2"/>
          <p:cNvGrpSpPr/>
          <p:nvPr/>
        </p:nvGrpSpPr>
        <p:grpSpPr>
          <a:xfrm>
            <a:off x="1763688" y="987574"/>
            <a:ext cx="4608512" cy="3754468"/>
            <a:chOff x="1763688" y="987574"/>
            <a:chExt cx="4608512" cy="3754468"/>
          </a:xfrm>
        </p:grpSpPr>
        <p:grpSp>
          <p:nvGrpSpPr>
            <p:cNvPr id="6" name="Groupe 5"/>
            <p:cNvGrpSpPr/>
            <p:nvPr/>
          </p:nvGrpSpPr>
          <p:grpSpPr>
            <a:xfrm>
              <a:off x="1763688" y="987574"/>
              <a:ext cx="4608512" cy="3754468"/>
              <a:chOff x="1763688" y="987574"/>
              <a:chExt cx="4608512" cy="3754468"/>
            </a:xfrm>
          </p:grpSpPr>
          <p:pic>
            <p:nvPicPr>
              <p:cNvPr id="4" name="Image 3"/>
              <p:cNvPicPr>
                <a:picLocks noChangeAspect="1"/>
              </p:cNvPicPr>
              <p:nvPr/>
            </p:nvPicPr>
            <p:blipFill>
              <a:blip r:embed="rId3"/>
              <a:stretch>
                <a:fillRect/>
              </a:stretch>
            </p:blipFill>
            <p:spPr>
              <a:xfrm>
                <a:off x="1763688" y="987574"/>
                <a:ext cx="4608512" cy="3754468"/>
              </a:xfrm>
              <a:prstGeom prst="rect">
                <a:avLst/>
              </a:prstGeom>
            </p:spPr>
          </p:pic>
          <p:sp>
            <p:nvSpPr>
              <p:cNvPr id="5" name="Rectangle 4"/>
              <p:cNvSpPr/>
              <p:nvPr/>
            </p:nvSpPr>
            <p:spPr bwMode="auto">
              <a:xfrm>
                <a:off x="3491880" y="3003798"/>
                <a:ext cx="2448272" cy="43204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Narrow" pitchFamily="34" charset="0"/>
                  <a:cs typeface="Arial" pitchFamily="34" charset="0"/>
                </a:endParaRPr>
              </a:p>
            </p:txBody>
          </p:sp>
        </p:grpSp>
        <p:sp>
          <p:nvSpPr>
            <p:cNvPr id="7" name="Rectangle 6"/>
            <p:cNvSpPr/>
            <p:nvPr/>
          </p:nvSpPr>
          <p:spPr bwMode="auto">
            <a:xfrm>
              <a:off x="5660504" y="2787774"/>
              <a:ext cx="423664" cy="43204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a:ln>
                  <a:noFill/>
                </a:ln>
                <a:solidFill>
                  <a:schemeClr val="tx1"/>
                </a:solidFill>
                <a:effectLst/>
                <a:latin typeface="Arial Narrow" pitchFamily="34" charset="0"/>
                <a:cs typeface="Arial" pitchFamily="34" charset="0"/>
              </a:endParaRPr>
            </a:p>
          </p:txBody>
        </p:sp>
      </p:grpSp>
      <p:pic>
        <p:nvPicPr>
          <p:cNvPr id="8" name="Picture 2" descr="P:\COMMUNIC\DIAPOS &amp; TRANSPARENTS\2013\Dr Friguet\2013-12-06-Sympo-CREGG\DR LOUBOUTIN\Images\banque-en-ligne.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4320"/>
          <a:stretch/>
        </p:blipFill>
        <p:spPr bwMode="auto">
          <a:xfrm>
            <a:off x="5940152" y="1984549"/>
            <a:ext cx="969615" cy="54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530971"/>
      </p:ext>
    </p:extLst>
  </p:cSld>
  <p:clrMapOvr>
    <a:masterClrMapping/>
  </p:clrMapOvr>
  <p:transition spd="slow">
    <p:wipe dir="r"/>
  </p:transition>
</p:sld>
</file>

<file path=ppt/tags/tag1.xml><?xml version="1.0" encoding="utf-8"?>
<p:tagLst xmlns:a="http://schemas.openxmlformats.org/drawingml/2006/main" xmlns:r="http://schemas.openxmlformats.org/officeDocument/2006/relationships" xmlns:p="http://schemas.openxmlformats.org/presentationml/2006/main">
  <p:tag name="SENDDATAS" val="0"/>
  <p:tag name="SENDMETHODE" val="1"/>
  <p:tag name="SENDTO" val="demo@e-powervote.com"/>
  <p:tag name="PROGRAMID" val="0"/>
  <p:tag name="GROUPID" val="0"/>
  <p:tag name="USEQIDPERSO" val="-1"/>
  <p:tag name="PVXVOTES" val="4.9.99o"/>
  <p:tag name="SENDID" val="AT#1878787B6A2D7DD"/>
  <p:tag name="SENDPASS" val="AT#1CECECECECED7D9D2C3"/>
  <p:tag name="PXID" val="9"/>
  <p:tag name="NBSLIDES" val="103"/>
  <p:tag name="FILEPATH" val="P:\COMMUNIC\DIAPOS &amp; TRANSPARENTS\2012"/>
  <p:tag name="BOXDEFS" val="nb=30;b1=00001;n1=¤Name 1¤First name 1¤Service 1¤e-mail 1¤Comments 1;c1=0;w1=1;b2=00002;n2=¤Name 2¤First name 2¤Service 2¤e-mail 2¤Comments 2;c2=0;w2=1;b3=00003;n3=¤Name 3¤First name 3¤Service 3¤e-mail 3¤Comments 3;c3=0;w3=1;b4=00004;n4=¤Name 4¤First name 4¤Service 4¤e-mail 4¤Comments 4;c4=0;w4=1;b5=00005;n5=¤Name 5¤First name 5¤Service 5¤e-mail 5¤Comments 5;c5=0;w5=1;b6=00006;n6=¤Name 6¤First name 6¤Service 6¤e-mail 6¤Comments 6;c6=0;w6=1;b7=00007;n7=¤Name 7¤First name 7¤Service 7¤e-mail 7¤Comments 7;c7=0;w7=1;b8=00008;n8=¤Name 8¤First name 8¤Service 8¤e-mail 8¤Comments 8;c8=0;w8=1;b9=00009;n9=¤Name 9¤First name 9¤Service 9¤e-mail 9¤Comments 9;c9=0;w9=1;b10=00010;n10=¤Name 10¤First name 10¤Service 10¤e-mail 10¤Comments 10;c10=0;w10=1;b11=00011;n11=¤Europe¤Angela¤Merkel¤a.merkel@deutschland.de¤No comments....;c11=0;w11=1;b12=00012;n12=¤Name 12¤First name 12¤Service 12¤e-mail 12¤Comments 12;c12=0;w12=1;b13=00013;n13=¤Name 13¤First name 13¤Service 13¤e-mail 13¤Comments 13;c13=0;w13=1;b14=00014;n14=¤Name 14¤First name 14¤Service 14¤e-mail 14¤Comments 14;c14=0;w14=1;b15=00015;n15=¤Name 15¤First name 15¤Service 15¤e-mail 15¤Comments 15;c15=0;w15=1;b16=00016;n16=¤Name 16¤First name 16¤Service 16¤e-mail 16¤Comments 16;c16=0;w16=1;b17=00017;n17=¤Name 17¤First name 17¤Service 17¤e-mail 17¤Comments 17;c17=0;w17=1;b18=00018;n18=¤Name 18¤First name 18¤Service 18¤e-mail 18¤Comments 18;c18=0;w18=1;b19=00019;n19=¤Name 19¤First name 19¤Service 19¤e-mail 19¤Comments 19;c19=0;w19=1;b20=00020;n20=¤Name 20¤First name 20¤Service 20¤e-mail 20¤Comments 20;c20=0;w20=1;b21=00021;n21=¤Name 21¤First name 21¤Service 21¤e-mail 21¤Comments 21;c21=0;w21=1;b22=00022;n22=¤Name 22¤First name 22¤Service 22¤e-mail 22¤Comments 22;c22=0;w22=1;b23=00023;n23=¤Name 23¤First name 23¤Service 23¤e-mail 23¤Comments 23;c23=0;w23=1;b24=00024;n24=¤Name 24¤First name 24¤Service 24¤e-mail 24¤Comments 24;c24=0;w24=1;b25=00025;n25=¤Name 25¤First name 25¤Service 25¤e-mail 25¤Comments 25;c25=0;w25=1;b26=00026;n26=¤Name 26¤First name 26¤Service 26¤e-mail 26¤Comments 26;c26=0;w26=1;b27=00027;n27=¤Name 27¤First name 27¤Service 27¤e-mail 27¤Comments 27;c27=0;w27=1;b28=00028;n28=¤Name 28¤First name 28¤Service 28¤e-mail 28¤Comments 28;c28=0;w28=1;b29=00029;n29=¤Name 29¤First name 29¤Service 29¤e-mail 29¤Comments 29;c29=0;w29=1;b30=00030;n30=¤Name 30¤First name 30¤Service 30¤e-mail 30¤Comments 30;c30=0;w30=1;"/>
  <p:tag name="BOXFILE" val="c:\powervote\Sessions\box.ini"/>
  <p:tag name="BOXCOLSHEADS" val="SyncPart=1¤SyncOrder=1¤T1=#¤W1=480,189¤Cb1=¤Ct1=¤T2=*¤W2=750,0473¤Cb2=¤Ct2=¤T3=Team¤W3=1440¤Cb3=¤Ct3=¤T4=Name¤W4=1440¤Cb4=¤Ct4=¤T5=First name¤W5=1440¤Cb5=¤Ct5=¤T6=Service¤W6=1440¤Cb6=¤Ct6=¤T7=e-mail¤W7=1440¤Cb7=¤Ct7=¤T8=Comments¤W8=1440¤Cb8=¤Ct8=¤"/>
</p:tagLst>
</file>

<file path=ppt/tags/tag2.xml><?xml version="1.0" encoding="utf-8"?>
<p:tagLst xmlns:a="http://schemas.openxmlformats.org/drawingml/2006/main" xmlns:r="http://schemas.openxmlformats.org/officeDocument/2006/relationships" xmlns:p="http://schemas.openxmlformats.org/presentationml/2006/main">
  <p:tag name="PXID" val="9"/>
  <p:tag name="SID" val="365"/>
  <p:tag name="NAME" val=""/>
</p:tagLst>
</file>

<file path=ppt/tags/tag3.xml><?xml version="1.0" encoding="utf-8"?>
<p:tagLst xmlns:a="http://schemas.openxmlformats.org/drawingml/2006/main" xmlns:r="http://schemas.openxmlformats.org/officeDocument/2006/relationships" xmlns:p="http://schemas.openxmlformats.org/presentationml/2006/main">
  <p:tag name="PXID" val="9"/>
  <p:tag name="SID" val="267"/>
  <p:tag name="NAME" val="Régimes de la CARMF(loi du 17/01/1948 - décret du 19/07/1948)"/>
</p:tagLst>
</file>

<file path=ppt/tags/tag4.xml><?xml version="1.0" encoding="utf-8"?>
<p:tagLst xmlns:a="http://schemas.openxmlformats.org/drawingml/2006/main" xmlns:r="http://schemas.openxmlformats.org/officeDocument/2006/relationships" xmlns:p="http://schemas.openxmlformats.org/presentationml/2006/main">
  <p:tag name="PXID" val="9"/>
  <p:tag name="SID" val="268"/>
</p:tagLst>
</file>

<file path=ppt/tags/tag5.xml><?xml version="1.0" encoding="utf-8"?>
<p:tagLst xmlns:a="http://schemas.openxmlformats.org/drawingml/2006/main" xmlns:r="http://schemas.openxmlformats.org/officeDocument/2006/relationships" xmlns:p="http://schemas.openxmlformats.org/presentationml/2006/main">
  <p:tag name="PXID" val="9"/>
  <p:tag name="SID" val="268"/>
</p:tagLst>
</file>

<file path=ppt/tags/tag6.xml><?xml version="1.0" encoding="utf-8"?>
<p:tagLst xmlns:a="http://schemas.openxmlformats.org/drawingml/2006/main" xmlns:r="http://schemas.openxmlformats.org/officeDocument/2006/relationships" xmlns:p="http://schemas.openxmlformats.org/presentationml/2006/main">
  <p:tag name="NAME" val="Pyramide des âges des cotisants"/>
  <p:tag name="PXID" val="9"/>
  <p:tag name="SID" val="341"/>
</p:tagLst>
</file>

<file path=ppt/tags/tag7.xml><?xml version="1.0" encoding="utf-8"?>
<p:tagLst xmlns:a="http://schemas.openxmlformats.org/drawingml/2006/main" xmlns:r="http://schemas.openxmlformats.org/officeDocument/2006/relationships" xmlns:p="http://schemas.openxmlformats.org/presentationml/2006/main">
  <p:tag name="NAME" val="Pyramide des âges des cotisants"/>
  <p:tag name="PXID" val="9"/>
  <p:tag name="SID" val="341"/>
</p:tagLst>
</file>

<file path=ppt/tags/tag8.xml><?xml version="1.0" encoding="utf-8"?>
<p:tagLst xmlns:a="http://schemas.openxmlformats.org/drawingml/2006/main" xmlns:r="http://schemas.openxmlformats.org/officeDocument/2006/relationships" xmlns:p="http://schemas.openxmlformats.org/presentationml/2006/main">
  <p:tag name="NAME" val="Allocations moyennes versées Montant mensuel – base 1e trimestre 2012 "/>
  <p:tag name="PXID" val="9"/>
  <p:tag name="SID" val="271"/>
</p:tagLst>
</file>

<file path=ppt/tags/tag9.xml><?xml version="1.0" encoding="utf-8"?>
<p:tagLst xmlns:a="http://schemas.openxmlformats.org/drawingml/2006/main" xmlns:r="http://schemas.openxmlformats.org/officeDocument/2006/relationships" xmlns:p="http://schemas.openxmlformats.org/presentationml/2006/main">
  <p:tag name="NAME" val="Allocations moyennes versées Montant mensuel – base 1e trimestre 2012 "/>
  <p:tag name="PXID" val="9"/>
  <p:tag name="SID" val="271"/>
</p:tagLst>
</file>

<file path=ppt/tags/tag10.xml><?xml version="1.0" encoding="utf-8"?>
<p:tagLst xmlns:a="http://schemas.openxmlformats.org/drawingml/2006/main" xmlns:r="http://schemas.openxmlformats.org/officeDocument/2006/relationships" xmlns:p="http://schemas.openxmlformats.org/presentationml/2006/main">
  <p:tag name="PXID" val="9"/>
  <p:tag name="SID" val="279"/>
  <p:tag name="NAME" val=""/>
</p:tagLst>
</file>

<file path=ppt/tags/tag11.xml><?xml version="1.0" encoding="utf-8"?>
<p:tagLst xmlns:a="http://schemas.openxmlformats.org/drawingml/2006/main" xmlns:r="http://schemas.openxmlformats.org/officeDocument/2006/relationships" xmlns:p="http://schemas.openxmlformats.org/presentationml/2006/main">
  <p:tag name="PXID" val="9"/>
  <p:tag name="SID" val="279"/>
  <p:tag name="NAME" val=""/>
</p:tagLst>
</file>

<file path=ppt/tags/tag12.xml><?xml version="1.0" encoding="utf-8"?>
<p:tagLst xmlns:a="http://schemas.openxmlformats.org/drawingml/2006/main" xmlns:r="http://schemas.openxmlformats.org/officeDocument/2006/relationships" xmlns:p="http://schemas.openxmlformats.org/presentationml/2006/main">
  <p:tag name="PXID" val="9"/>
  <p:tag name="SID" val="371"/>
  <p:tag name="NAME" val=""/>
</p:tagLst>
</file>

<file path=ppt/tags/tag13.xml><?xml version="1.0" encoding="utf-8"?>
<p:tagLst xmlns:a="http://schemas.openxmlformats.org/drawingml/2006/main" xmlns:r="http://schemas.openxmlformats.org/officeDocument/2006/relationships" xmlns:p="http://schemas.openxmlformats.org/presentationml/2006/main">
  <p:tag name="PXID" val="9"/>
  <p:tag name="SID" val="286"/>
  <p:tag name="NAME" val=""/>
</p:tagLst>
</file>

<file path=ppt/tags/tag14.xml><?xml version="1.0" encoding="utf-8"?>
<p:tagLst xmlns:a="http://schemas.openxmlformats.org/drawingml/2006/main" xmlns:r="http://schemas.openxmlformats.org/officeDocument/2006/relationships" xmlns:p="http://schemas.openxmlformats.org/presentationml/2006/main">
  <p:tag name="PXID" val="9"/>
  <p:tag name="SID" val="312"/>
  <p:tag name="NAME" val=""/>
</p:tagLst>
</file>

<file path=ppt/tags/tag15.xml><?xml version="1.0" encoding="utf-8"?>
<p:tagLst xmlns:a="http://schemas.openxmlformats.org/drawingml/2006/main" xmlns:r="http://schemas.openxmlformats.org/officeDocument/2006/relationships" xmlns:p="http://schemas.openxmlformats.org/presentationml/2006/main">
  <p:tag name="NAME" val="Cumul retraite / activité libérale (1)"/>
  <p:tag name="PXID" val="9"/>
  <p:tag name="SID" val="322"/>
</p:tagLst>
</file>

<file path=ppt/tags/tag16.xml><?xml version="1.0" encoding="utf-8"?>
<p:tagLst xmlns:a="http://schemas.openxmlformats.org/drawingml/2006/main" xmlns:r="http://schemas.openxmlformats.org/officeDocument/2006/relationships" xmlns:p="http://schemas.openxmlformats.org/presentationml/2006/main">
  <p:tag name="NAME" val="Cumul retraite / activité libérale"/>
  <p:tag name="PXID" val="9"/>
  <p:tag name="SID" val="321"/>
</p:tagLst>
</file>

<file path=ppt/tags/tag17.xml><?xml version="1.0" encoding="utf-8"?>
<p:tagLst xmlns:a="http://schemas.openxmlformats.org/drawingml/2006/main" xmlns:r="http://schemas.openxmlformats.org/officeDocument/2006/relationships" xmlns:p="http://schemas.openxmlformats.org/presentationml/2006/main">
  <p:tag name="PXID" val="9"/>
  <p:tag name="SID" val="325"/>
  <p:tag name="NAME" val=""/>
</p:tagLst>
</file>

<file path=ppt/tags/tag18.xml><?xml version="1.0" encoding="utf-8"?>
<p:tagLst xmlns:a="http://schemas.openxmlformats.org/drawingml/2006/main" xmlns:r="http://schemas.openxmlformats.org/officeDocument/2006/relationships" xmlns:p="http://schemas.openxmlformats.org/presentationml/2006/main">
  <p:tag name="PXID" val="9"/>
  <p:tag name="SID" val="323"/>
  <p:tag name="NAME" val=""/>
</p:tagLst>
</file>

<file path=ppt/tags/tag19.xml><?xml version="1.0" encoding="utf-8"?>
<p:tagLst xmlns:a="http://schemas.openxmlformats.org/drawingml/2006/main" xmlns:r="http://schemas.openxmlformats.org/officeDocument/2006/relationships" xmlns:p="http://schemas.openxmlformats.org/presentationml/2006/main">
  <p:tag name="PXID" val="9"/>
  <p:tag name="SID" val="324"/>
  <p:tag name="NAME" val=""/>
</p:tagLst>
</file>

<file path=ppt/tags/tag20.xml><?xml version="1.0" encoding="utf-8"?>
<p:tagLst xmlns:a="http://schemas.openxmlformats.org/drawingml/2006/main" xmlns:r="http://schemas.openxmlformats.org/officeDocument/2006/relationships" xmlns:p="http://schemas.openxmlformats.org/presentationml/2006/main">
  <p:tag name="PXID" val="3"/>
  <p:tag name="SID" val="560"/>
  <p:tag name="NAME" val=""/>
</p:tagLst>
</file>

<file path=ppt/tags/tag21.xml><?xml version="1.0" encoding="utf-8"?>
<p:tagLst xmlns:a="http://schemas.openxmlformats.org/drawingml/2006/main" xmlns:r="http://schemas.openxmlformats.org/officeDocument/2006/relationships" xmlns:p="http://schemas.openxmlformats.org/presentationml/2006/main">
  <p:tag name="PXID" val="9"/>
  <p:tag name="SID" val="325"/>
  <p:tag name="NAME" val=""/>
</p:tagLst>
</file>

<file path=ppt/tags/tag22.xml><?xml version="1.0" encoding="utf-8"?>
<p:tagLst xmlns:a="http://schemas.openxmlformats.org/drawingml/2006/main" xmlns:r="http://schemas.openxmlformats.org/officeDocument/2006/relationships" xmlns:p="http://schemas.openxmlformats.org/presentationml/2006/main">
  <p:tag name="PXID" val="9"/>
  <p:tag name="SID" val="326"/>
  <p:tag name="NAME" val=""/>
</p:tagLst>
</file>

<file path=ppt/tags/tag23.xml><?xml version="1.0" encoding="utf-8"?>
<p:tagLst xmlns:a="http://schemas.openxmlformats.org/drawingml/2006/main" xmlns:r="http://schemas.openxmlformats.org/officeDocument/2006/relationships" xmlns:p="http://schemas.openxmlformats.org/presentationml/2006/main">
  <p:tag name="PXID" val="9"/>
  <p:tag name="SID" val="367"/>
  <p:tag name="NAME" val=""/>
</p:tagLst>
</file>

<file path=ppt/tags/tag24.xml><?xml version="1.0" encoding="utf-8"?>
<p:tagLst xmlns:a="http://schemas.openxmlformats.org/drawingml/2006/main" xmlns:r="http://schemas.openxmlformats.org/officeDocument/2006/relationships" xmlns:p="http://schemas.openxmlformats.org/presentationml/2006/main">
  <p:tag name="PXID" val="9"/>
  <p:tag name="SID" val="367"/>
  <p:tag name="NAME" val=""/>
</p:tagLst>
</file>

<file path=ppt/tags/tag25.xml><?xml version="1.0" encoding="utf-8"?>
<p:tagLst xmlns:a="http://schemas.openxmlformats.org/drawingml/2006/main" xmlns:r="http://schemas.openxmlformats.org/officeDocument/2006/relationships" xmlns:p="http://schemas.openxmlformats.org/presentationml/2006/main">
  <p:tag name="PXID" val="9"/>
  <p:tag name="SID" val="334"/>
  <p:tag name="NAME" val=""/>
</p:tagLst>
</file>

<file path=ppt/tags/tag26.xml><?xml version="1.0" encoding="utf-8"?>
<p:tagLst xmlns:a="http://schemas.openxmlformats.org/drawingml/2006/main" xmlns:r="http://schemas.openxmlformats.org/officeDocument/2006/relationships" xmlns:p="http://schemas.openxmlformats.org/presentationml/2006/main">
  <p:tag name="PXID" val="9"/>
  <p:tag name="SID" val="312"/>
  <p:tag name="NAME" val=""/>
</p:tagLst>
</file>

<file path=ppt/tags/tag27.xml><?xml version="1.0" encoding="utf-8"?>
<p:tagLst xmlns:a="http://schemas.openxmlformats.org/drawingml/2006/main" xmlns:r="http://schemas.openxmlformats.org/officeDocument/2006/relationships" xmlns:p="http://schemas.openxmlformats.org/presentationml/2006/main">
  <p:tag name="NAME" val="Réversion du régime de base"/>
  <p:tag name="PXID" val="9"/>
  <p:tag name="SID" val="328"/>
</p:tagLst>
</file>

<file path=ppt/tags/tag28.xml><?xml version="1.0" encoding="utf-8"?>
<p:tagLst xmlns:a="http://schemas.openxmlformats.org/drawingml/2006/main" xmlns:r="http://schemas.openxmlformats.org/officeDocument/2006/relationships" xmlns:p="http://schemas.openxmlformats.org/presentationml/2006/main">
  <p:tag name="PXID" val="9"/>
  <p:tag name="SID" val="329"/>
  <p:tag name="NAME" val=""/>
</p:tagLst>
</file>

<file path=ppt/tags/tag29.xml><?xml version="1.0" encoding="utf-8"?>
<p:tagLst xmlns:a="http://schemas.openxmlformats.org/drawingml/2006/main" xmlns:r="http://schemas.openxmlformats.org/officeDocument/2006/relationships" xmlns:p="http://schemas.openxmlformats.org/presentationml/2006/main">
  <p:tag name="PXID" val="9"/>
  <p:tag name="SID" val="330"/>
  <p:tag name="NAME" val=""/>
</p:tagLst>
</file>

<file path=ppt/tags/tag30.xml><?xml version="1.0" encoding="utf-8"?>
<p:tagLst xmlns:a="http://schemas.openxmlformats.org/drawingml/2006/main" xmlns:r="http://schemas.openxmlformats.org/officeDocument/2006/relationships" xmlns:p="http://schemas.openxmlformats.org/presentationml/2006/main">
  <p:tag name="PXID" val="9"/>
  <p:tag name="SID" val="331"/>
  <p:tag name="NAME" val=""/>
</p:tagLst>
</file>

<file path=ppt/tags/tag31.xml><?xml version="1.0" encoding="utf-8"?>
<p:tagLst xmlns:a="http://schemas.openxmlformats.org/drawingml/2006/main" xmlns:r="http://schemas.openxmlformats.org/officeDocument/2006/relationships" xmlns:p="http://schemas.openxmlformats.org/presentationml/2006/main">
  <p:tag name="PXID" val="9"/>
  <p:tag name="SID" val="332"/>
  <p:tag name="NAME" val=""/>
</p:tagLst>
</file>

<file path=ppt/tags/tag32.xml><?xml version="1.0" encoding="utf-8"?>
<p:tagLst xmlns:a="http://schemas.openxmlformats.org/drawingml/2006/main" xmlns:r="http://schemas.openxmlformats.org/officeDocument/2006/relationships" xmlns:p="http://schemas.openxmlformats.org/presentationml/2006/main">
  <p:tag name="PXID" val="9"/>
  <p:tag name="SID" val="333"/>
  <p:tag name="NAME" val=""/>
</p:tagLst>
</file>

<file path=ppt/tags/tag33.xml><?xml version="1.0" encoding="utf-8"?>
<p:tagLst xmlns:a="http://schemas.openxmlformats.org/drawingml/2006/main" xmlns:r="http://schemas.openxmlformats.org/officeDocument/2006/relationships" xmlns:p="http://schemas.openxmlformats.org/presentationml/2006/main">
  <p:tag name="PXID" val="9"/>
  <p:tag name="SID" val="327"/>
  <p:tag name="NAME" val=""/>
</p:tagLst>
</file>

<file path=ppt/tags/tag34.xml><?xml version="1.0" encoding="utf-8"?>
<p:tagLst xmlns:a="http://schemas.openxmlformats.org/drawingml/2006/main" xmlns:r="http://schemas.openxmlformats.org/officeDocument/2006/relationships" xmlns:p="http://schemas.openxmlformats.org/presentationml/2006/main">
  <p:tag name="NAME" val="Commission du Fonds d’Action Sociale (1)"/>
  <p:tag name="PXID" val="1"/>
  <p:tag name="SID" val="287"/>
</p:tagLst>
</file>

<file path=ppt/tags/tag35.xml><?xml version="1.0" encoding="utf-8"?>
<p:tagLst xmlns:a="http://schemas.openxmlformats.org/drawingml/2006/main" xmlns:r="http://schemas.openxmlformats.org/officeDocument/2006/relationships" xmlns:p="http://schemas.openxmlformats.org/presentationml/2006/main">
  <p:tag name="PXID" val="9"/>
  <p:tag name="SID" val="362"/>
  <p:tag name="NAME" val="Le Fonds d’action sociale"/>
</p:tagLst>
</file>

<file path=ppt/tags/tag36.xml><?xml version="1.0" encoding="utf-8"?>
<p:tagLst xmlns:a="http://schemas.openxmlformats.org/drawingml/2006/main" xmlns:r="http://schemas.openxmlformats.org/officeDocument/2006/relationships" xmlns:p="http://schemas.openxmlformats.org/presentationml/2006/main">
  <p:tag name="NAME" val=""/>
  <p:tag name="PXID" val="1"/>
  <p:tag name="SID" val="339"/>
</p:tagLst>
</file>

<file path=ppt/tags/tag37.xml><?xml version="1.0" encoding="utf-8"?>
<p:tagLst xmlns:a="http://schemas.openxmlformats.org/drawingml/2006/main" xmlns:r="http://schemas.openxmlformats.org/officeDocument/2006/relationships" xmlns:p="http://schemas.openxmlformats.org/presentationml/2006/main">
  <p:tag name="PXID" val="9"/>
  <p:tag name="SID" val="395"/>
  <p:tag name="NAME" val=""/>
</p:tagLst>
</file>

<file path=ppt/tags/tag38.xml><?xml version="1.0" encoding="utf-8"?>
<p:tagLst xmlns:a="http://schemas.openxmlformats.org/drawingml/2006/main" xmlns:r="http://schemas.openxmlformats.org/officeDocument/2006/relationships" xmlns:p="http://schemas.openxmlformats.org/presentationml/2006/main">
  <p:tag name="PXID" val="9"/>
  <p:tag name="SID" val="396"/>
  <p:tag name="NAME" val=""/>
</p:tagLst>
</file>

<file path=ppt/theme/theme1.xml><?xml version="1.0" encoding="utf-8"?>
<a:theme xmlns:a="http://schemas.openxmlformats.org/drawingml/2006/main" name="14_Conception personnalisée">
  <a:themeElements>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onception personnalisée">
      <a:majorFont>
        <a:latin typeface="Arial Narrow"/>
        <a:ea typeface=""/>
        <a:cs typeface="Arial"/>
      </a:majorFont>
      <a:minorFont>
        <a:latin typeface="Arial Narrow"/>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hade val="85000"/>
          </a:srgbClr>
        </a:solidFill>
        <a:ln w="127000" cap="sq">
          <a:noFill/>
          <a:miter lim="800000"/>
        </a:ln>
        <a:effectLst>
          <a:outerShdw blurRad="65000" dist="50800" dir="10800000" kx="195000" ky="145000" algn="tl" rotWithShape="0">
            <a:srgbClr val="000000">
              <a:alpha val="30000"/>
            </a:srgbClr>
          </a:outerShdw>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800" b="1" i="0" u="none" strike="noStrike" cap="none" normalizeH="0" baseline="0" smtClean="0">
            <a:ln>
              <a:noFill/>
            </a:ln>
            <a:solidFill>
              <a:schemeClr val="tx1"/>
            </a:solidFill>
            <a:effectLst/>
            <a:latin typeface="Arial Narrow"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Narrow" pitchFamily="34" charset="0"/>
            <a:cs typeface="Arial" pitchFamily="34" charset="0"/>
          </a:defRPr>
        </a:defPPr>
      </a:lstStyle>
    </a:lnDef>
  </a:objectDefaults>
  <a:extraClrSchemeLst>
    <a:extraClrScheme>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onception personnalisé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onception personnalisé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onception personnalisé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onception personnalisé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onception personnalisé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onception personnalisé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onception personnalisé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onception personnalisé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onception personnalisé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onception personnalisé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onception personnalisé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1_Conception personnalisée">
  <a:themeElements>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onception personnalisée">
      <a:majorFont>
        <a:latin typeface="Arial Narrow"/>
        <a:ea typeface=""/>
        <a:cs typeface="Arial"/>
      </a:majorFont>
      <a:minorFont>
        <a:latin typeface="Arial Narrow"/>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Narrow"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Narrow" pitchFamily="34" charset="0"/>
            <a:cs typeface="Arial" pitchFamily="34" charset="0"/>
          </a:defRPr>
        </a:defPPr>
      </a:lstStyle>
    </a:lnDef>
  </a:objectDefaults>
  <a:extraClrSchemeLst>
    <a:extraClrScheme>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onception personnalisé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onception personnalisé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onception personnalisé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onception personnalisé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onception personnalisé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onception personnalisé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onception personnalisé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onception personnalisé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onception personnalisé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onception personnalisé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onception personnalisé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2_Conception personnalisée">
  <a:themeElements>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onception personnalisée">
      <a:majorFont>
        <a:latin typeface="Arial Narrow"/>
        <a:ea typeface=""/>
        <a:cs typeface="Arial"/>
      </a:majorFont>
      <a:minorFont>
        <a:latin typeface="Arial Narrow"/>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Narrow"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Narrow" pitchFamily="34" charset="0"/>
            <a:cs typeface="Arial" pitchFamily="34" charset="0"/>
          </a:defRPr>
        </a:defPPr>
      </a:lstStyle>
    </a:lnDef>
  </a:objectDefaults>
  <a:extraClrSchemeLst>
    <a:extraClrScheme>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onception personnalisé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onception personnalisé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onception personnalisé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onception personnalisé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onception personnalisé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onception personnalisé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onception personnalisé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onception personnalisé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onception personnalisé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onception personnalisé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onception personnalisé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Conception personnalisée">
  <a:themeElements>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onception personnalisée">
      <a:majorFont>
        <a:latin typeface="Arial Narrow"/>
        <a:ea typeface=""/>
        <a:cs typeface="Arial"/>
      </a:majorFont>
      <a:minorFont>
        <a:latin typeface="Arial Narrow"/>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Narrow"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Narrow" pitchFamily="34" charset="0"/>
            <a:cs typeface="Arial" pitchFamily="34" charset="0"/>
          </a:defRPr>
        </a:defPPr>
      </a:lstStyle>
    </a:lnDef>
  </a:objectDefaults>
  <a:extraClrSchemeLst>
    <a:extraClrScheme>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onception personnalisé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onception personnalisé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onception personnalisé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onception personnalisé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onception personnalisé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onception personnalisé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onception personnalisé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onception personnalisé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onception personnalisé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onception personnalisé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onception personnalisé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Conception personnalisée">
  <a:themeElements>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onception personnalisée">
      <a:majorFont>
        <a:latin typeface="Arial Narrow"/>
        <a:ea typeface=""/>
        <a:cs typeface="Arial"/>
      </a:majorFont>
      <a:minorFont>
        <a:latin typeface="Arial Narrow"/>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Narrow"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Narrow" pitchFamily="34" charset="0"/>
            <a:cs typeface="Arial" pitchFamily="34" charset="0"/>
          </a:defRPr>
        </a:defPPr>
      </a:lstStyle>
    </a:lnDef>
  </a:objectDefaults>
  <a:extraClrSchemeLst>
    <a:extraClrScheme>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onception personnalisé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onception personnalisé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onception personnalisé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onception personnalisé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onception personnalisé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onception personnalisé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onception personnalisé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onception personnalisé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onception personnalisé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onception personnalisé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onception personnalisé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Conception personnalisée">
  <a:themeElements>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onception personnalisée">
      <a:majorFont>
        <a:latin typeface="Arial Narrow"/>
        <a:ea typeface=""/>
        <a:cs typeface="Arial"/>
      </a:majorFont>
      <a:minorFont>
        <a:latin typeface="Arial Narrow"/>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Narrow"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Narrow" pitchFamily="34" charset="0"/>
            <a:cs typeface="Arial" pitchFamily="34" charset="0"/>
          </a:defRPr>
        </a:defPPr>
      </a:lstStyle>
    </a:lnDef>
  </a:objectDefaults>
  <a:extraClrSchemeLst>
    <a:extraClrScheme>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onception personnalisé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onception personnalisé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onception personnalisé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onception personnalisé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onception personnalisé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onception personnalisé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onception personnalisé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onception personnalisé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onception personnalisé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onception personnalisé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onception personnalisé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3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34508</TotalTime>
  <Words>4473</Words>
  <Application>Microsoft Office PowerPoint</Application>
  <PresentationFormat>Affichage à l'écran (16:9)</PresentationFormat>
  <Paragraphs>770</Paragraphs>
  <Slides>52</Slides>
  <Notes>51</Notes>
  <HiddenSlides>0</HiddenSlides>
  <MMClips>0</MMClips>
  <ScaleCrop>false</ScaleCrop>
  <HeadingPairs>
    <vt:vector size="6" baseType="variant">
      <vt:variant>
        <vt:lpstr>Polices utilisées</vt:lpstr>
      </vt:variant>
      <vt:variant>
        <vt:i4>8</vt:i4>
      </vt:variant>
      <vt:variant>
        <vt:lpstr>Thème</vt:lpstr>
      </vt:variant>
      <vt:variant>
        <vt:i4>6</vt:i4>
      </vt:variant>
      <vt:variant>
        <vt:lpstr>Titres des diapositives</vt:lpstr>
      </vt:variant>
      <vt:variant>
        <vt:i4>52</vt:i4>
      </vt:variant>
    </vt:vector>
  </HeadingPairs>
  <TitlesOfParts>
    <vt:vector size="66" baseType="lpstr">
      <vt:lpstr>Aller bold</vt:lpstr>
      <vt:lpstr>Arial</vt:lpstr>
      <vt:lpstr>Arial Narrow</vt:lpstr>
      <vt:lpstr>Calibri</vt:lpstr>
      <vt:lpstr>Monotype Corsiva</vt:lpstr>
      <vt:lpstr>Monotype Sorts</vt:lpstr>
      <vt:lpstr>SourceSansPro-Light</vt:lpstr>
      <vt:lpstr>Wingdings</vt:lpstr>
      <vt:lpstr>14_Conception personnalisée</vt:lpstr>
      <vt:lpstr>11_Conception personnalisée</vt:lpstr>
      <vt:lpstr>12_Conception personnalisée</vt:lpstr>
      <vt:lpstr>6_Conception personnalisée</vt:lpstr>
      <vt:lpstr>7_Conception personnalisée</vt:lpstr>
      <vt:lpstr>8_Conception personnalisée</vt:lpstr>
      <vt:lpstr>Présentation PowerPoint</vt:lpstr>
      <vt:lpstr>Quelques chiffres</vt:lpstr>
      <vt:lpstr>Régimes de la CARMF (loi du 17/01/1948 - décret du 19/07/1948)</vt:lpstr>
      <vt:lpstr>Affiliés de la CARMF</vt:lpstr>
      <vt:lpstr>Effectifs Auvergne-Rhône-Alpes</vt:lpstr>
      <vt:lpstr>Pyramide des âges des médecins cotisants</vt:lpstr>
      <vt:lpstr>Pyramide des âges des médecins retraités</vt:lpstr>
      <vt:lpstr>Allocations moyennes versées par régime (base décembre 2023)</vt:lpstr>
      <vt:lpstr>Allocations de réversion moyennes  versées par régime (base décembre 2023)</vt:lpstr>
      <vt:lpstr>Présentation PowerPoint</vt:lpstr>
      <vt:lpstr>La demande de retraite  Formalités</vt:lpstr>
      <vt:lpstr>La demande de retraite  Formalités</vt:lpstr>
      <vt:lpstr>Régime général (et régimes de base des non salariés*)</vt:lpstr>
      <vt:lpstr>Régime de base</vt:lpstr>
      <vt:lpstr>Régimes complémentaire et ASV </vt:lpstr>
      <vt:lpstr>Revalorisation des retraites des régimes complémentaire et ASV</vt:lpstr>
      <vt:lpstr>Comment calculer sa retraite</vt:lpstr>
      <vt:lpstr>Présentation PowerPoint</vt:lpstr>
      <vt:lpstr>Médecins en cumul retraite / activité libérale</vt:lpstr>
      <vt:lpstr>Conditions du cumul à la liquidation</vt:lpstr>
      <vt:lpstr>Conditions du cumul</vt:lpstr>
      <vt:lpstr>Plafond de revenus </vt:lpstr>
      <vt:lpstr>Base de calcul des cotisations</vt:lpstr>
      <vt:lpstr>Calcul des cotisations</vt:lpstr>
      <vt:lpstr>Calcul des cotisations</vt:lpstr>
      <vt:lpstr>Dispense d’affiliation</vt:lpstr>
      <vt:lpstr>Dispenses</vt:lpstr>
      <vt:lpstr>Médecins en cumul retraite / activité libérale</vt:lpstr>
      <vt:lpstr>Contrat RCP</vt:lpstr>
      <vt:lpstr>Effectifs</vt:lpstr>
      <vt:lpstr>Pyramide des âges des médecins en cumul </vt:lpstr>
      <vt:lpstr>Retraite versée</vt:lpstr>
      <vt:lpstr>Indemnités journalières  des professions libérales</vt:lpstr>
      <vt:lpstr>Indemnités journalières  des professions libérales</vt:lpstr>
      <vt:lpstr>Présentation PowerPoint</vt:lpstr>
      <vt:lpstr>Prélèvement à la source</vt:lpstr>
      <vt:lpstr>Contributions sociales </vt:lpstr>
      <vt:lpstr>Les pensions de réversion</vt:lpstr>
      <vt:lpstr>Demander la réversion : 2 choix</vt:lpstr>
      <vt:lpstr>Régime de base</vt:lpstr>
      <vt:lpstr>Régime de base</vt:lpstr>
      <vt:lpstr>Régime de base</vt:lpstr>
      <vt:lpstr>Régime de base</vt:lpstr>
      <vt:lpstr>Régime de base</vt:lpstr>
      <vt:lpstr>Régimes complémentaire et ASV</vt:lpstr>
      <vt:lpstr>Le Fonds d’action sociale  (FAS)</vt:lpstr>
      <vt:lpstr>Comment est saisi le Fonds d’action sociale </vt:lpstr>
      <vt:lpstr>Domaines d’intervention</vt:lpstr>
      <vt:lpstr>Commission du Fonds d’action sociale</vt:lpstr>
      <vt:lpstr>Aides accordées</vt:lpstr>
      <vt:lpstr>Dossiers traités</vt:lpstr>
      <vt:lpstr>eCARMF</vt:lpstr>
    </vt:vector>
  </TitlesOfParts>
  <Company>CARMF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Qabbal Elkbira</dc:creator>
  <cp:lastModifiedBy>Olivier Roux</cp:lastModifiedBy>
  <cp:revision>5604</cp:revision>
  <cp:lastPrinted>2024-05-13T09:22:31Z</cp:lastPrinted>
  <dcterms:created xsi:type="dcterms:W3CDTF">2011-01-11T09:56:06Z</dcterms:created>
  <dcterms:modified xsi:type="dcterms:W3CDTF">2024-06-17T09:58:49Z</dcterms:modified>
</cp:coreProperties>
</file>