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0.115602692229247"/>
          <c:y val="4.6814980793854002E-2"/>
          <c:w val="0.870201917193555"/>
          <c:h val="0.83610755441741402"/>
        </c:manualLayout>
      </c:layout>
      <c:lineChart>
        <c:grouping val="standard"/>
        <c:varyColors val="0"/>
        <c:ser>
          <c:idx val="0"/>
          <c:order val="0"/>
          <c:tx>
            <c:strRef>
              <c:f>label 0</c:f>
              <c:strCache>
                <c:ptCount val="1"/>
                <c:pt idx="0">
                  <c:v>réserves futures     (en MEUR)</c:v>
                </c:pt>
              </c:strCache>
            </c:strRef>
          </c:tx>
          <c:spPr>
            <a:ln w="37800">
              <a:solidFill>
                <a:srgbClr val="008000"/>
              </a:solidFill>
              <a:round/>
            </a:ln>
          </c:spPr>
          <c:marker>
            <c:symbol val="circle"/>
            <c:size val="3"/>
            <c:spPr>
              <a:solidFill>
                <a:srgbClr val="008000"/>
              </a:solidFill>
            </c:spPr>
          </c:marker>
          <c:dLbls>
            <c:spPr>
              <a:noFill/>
              <a:ln>
                <a:noFill/>
              </a:ln>
              <a:effectLst/>
            </c:spPr>
            <c:txPr>
              <a:bodyPr wrap="square"/>
              <a:lstStyle/>
              <a:p>
                <a:pPr>
                  <a:defRPr sz="964" b="0" strike="noStrike" spc="-1">
                    <a:solidFill>
                      <a:srgbClr val="000000"/>
                    </a:solidFill>
                    <a:latin typeface="Arial"/>
                    <a:ea typeface="Arial"/>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4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pt idx="21">
                  <c:v>2031</c:v>
                </c:pt>
                <c:pt idx="22">
                  <c:v>2032</c:v>
                </c:pt>
                <c:pt idx="23">
                  <c:v>2033</c:v>
                </c:pt>
                <c:pt idx="24">
                  <c:v>2034</c:v>
                </c:pt>
                <c:pt idx="25">
                  <c:v>2035</c:v>
                </c:pt>
                <c:pt idx="26">
                  <c:v>2036</c:v>
                </c:pt>
                <c:pt idx="27">
                  <c:v>2037</c:v>
                </c:pt>
                <c:pt idx="28">
                  <c:v>2038</c:v>
                </c:pt>
                <c:pt idx="29">
                  <c:v>2039</c:v>
                </c:pt>
                <c:pt idx="30">
                  <c:v>2040</c:v>
                </c:pt>
                <c:pt idx="31">
                  <c:v>2041</c:v>
                </c:pt>
                <c:pt idx="32">
                  <c:v>2042</c:v>
                </c:pt>
                <c:pt idx="33">
                  <c:v>2043</c:v>
                </c:pt>
                <c:pt idx="34">
                  <c:v>2044</c:v>
                </c:pt>
                <c:pt idx="35">
                  <c:v>2045</c:v>
                </c:pt>
                <c:pt idx="36">
                  <c:v>2046</c:v>
                </c:pt>
                <c:pt idx="37">
                  <c:v>2047</c:v>
                </c:pt>
                <c:pt idx="38">
                  <c:v>2048</c:v>
                </c:pt>
                <c:pt idx="39">
                  <c:v>2049</c:v>
                </c:pt>
                <c:pt idx="40">
                  <c:v>2050</c:v>
                </c:pt>
                <c:pt idx="41">
                  <c:v>2051</c:v>
                </c:pt>
                <c:pt idx="42">
                  <c:v>2052</c:v>
                </c:pt>
              </c:strCache>
            </c:strRef>
          </c:cat>
          <c:val>
            <c:numRef>
              <c:f>0</c:f>
              <c:numCache>
                <c:formatCode>General</c:formatCode>
                <c:ptCount val="43"/>
                <c:pt idx="0">
                  <c:v>4500</c:v>
                </c:pt>
                <c:pt idx="1">
                  <c:v>4814.9716577985</c:v>
                </c:pt>
                <c:pt idx="2">
                  <c:v>5105.0959717587302</c:v>
                </c:pt>
                <c:pt idx="3">
                  <c:v>5356.9413297784204</c:v>
                </c:pt>
                <c:pt idx="4">
                  <c:v>5559.9185222223005</c:v>
                </c:pt>
                <c:pt idx="5">
                  <c:v>5712.8560723214496</c:v>
                </c:pt>
                <c:pt idx="6">
                  <c:v>5816.6385279963597</c:v>
                </c:pt>
                <c:pt idx="7">
                  <c:v>5862.9669565636596</c:v>
                </c:pt>
                <c:pt idx="8">
                  <c:v>5857.5061970646002</c:v>
                </c:pt>
                <c:pt idx="9">
                  <c:v>5809.4564684939496</c:v>
                </c:pt>
                <c:pt idx="10">
                  <c:v>5711.4098426488699</c:v>
                </c:pt>
                <c:pt idx="11">
                  <c:v>5563.2124267926501</c:v>
                </c:pt>
                <c:pt idx="12">
                  <c:v>5365.8900465999304</c:v>
                </c:pt>
                <c:pt idx="13">
                  <c:v>5120.8055599577801</c:v>
                </c:pt>
                <c:pt idx="14">
                  <c:v>4829.6330945551799</c:v>
                </c:pt>
                <c:pt idx="15">
                  <c:v>4497.5278237696402</c:v>
                </c:pt>
                <c:pt idx="16">
                  <c:v>4134.8142041700703</c:v>
                </c:pt>
                <c:pt idx="17">
                  <c:v>3750.2156045450702</c:v>
                </c:pt>
                <c:pt idx="18">
                  <c:v>3354.95243990872</c:v>
                </c:pt>
                <c:pt idx="19">
                  <c:v>2956.5898200370498</c:v>
                </c:pt>
                <c:pt idx="20">
                  <c:v>2561.1162131914998</c:v>
                </c:pt>
                <c:pt idx="21">
                  <c:v>2176.4967140016902</c:v>
                </c:pt>
                <c:pt idx="22">
                  <c:v>1808.0679857264599</c:v>
                </c:pt>
                <c:pt idx="23">
                  <c:v>1461.9935738925701</c:v>
                </c:pt>
                <c:pt idx="24">
                  <c:v>1144.5297180714199</c:v>
                </c:pt>
                <c:pt idx="25">
                  <c:v>860.99534912429999</c:v>
                </c:pt>
                <c:pt idx="26">
                  <c:v>615.840179528573</c:v>
                </c:pt>
                <c:pt idx="27">
                  <c:v>414.13755054014803</c:v>
                </c:pt>
                <c:pt idx="28">
                  <c:v>262.585525416601</c:v>
                </c:pt>
                <c:pt idx="29">
                  <c:v>165.56938454704601</c:v>
                </c:pt>
                <c:pt idx="30">
                  <c:v>127.643069727612</c:v>
                </c:pt>
                <c:pt idx="31">
                  <c:v>152.97237089493399</c:v>
                </c:pt>
                <c:pt idx="32">
                  <c:v>243.26861523575801</c:v>
                </c:pt>
                <c:pt idx="33">
                  <c:v>400.55499034653701</c:v>
                </c:pt>
                <c:pt idx="34">
                  <c:v>627.97601142878</c:v>
                </c:pt>
                <c:pt idx="35">
                  <c:v>928.97435073742497</c:v>
                </c:pt>
                <c:pt idx="36">
                  <c:v>1306.0240024008699</c:v>
                </c:pt>
                <c:pt idx="37">
                  <c:v>1761.2675556404899</c:v>
                </c:pt>
                <c:pt idx="38">
                  <c:v>2296.5156235673198</c:v>
                </c:pt>
                <c:pt idx="39">
                  <c:v>2912.3624915164401</c:v>
                </c:pt>
                <c:pt idx="40">
                  <c:v>3608.1806886559998</c:v>
                </c:pt>
                <c:pt idx="41">
                  <c:v>4382.4292997891598</c:v>
                </c:pt>
                <c:pt idx="42">
                  <c:v>5232.8125816602296</c:v>
                </c:pt>
              </c:numCache>
            </c:numRef>
          </c:val>
          <c:smooth val="1"/>
          <c:extLst>
            <c:ext xmlns:c16="http://schemas.microsoft.com/office/drawing/2014/chart" uri="{C3380CC4-5D6E-409C-BE32-E72D297353CC}">
              <c16:uniqueId val="{00000000-6466-40E6-A72C-CCC498E66796}"/>
            </c:ext>
          </c:extLst>
        </c:ser>
        <c:dLbls>
          <c:showLegendKey val="0"/>
          <c:showVal val="0"/>
          <c:showCatName val="0"/>
          <c:showSerName val="0"/>
          <c:showPercent val="0"/>
          <c:showBubbleSize val="0"/>
        </c:dLbls>
        <c:hiLowLines>
          <c:spPr>
            <a:ln w="0">
              <a:noFill/>
            </a:ln>
          </c:spPr>
        </c:hiLowLines>
        <c:marker val="1"/>
        <c:smooth val="0"/>
        <c:axId val="60743704"/>
        <c:axId val="54344941"/>
      </c:lineChart>
      <c:catAx>
        <c:axId val="60743704"/>
        <c:scaling>
          <c:orientation val="minMax"/>
        </c:scaling>
        <c:delete val="0"/>
        <c:axPos val="b"/>
        <c:numFmt formatCode="General" sourceLinked="0"/>
        <c:majorTickMark val="none"/>
        <c:minorTickMark val="none"/>
        <c:tickLblPos val="nextTo"/>
        <c:spPr>
          <a:ln w="3240">
            <a:solidFill>
              <a:srgbClr val="000000"/>
            </a:solidFill>
            <a:round/>
          </a:ln>
        </c:spPr>
        <c:txPr>
          <a:bodyPr rot="-2700000"/>
          <a:lstStyle/>
          <a:p>
            <a:pPr>
              <a:defRPr sz="964" b="0" strike="noStrike" spc="-1">
                <a:solidFill>
                  <a:srgbClr val="000000"/>
                </a:solidFill>
                <a:latin typeface="Arial"/>
                <a:ea typeface="Arial"/>
              </a:defRPr>
            </a:pPr>
            <a:endParaRPr lang="fr-FR"/>
          </a:p>
        </c:txPr>
        <c:crossAx val="54344941"/>
        <c:crosses val="autoZero"/>
        <c:auto val="1"/>
        <c:lblAlgn val="ctr"/>
        <c:lblOffset val="100"/>
        <c:noMultiLvlLbl val="0"/>
      </c:catAx>
      <c:valAx>
        <c:axId val="54344941"/>
        <c:scaling>
          <c:orientation val="minMax"/>
        </c:scaling>
        <c:delete val="0"/>
        <c:axPos val="l"/>
        <c:majorGridlines>
          <c:spPr>
            <a:ln w="3240">
              <a:solidFill>
                <a:srgbClr val="969696"/>
              </a:solidFill>
              <a:prstDash val="sysDash"/>
              <a:round/>
            </a:ln>
          </c:spPr>
        </c:majorGridlines>
        <c:numFmt formatCode="#,##0" sourceLinked="0"/>
        <c:majorTickMark val="in"/>
        <c:minorTickMark val="none"/>
        <c:tickLblPos val="nextTo"/>
        <c:spPr>
          <a:ln w="3240">
            <a:solidFill>
              <a:srgbClr val="000000"/>
            </a:solidFill>
            <a:round/>
          </a:ln>
        </c:spPr>
        <c:txPr>
          <a:bodyPr/>
          <a:lstStyle/>
          <a:p>
            <a:pPr>
              <a:defRPr sz="964" b="0" strike="noStrike" spc="-1">
                <a:solidFill>
                  <a:srgbClr val="000000"/>
                </a:solidFill>
                <a:latin typeface="Arial"/>
                <a:ea typeface="Arial"/>
              </a:defRPr>
            </a:pPr>
            <a:endParaRPr lang="fr-FR"/>
          </a:p>
        </c:txPr>
        <c:crossAx val="60743704"/>
        <c:crosses val="autoZero"/>
        <c:crossBetween val="between"/>
      </c:valAx>
      <c:spPr>
        <a:solidFill>
          <a:srgbClr val="F2F2F2"/>
        </a:solidFill>
        <a:ln w="38160">
          <a:solidFill>
            <a:srgbClr val="FFFFFF"/>
          </a:solidFill>
          <a:round/>
        </a:ln>
      </c:spPr>
    </c:plotArea>
    <c:plotVisOnly val="1"/>
    <c:dispBlanksAs val="gap"/>
    <c:showDLblsOverMax val="1"/>
  </c:chart>
  <c:spPr>
    <a:noFill/>
    <a:ln w="0">
      <a:noFill/>
    </a:ln>
  </c:spPr>
  <c:userShapes r:id="rId1"/>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0.123024830699774"/>
          <c:y val="0.232008919521589"/>
          <c:w val="0.79198645598194095"/>
          <c:h val="0.62406243665112504"/>
        </c:manualLayout>
      </c:layout>
      <c:lineChart>
        <c:grouping val="standard"/>
        <c:varyColors val="0"/>
        <c:ser>
          <c:idx val="0"/>
          <c:order val="0"/>
          <c:tx>
            <c:strRef>
              <c:f>label 0</c:f>
              <c:strCache>
                <c:ptCount val="1"/>
                <c:pt idx="0">
                  <c:v>généralistes</c:v>
                </c:pt>
              </c:strCache>
            </c:strRef>
          </c:tx>
          <c:spPr>
            <a:ln w="19080">
              <a:solidFill>
                <a:srgbClr val="00B050"/>
              </a:solidFill>
              <a:round/>
            </a:ln>
          </c:spPr>
          <c:marker>
            <c:symbol val="none"/>
          </c:marker>
          <c:dLbls>
            <c:spPr>
              <a:noFill/>
              <a:ln>
                <a:noFill/>
              </a:ln>
              <a:effectLst/>
            </c:spPr>
            <c:txPr>
              <a:bodyPr wrap="square"/>
              <a:lstStyle/>
              <a:p>
                <a:pPr>
                  <a:defRPr sz="1000" b="0" strike="noStrike" spc="-1">
                    <a:solidFill>
                      <a:srgbClr val="000000"/>
                    </a:solidFill>
                    <a:latin typeface="Calibri"/>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2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strCache>
            </c:strRef>
          </c:cat>
          <c:val>
            <c:numRef>
              <c:f>0</c:f>
              <c:numCache>
                <c:formatCode>General</c:formatCode>
                <c:ptCount val="21"/>
                <c:pt idx="0">
                  <c:v>59778</c:v>
                </c:pt>
                <c:pt idx="1">
                  <c:v>58057</c:v>
                </c:pt>
                <c:pt idx="2">
                  <c:v>56392</c:v>
                </c:pt>
                <c:pt idx="3">
                  <c:v>55039</c:v>
                </c:pt>
                <c:pt idx="4">
                  <c:v>53898</c:v>
                </c:pt>
                <c:pt idx="5">
                  <c:v>52979</c:v>
                </c:pt>
                <c:pt idx="6">
                  <c:v>52385</c:v>
                </c:pt>
                <c:pt idx="7">
                  <c:v>52185</c:v>
                </c:pt>
                <c:pt idx="8">
                  <c:v>51997</c:v>
                </c:pt>
                <c:pt idx="9">
                  <c:v>51873</c:v>
                </c:pt>
                <c:pt idx="10">
                  <c:v>51751</c:v>
                </c:pt>
                <c:pt idx="11">
                  <c:v>51758</c:v>
                </c:pt>
                <c:pt idx="12">
                  <c:v>51951</c:v>
                </c:pt>
                <c:pt idx="13">
                  <c:v>52377</c:v>
                </c:pt>
                <c:pt idx="14">
                  <c:v>52908</c:v>
                </c:pt>
                <c:pt idx="15">
                  <c:v>53631</c:v>
                </c:pt>
                <c:pt idx="16">
                  <c:v>54585</c:v>
                </c:pt>
                <c:pt idx="17">
                  <c:v>55567</c:v>
                </c:pt>
                <c:pt idx="18">
                  <c:v>56588</c:v>
                </c:pt>
                <c:pt idx="19">
                  <c:v>57610</c:v>
                </c:pt>
                <c:pt idx="20">
                  <c:v>58590</c:v>
                </c:pt>
              </c:numCache>
            </c:numRef>
          </c:val>
          <c:smooth val="0"/>
          <c:extLst>
            <c:ext xmlns:c16="http://schemas.microsoft.com/office/drawing/2014/chart" uri="{C3380CC4-5D6E-409C-BE32-E72D297353CC}">
              <c16:uniqueId val="{00000000-7FA4-46DC-A60E-39442ECC1A14}"/>
            </c:ext>
          </c:extLst>
        </c:ser>
        <c:ser>
          <c:idx val="1"/>
          <c:order val="1"/>
          <c:tx>
            <c:strRef>
              <c:f>label 1</c:f>
              <c:strCache>
                <c:ptCount val="1"/>
                <c:pt idx="0">
                  <c:v>Autres spécialiés</c:v>
                </c:pt>
              </c:strCache>
            </c:strRef>
          </c:tx>
          <c:spPr>
            <a:ln w="19080">
              <a:solidFill>
                <a:srgbClr val="604A7B"/>
              </a:solidFill>
              <a:round/>
            </a:ln>
          </c:spPr>
          <c:marker>
            <c:symbol val="none"/>
          </c:marker>
          <c:dLbls>
            <c:spPr>
              <a:noFill/>
              <a:ln>
                <a:noFill/>
              </a:ln>
              <a:effectLst/>
            </c:spPr>
            <c:txPr>
              <a:bodyPr wrap="square"/>
              <a:lstStyle/>
              <a:p>
                <a:pPr>
                  <a:defRPr sz="1000" b="0" strike="noStrike" spc="-1">
                    <a:solidFill>
                      <a:srgbClr val="000000"/>
                    </a:solidFill>
                    <a:latin typeface="Calibri"/>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2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strCache>
            </c:strRef>
          </c:cat>
          <c:val>
            <c:numRef>
              <c:f>1</c:f>
              <c:numCache>
                <c:formatCode>General</c:formatCode>
                <c:ptCount val="21"/>
                <c:pt idx="0">
                  <c:v>21402</c:v>
                </c:pt>
                <c:pt idx="1">
                  <c:v>20904</c:v>
                </c:pt>
                <c:pt idx="2">
                  <c:v>20411</c:v>
                </c:pt>
                <c:pt idx="3">
                  <c:v>20034</c:v>
                </c:pt>
                <c:pt idx="4">
                  <c:v>19705</c:v>
                </c:pt>
                <c:pt idx="5">
                  <c:v>19431</c:v>
                </c:pt>
                <c:pt idx="6">
                  <c:v>19249</c:v>
                </c:pt>
                <c:pt idx="7">
                  <c:v>19183</c:v>
                </c:pt>
                <c:pt idx="8">
                  <c:v>19112</c:v>
                </c:pt>
                <c:pt idx="9">
                  <c:v>19137</c:v>
                </c:pt>
                <c:pt idx="10">
                  <c:v>19280</c:v>
                </c:pt>
                <c:pt idx="11">
                  <c:v>19501</c:v>
                </c:pt>
                <c:pt idx="12">
                  <c:v>19740</c:v>
                </c:pt>
                <c:pt idx="13">
                  <c:v>20013</c:v>
                </c:pt>
                <c:pt idx="14">
                  <c:v>20277</c:v>
                </c:pt>
                <c:pt idx="15">
                  <c:v>20592</c:v>
                </c:pt>
                <c:pt idx="16">
                  <c:v>20984</c:v>
                </c:pt>
                <c:pt idx="17">
                  <c:v>21374</c:v>
                </c:pt>
                <c:pt idx="18">
                  <c:v>21787</c:v>
                </c:pt>
                <c:pt idx="19">
                  <c:v>22211</c:v>
                </c:pt>
                <c:pt idx="20">
                  <c:v>22641</c:v>
                </c:pt>
              </c:numCache>
            </c:numRef>
          </c:val>
          <c:smooth val="0"/>
          <c:extLst>
            <c:ext xmlns:c16="http://schemas.microsoft.com/office/drawing/2014/chart" uri="{C3380CC4-5D6E-409C-BE32-E72D297353CC}">
              <c16:uniqueId val="{00000001-7FA4-46DC-A60E-39442ECC1A14}"/>
            </c:ext>
          </c:extLst>
        </c:ser>
        <c:ser>
          <c:idx val="2"/>
          <c:order val="2"/>
          <c:tx>
            <c:strRef>
              <c:f>label 2</c:f>
              <c:strCache>
                <c:ptCount val="1"/>
                <c:pt idx="0">
                  <c:v>ensemble</c:v>
                </c:pt>
              </c:strCache>
            </c:strRef>
          </c:tx>
          <c:spPr>
            <a:ln w="28440">
              <a:solidFill>
                <a:srgbClr val="00B0F0"/>
              </a:solidFill>
              <a:round/>
            </a:ln>
          </c:spPr>
          <c:marker>
            <c:symbol val="none"/>
          </c:marker>
          <c:dLbls>
            <c:spPr>
              <a:noFill/>
              <a:ln>
                <a:noFill/>
              </a:ln>
              <a:effectLst/>
            </c:spPr>
            <c:txPr>
              <a:bodyPr wrap="square"/>
              <a:lstStyle/>
              <a:p>
                <a:pPr>
                  <a:defRPr sz="1000" b="0" strike="noStrike" spc="-1">
                    <a:solidFill>
                      <a:srgbClr val="000000"/>
                    </a:solidFill>
                    <a:latin typeface="Calibri"/>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2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strCache>
            </c:strRef>
          </c:cat>
          <c:val>
            <c:numRef>
              <c:f>2</c:f>
              <c:numCache>
                <c:formatCode>General</c:formatCode>
                <c:ptCount val="21"/>
                <c:pt idx="0">
                  <c:v>110936</c:v>
                </c:pt>
                <c:pt idx="1">
                  <c:v>107860</c:v>
                </c:pt>
                <c:pt idx="2">
                  <c:v>104930</c:v>
                </c:pt>
                <c:pt idx="3">
                  <c:v>102533</c:v>
                </c:pt>
                <c:pt idx="4">
                  <c:v>100474</c:v>
                </c:pt>
                <c:pt idx="5">
                  <c:v>98809</c:v>
                </c:pt>
                <c:pt idx="6">
                  <c:v>97667</c:v>
                </c:pt>
                <c:pt idx="7">
                  <c:v>97269</c:v>
                </c:pt>
                <c:pt idx="8">
                  <c:v>96946</c:v>
                </c:pt>
                <c:pt idx="9">
                  <c:v>96956</c:v>
                </c:pt>
                <c:pt idx="10">
                  <c:v>97295</c:v>
                </c:pt>
                <c:pt idx="11">
                  <c:v>97980</c:v>
                </c:pt>
                <c:pt idx="12">
                  <c:v>98919</c:v>
                </c:pt>
                <c:pt idx="13">
                  <c:v>100172</c:v>
                </c:pt>
                <c:pt idx="14">
                  <c:v>101502</c:v>
                </c:pt>
                <c:pt idx="15">
                  <c:v>103103</c:v>
                </c:pt>
                <c:pt idx="16">
                  <c:v>105130</c:v>
                </c:pt>
                <c:pt idx="17">
                  <c:v>107198</c:v>
                </c:pt>
                <c:pt idx="18">
                  <c:v>109316</c:v>
                </c:pt>
                <c:pt idx="19">
                  <c:v>111439</c:v>
                </c:pt>
                <c:pt idx="20">
                  <c:v>113521</c:v>
                </c:pt>
              </c:numCache>
            </c:numRef>
          </c:val>
          <c:smooth val="0"/>
          <c:extLst>
            <c:ext xmlns:c16="http://schemas.microsoft.com/office/drawing/2014/chart" uri="{C3380CC4-5D6E-409C-BE32-E72D297353CC}">
              <c16:uniqueId val="{00000002-7FA4-46DC-A60E-39442ECC1A14}"/>
            </c:ext>
          </c:extLst>
        </c:ser>
        <c:ser>
          <c:idx val="3"/>
          <c:order val="3"/>
          <c:tx>
            <c:strRef>
              <c:f>label 3</c:f>
              <c:strCache>
                <c:ptCount val="1"/>
                <c:pt idx="0">
                  <c:v>Ensemble spécialistes</c:v>
                </c:pt>
              </c:strCache>
            </c:strRef>
          </c:tx>
          <c:spPr>
            <a:ln w="19080">
              <a:solidFill>
                <a:srgbClr val="E46C0A"/>
              </a:solidFill>
              <a:round/>
            </a:ln>
          </c:spPr>
          <c:marker>
            <c:symbol val="none"/>
          </c:marker>
          <c:dLbls>
            <c:spPr>
              <a:noFill/>
              <a:ln>
                <a:noFill/>
              </a:ln>
              <a:effectLst/>
            </c:spPr>
            <c:txPr>
              <a:bodyPr wrap="square"/>
              <a:lstStyle/>
              <a:p>
                <a:pPr>
                  <a:defRPr sz="1000" b="0" strike="noStrike" spc="-1">
                    <a:solidFill>
                      <a:srgbClr val="000000"/>
                    </a:solidFill>
                    <a:latin typeface="Calibri"/>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2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strCache>
            </c:strRef>
          </c:cat>
          <c:val>
            <c:numRef>
              <c:f>3</c:f>
              <c:numCache>
                <c:formatCode>General</c:formatCode>
                <c:ptCount val="21"/>
                <c:pt idx="0">
                  <c:v>51158</c:v>
                </c:pt>
                <c:pt idx="1">
                  <c:v>49803</c:v>
                </c:pt>
                <c:pt idx="2">
                  <c:v>48538</c:v>
                </c:pt>
                <c:pt idx="3">
                  <c:v>47494</c:v>
                </c:pt>
                <c:pt idx="4">
                  <c:v>46576</c:v>
                </c:pt>
                <c:pt idx="5">
                  <c:v>45830</c:v>
                </c:pt>
                <c:pt idx="6">
                  <c:v>45282</c:v>
                </c:pt>
                <c:pt idx="7">
                  <c:v>45084</c:v>
                </c:pt>
                <c:pt idx="8">
                  <c:v>44949</c:v>
                </c:pt>
                <c:pt idx="9">
                  <c:v>45083</c:v>
                </c:pt>
                <c:pt idx="10">
                  <c:v>45544</c:v>
                </c:pt>
                <c:pt idx="11">
                  <c:v>46222</c:v>
                </c:pt>
                <c:pt idx="12">
                  <c:v>46968</c:v>
                </c:pt>
                <c:pt idx="13">
                  <c:v>47795</c:v>
                </c:pt>
                <c:pt idx="14">
                  <c:v>48594</c:v>
                </c:pt>
                <c:pt idx="15">
                  <c:v>49472</c:v>
                </c:pt>
                <c:pt idx="16">
                  <c:v>50545</c:v>
                </c:pt>
                <c:pt idx="17">
                  <c:v>51631</c:v>
                </c:pt>
                <c:pt idx="18">
                  <c:v>52728</c:v>
                </c:pt>
                <c:pt idx="19">
                  <c:v>53829</c:v>
                </c:pt>
                <c:pt idx="20">
                  <c:v>54931</c:v>
                </c:pt>
              </c:numCache>
            </c:numRef>
          </c:val>
          <c:smooth val="0"/>
          <c:extLst>
            <c:ext xmlns:c16="http://schemas.microsoft.com/office/drawing/2014/chart" uri="{C3380CC4-5D6E-409C-BE32-E72D297353CC}">
              <c16:uniqueId val="{00000003-7FA4-46DC-A60E-39442ECC1A14}"/>
            </c:ext>
          </c:extLst>
        </c:ser>
        <c:ser>
          <c:idx val="4"/>
          <c:order val="4"/>
          <c:tx>
            <c:strRef>
              <c:f>label 4</c:f>
              <c:strCache>
                <c:ptCount val="1"/>
                <c:pt idx="0">
                  <c:v>Filières sépcialistes</c:v>
                </c:pt>
              </c:strCache>
            </c:strRef>
          </c:tx>
          <c:spPr>
            <a:ln w="19080">
              <a:solidFill>
                <a:srgbClr val="FFCC00"/>
              </a:solidFill>
              <a:round/>
            </a:ln>
          </c:spPr>
          <c:marker>
            <c:symbol val="none"/>
          </c:marker>
          <c:dLbls>
            <c:spPr>
              <a:noFill/>
              <a:ln>
                <a:noFill/>
              </a:ln>
              <a:effectLst/>
            </c:spPr>
            <c:txPr>
              <a:bodyPr wrap="square"/>
              <a:lstStyle/>
              <a:p>
                <a:pPr>
                  <a:defRPr sz="1000" b="0" strike="noStrike" spc="-1">
                    <a:solidFill>
                      <a:srgbClr val="000000"/>
                    </a:solidFill>
                    <a:latin typeface="Calibri"/>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2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strCache>
            </c:strRef>
          </c:cat>
          <c:val>
            <c:numRef>
              <c:f>4</c:f>
              <c:numCache>
                <c:formatCode>General</c:formatCode>
                <c:ptCount val="21"/>
                <c:pt idx="0">
                  <c:v>29756</c:v>
                </c:pt>
                <c:pt idx="1">
                  <c:v>28899</c:v>
                </c:pt>
                <c:pt idx="2">
                  <c:v>28127</c:v>
                </c:pt>
                <c:pt idx="3">
                  <c:v>27460</c:v>
                </c:pt>
                <c:pt idx="4">
                  <c:v>26871</c:v>
                </c:pt>
                <c:pt idx="5">
                  <c:v>26399</c:v>
                </c:pt>
                <c:pt idx="6">
                  <c:v>26033</c:v>
                </c:pt>
                <c:pt idx="7">
                  <c:v>25901</c:v>
                </c:pt>
                <c:pt idx="8">
                  <c:v>25837</c:v>
                </c:pt>
                <c:pt idx="9">
                  <c:v>25946</c:v>
                </c:pt>
                <c:pt idx="10">
                  <c:v>26264</c:v>
                </c:pt>
                <c:pt idx="11">
                  <c:v>26721</c:v>
                </c:pt>
                <c:pt idx="12">
                  <c:v>27228</c:v>
                </c:pt>
                <c:pt idx="13">
                  <c:v>27782</c:v>
                </c:pt>
                <c:pt idx="14">
                  <c:v>28317</c:v>
                </c:pt>
                <c:pt idx="15">
                  <c:v>28880</c:v>
                </c:pt>
                <c:pt idx="16">
                  <c:v>29561</c:v>
                </c:pt>
                <c:pt idx="17">
                  <c:v>30257</c:v>
                </c:pt>
                <c:pt idx="18">
                  <c:v>30941</c:v>
                </c:pt>
                <c:pt idx="19">
                  <c:v>31618</c:v>
                </c:pt>
                <c:pt idx="20">
                  <c:v>32290</c:v>
                </c:pt>
              </c:numCache>
            </c:numRef>
          </c:val>
          <c:smooth val="0"/>
          <c:extLst>
            <c:ext xmlns:c16="http://schemas.microsoft.com/office/drawing/2014/chart" uri="{C3380CC4-5D6E-409C-BE32-E72D297353CC}">
              <c16:uniqueId val="{00000004-7FA4-46DC-A60E-39442ECC1A14}"/>
            </c:ext>
          </c:extLst>
        </c:ser>
        <c:dLbls>
          <c:showLegendKey val="0"/>
          <c:showVal val="0"/>
          <c:showCatName val="0"/>
          <c:showSerName val="0"/>
          <c:showPercent val="0"/>
          <c:showBubbleSize val="0"/>
        </c:dLbls>
        <c:hiLowLines>
          <c:spPr>
            <a:ln w="0">
              <a:noFill/>
            </a:ln>
          </c:spPr>
        </c:hiLowLines>
        <c:smooth val="0"/>
        <c:axId val="93777634"/>
        <c:axId val="64624536"/>
      </c:lineChart>
      <c:catAx>
        <c:axId val="93777634"/>
        <c:scaling>
          <c:orientation val="minMax"/>
        </c:scaling>
        <c:delete val="0"/>
        <c:axPos val="b"/>
        <c:majorGridlines>
          <c:spPr>
            <a:ln w="6480">
              <a:solidFill>
                <a:srgbClr val="BFBFBF"/>
              </a:solidFill>
              <a:round/>
            </a:ln>
          </c:spPr>
        </c:majorGridlines>
        <c:title>
          <c:tx>
            <c:rich>
              <a:bodyPr rot="0"/>
              <a:lstStyle/>
              <a:p>
                <a:pPr>
                  <a:defRPr lang="fr-FR" sz="1050" b="0" strike="noStrike" spc="-1">
                    <a:solidFill>
                      <a:srgbClr val="595959"/>
                    </a:solidFill>
                    <a:latin typeface="Arial"/>
                  </a:defRPr>
                </a:pPr>
                <a:r>
                  <a:rPr lang="fr-FR" sz="1050" b="0" strike="noStrike" spc="-1">
                    <a:solidFill>
                      <a:srgbClr val="595959"/>
                    </a:solidFill>
                    <a:latin typeface="Arial"/>
                  </a:rPr>
                  <a:t>Années</a:t>
                </a:r>
              </a:p>
            </c:rich>
          </c:tx>
          <c:overlay val="0"/>
          <c:spPr>
            <a:noFill/>
            <a:ln w="0">
              <a:noFill/>
            </a:ln>
          </c:spPr>
        </c:title>
        <c:numFmt formatCode="General" sourceLinked="0"/>
        <c:majorTickMark val="in"/>
        <c:minorTickMark val="none"/>
        <c:tickLblPos val="nextTo"/>
        <c:spPr>
          <a:ln w="6480">
            <a:solidFill>
              <a:srgbClr val="8B8B8B"/>
            </a:solidFill>
            <a:round/>
          </a:ln>
        </c:spPr>
        <c:txPr>
          <a:bodyPr/>
          <a:lstStyle/>
          <a:p>
            <a:pPr>
              <a:defRPr lang="fr-FR" sz="1100" b="1" strike="noStrike" spc="-1">
                <a:solidFill>
                  <a:srgbClr val="595959"/>
                </a:solidFill>
                <a:latin typeface="Arial"/>
              </a:defRPr>
            </a:pPr>
            <a:endParaRPr lang="fr-FR"/>
          </a:p>
        </c:txPr>
        <c:crossAx val="64624536"/>
        <c:crosses val="autoZero"/>
        <c:auto val="1"/>
        <c:lblAlgn val="ctr"/>
        <c:lblOffset val="100"/>
        <c:noMultiLvlLbl val="0"/>
      </c:catAx>
      <c:valAx>
        <c:axId val="64624536"/>
        <c:scaling>
          <c:orientation val="minMax"/>
        </c:scaling>
        <c:delete val="0"/>
        <c:axPos val="l"/>
        <c:majorGridlines>
          <c:spPr>
            <a:ln w="6480">
              <a:solidFill>
                <a:srgbClr val="BFBFBF"/>
              </a:solidFill>
              <a:round/>
            </a:ln>
          </c:spPr>
        </c:majorGridlines>
        <c:title>
          <c:tx>
            <c:rich>
              <a:bodyPr rot="-5400000"/>
              <a:lstStyle/>
              <a:p>
                <a:pPr>
                  <a:defRPr lang="fr-FR" sz="1050" b="0" strike="noStrike" spc="-1">
                    <a:solidFill>
                      <a:srgbClr val="595959"/>
                    </a:solidFill>
                    <a:latin typeface="Arial"/>
                  </a:defRPr>
                </a:pPr>
                <a:r>
                  <a:rPr lang="fr-FR" sz="1050" b="0" strike="noStrike" spc="-1">
                    <a:solidFill>
                      <a:srgbClr val="595959"/>
                    </a:solidFill>
                    <a:latin typeface="Arial"/>
                  </a:rPr>
                  <a:t>Effectifs</a:t>
                </a:r>
              </a:p>
            </c:rich>
          </c:tx>
          <c:overlay val="0"/>
          <c:spPr>
            <a:noFill/>
            <a:ln w="0">
              <a:noFill/>
            </a:ln>
          </c:spPr>
        </c:title>
        <c:numFmt formatCode="#,##0" sourceLinked="0"/>
        <c:majorTickMark val="in"/>
        <c:minorTickMark val="none"/>
        <c:tickLblPos val="nextTo"/>
        <c:spPr>
          <a:ln w="6480">
            <a:solidFill>
              <a:srgbClr val="8B8B8B"/>
            </a:solidFill>
            <a:round/>
          </a:ln>
        </c:spPr>
        <c:txPr>
          <a:bodyPr/>
          <a:lstStyle/>
          <a:p>
            <a:pPr>
              <a:defRPr lang="fr-FR" sz="1200" b="1" strike="noStrike" spc="-1">
                <a:solidFill>
                  <a:srgbClr val="595959"/>
                </a:solidFill>
                <a:latin typeface="Arial"/>
              </a:defRPr>
            </a:pPr>
            <a:endParaRPr lang="fr-FR"/>
          </a:p>
        </c:txPr>
        <c:crossAx val="93777634"/>
        <c:crosses val="autoZero"/>
        <c:crossBetween val="between"/>
      </c:valAx>
      <c:spPr>
        <a:solidFill>
          <a:srgbClr val="FFFFFF"/>
        </a:solidFill>
        <a:ln w="0">
          <a:solidFill>
            <a:srgbClr val="808080"/>
          </a:solidFill>
        </a:ln>
      </c:spPr>
    </c:plotArea>
    <c:plotVisOnly val="1"/>
    <c:dispBlanksAs val="gap"/>
    <c:showDLblsOverMax val="1"/>
  </c:chart>
  <c:spPr>
    <a:solidFill>
      <a:srgbClr val="F2F2F2"/>
    </a:solidFill>
    <a:ln w="0">
      <a:noFill/>
    </a:ln>
  </c:spPr>
  <c:userShapes r:id="rId1"/>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0.19463221471141201"/>
          <c:y val="0.15166881799741799"/>
          <c:w val="0.39846406143754298"/>
          <c:h val="0.76931587682094804"/>
        </c:manualLayout>
      </c:layout>
      <c:doughnutChart>
        <c:varyColors val="1"/>
        <c:ser>
          <c:idx val="0"/>
          <c:order val="0"/>
          <c:spPr>
            <a:solidFill>
              <a:srgbClr val="D9D9D9"/>
            </a:solidFill>
            <a:ln w="0">
              <a:noFill/>
            </a:ln>
          </c:spPr>
          <c:dPt>
            <c:idx val="0"/>
            <c:bubble3D val="0"/>
            <c:spPr>
              <a:solidFill>
                <a:srgbClr val="92D050"/>
              </a:solidFill>
              <a:ln w="28440">
                <a:noFill/>
              </a:ln>
            </c:spPr>
            <c:extLst>
              <c:ext xmlns:c16="http://schemas.microsoft.com/office/drawing/2014/chart" uri="{C3380CC4-5D6E-409C-BE32-E72D297353CC}">
                <c16:uniqueId val="{00000001-BD25-4986-8BAE-A5FE5209753B}"/>
              </c:ext>
            </c:extLst>
          </c:dPt>
          <c:dPt>
            <c:idx val="1"/>
            <c:bubble3D val="0"/>
            <c:explosion val="5"/>
            <c:spPr>
              <a:solidFill>
                <a:srgbClr val="F3A10D"/>
              </a:solidFill>
              <a:ln w="28440">
                <a:noFill/>
              </a:ln>
            </c:spPr>
            <c:extLst>
              <c:ext xmlns:c16="http://schemas.microsoft.com/office/drawing/2014/chart" uri="{C3380CC4-5D6E-409C-BE32-E72D297353CC}">
                <c16:uniqueId val="{00000003-BD25-4986-8BAE-A5FE5209753B}"/>
              </c:ext>
            </c:extLst>
          </c:dPt>
          <c:dLbls>
            <c:dLbl>
              <c:idx val="0"/>
              <c:tx>
                <c:rich>
                  <a:bodyPr/>
                  <a:lstStyle/>
                  <a:p>
                    <a:fld id="{FA459115-524C-47BC-9B69-46BF95367D70}" type="CATEGORYNAME">
                      <a:rPr lang="en-US" sz="1800" b="0" strike="noStrike" spc="-1">
                        <a:solidFill>
                          <a:srgbClr val="339933"/>
                        </a:solidFill>
                        <a:latin typeface="Calibri"/>
                      </a:rPr>
                      <a:pPr/>
                      <a:t>[NOM DE CATÉGORIE]</a:t>
                    </a:fld>
                    <a:r>
                      <a:rPr lang="en-US" sz="1800" b="0" strike="noStrike" spc="-1">
                        <a:solidFill>
                          <a:srgbClr val="339933"/>
                        </a:solidFill>
                        <a:latin typeface="Calibri"/>
                      </a:rPr>
                      <a:t>
</a:t>
                    </a:r>
                    <a:fld id="{A0CFD7B0-FFB1-4EFC-8E82-1545B9F7750F}" type="VALUE">
                      <a:rPr lang="en-US" sz="1800" b="0" strike="noStrike" spc="-1">
                        <a:solidFill>
                          <a:srgbClr val="339933"/>
                        </a:solidFill>
                        <a:latin typeface="Calibri"/>
                      </a:rPr>
                      <a:pPr/>
                      <a:t>[VALEUR]</a:t>
                    </a:fld>
                    <a:r>
                      <a:rPr lang="en-US" sz="1800" b="0" strike="noStrike" spc="-1">
                        <a:solidFill>
                          <a:srgbClr val="339933"/>
                        </a:solidFill>
                        <a:latin typeface="Calibri"/>
                      </a:rPr>
                      <a:t> €</a:t>
                    </a:r>
                  </a:p>
                </c:rich>
              </c:tx>
              <c:numFmt formatCode="#,##0.00" sourceLinked="0"/>
              <c:spPr/>
              <c:showLegendKey val="0"/>
              <c:showVal val="1"/>
              <c:showCatName val="1"/>
              <c:showSerName val="0"/>
              <c:showPercent val="0"/>
              <c:showBubbleSize val="1"/>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D25-4986-8BAE-A5FE5209753B}"/>
                </c:ext>
              </c:extLst>
            </c:dLbl>
            <c:dLbl>
              <c:idx val="1"/>
              <c:tx>
                <c:rich>
                  <a:bodyPr/>
                  <a:lstStyle/>
                  <a:p>
                    <a:fld id="{1C917F40-CA48-4B88-AFD5-A96FDA5A9762}" type="CATEGORYNAME">
                      <a:rPr lang="en-US" sz="1800" b="0" strike="noStrike" spc="-1">
                        <a:solidFill>
                          <a:srgbClr val="DA8200"/>
                        </a:solidFill>
                        <a:latin typeface="Calibri"/>
                      </a:rPr>
                      <a:pPr/>
                      <a:t>[NOM DE CATÉGORIE]</a:t>
                    </a:fld>
                    <a:r>
                      <a:rPr lang="en-US" sz="1800" b="0" strike="noStrike" spc="-1">
                        <a:solidFill>
                          <a:srgbClr val="DA8200"/>
                        </a:solidFill>
                        <a:latin typeface="Calibri"/>
                      </a:rPr>
                      <a:t>
</a:t>
                    </a:r>
                    <a:fld id="{20FEBFE2-9492-4266-9F9A-3D95A006F1A2}" type="VALUE">
                      <a:rPr lang="en-US" sz="1800" b="0" strike="noStrike" spc="-1">
                        <a:solidFill>
                          <a:srgbClr val="DA8200"/>
                        </a:solidFill>
                        <a:latin typeface="Calibri"/>
                      </a:rPr>
                      <a:pPr/>
                      <a:t>[VALEUR]</a:t>
                    </a:fld>
                    <a:r>
                      <a:rPr lang="en-US" sz="1800" b="0" strike="noStrike" spc="-1">
                        <a:solidFill>
                          <a:srgbClr val="DA8200"/>
                        </a:solidFill>
                        <a:latin typeface="Calibri"/>
                      </a:rPr>
                      <a:t> €</a:t>
                    </a:r>
                  </a:p>
                </c:rich>
              </c:tx>
              <c:numFmt formatCode="#,##0.00" sourceLinked="0"/>
              <c:spPr/>
              <c:showLegendKey val="0"/>
              <c:showVal val="1"/>
              <c:showCatName val="1"/>
              <c:showSerName val="0"/>
              <c:showPercent val="0"/>
              <c:showBubbleSize val="1"/>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D25-4986-8BAE-A5FE5209753B}"/>
                </c:ext>
              </c:extLst>
            </c:dLbl>
            <c:numFmt formatCode="#,##0.00" sourceLinked="0"/>
            <c:spPr>
              <a:noFill/>
              <a:ln>
                <a:noFill/>
              </a:ln>
              <a:effectLst/>
            </c:spPr>
            <c:txPr>
              <a:bodyPr wrap="none"/>
              <a:lstStyle/>
              <a:p>
                <a:pPr>
                  <a:defRPr sz="1800" b="1" strike="noStrike" spc="-1">
                    <a:solidFill>
                      <a:srgbClr val="339933"/>
                    </a:solidFill>
                    <a:latin typeface="Calibri"/>
                  </a:defRPr>
                </a:pPr>
                <a:endParaRPr lang="fr-FR"/>
              </a:p>
            </c:txPr>
            <c:showLegendKey val="0"/>
            <c:showVal val="1"/>
            <c:showCatName val="1"/>
            <c:showSerName val="0"/>
            <c:showPercent val="0"/>
            <c:showBubbleSize val="1"/>
            <c:separator>
</c:separator>
            <c:showLeaderLines val="1"/>
            <c:extLst>
              <c:ext xmlns:c15="http://schemas.microsoft.com/office/drawing/2012/chart" uri="{CE6537A1-D6FC-4f65-9D91-7224C49458BB}"/>
            </c:extLst>
          </c:dLbls>
          <c:cat>
            <c:strRef>
              <c:f>categories</c:f>
              <c:strCache>
                <c:ptCount val="2"/>
                <c:pt idx="0">
                  <c:v>DONS</c:v>
                </c:pt>
                <c:pt idx="1">
                  <c:v>AVANCES 
REMBOURSABLES</c:v>
                </c:pt>
              </c:strCache>
            </c:strRef>
          </c:cat>
          <c:val>
            <c:numRef>
              <c:f>0</c:f>
              <c:numCache>
                <c:formatCode>General</c:formatCode>
                <c:ptCount val="2"/>
                <c:pt idx="0">
                  <c:v>1498282.67</c:v>
                </c:pt>
                <c:pt idx="1">
                  <c:v>499018.71</c:v>
                </c:pt>
              </c:numCache>
            </c:numRef>
          </c:val>
          <c:extLst>
            <c:ext xmlns:c16="http://schemas.microsoft.com/office/drawing/2014/chart" uri="{C3380CC4-5D6E-409C-BE32-E72D297353CC}">
              <c16:uniqueId val="{00000004-BD25-4986-8BAE-A5FE5209753B}"/>
            </c:ext>
          </c:extLst>
        </c:ser>
        <c:dLbls>
          <c:showLegendKey val="0"/>
          <c:showVal val="0"/>
          <c:showCatName val="0"/>
          <c:showSerName val="0"/>
          <c:showPercent val="0"/>
          <c:showBubbleSize val="0"/>
          <c:showLeaderLines val="1"/>
        </c:dLbls>
        <c:firstSliceAng val="150"/>
        <c:holeSize val="50"/>
      </c:doughnutChart>
      <c:spPr>
        <a:noFill/>
        <a:ln w="0">
          <a:noFill/>
        </a:ln>
      </c:spPr>
    </c:plotArea>
    <c:plotVisOnly val="1"/>
    <c:dispBlanksAs val="gap"/>
    <c:showDLblsOverMax val="1"/>
  </c:chart>
  <c:spPr>
    <a:noFill/>
    <a:ln w="0">
      <a:no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0.29206831726730897"/>
          <c:y val="0.14779642264429299"/>
          <c:w val="0.39846406143754298"/>
          <c:h val="0.76931587682094804"/>
        </c:manualLayout>
      </c:layout>
      <c:doughnutChart>
        <c:varyColors val="1"/>
        <c:ser>
          <c:idx val="0"/>
          <c:order val="0"/>
          <c:spPr>
            <a:solidFill>
              <a:srgbClr val="00B0F0"/>
            </a:solidFill>
            <a:ln w="0">
              <a:noFill/>
            </a:ln>
          </c:spPr>
          <c:dPt>
            <c:idx val="0"/>
            <c:bubble3D val="0"/>
            <c:explosion val="6"/>
            <c:spPr>
              <a:solidFill>
                <a:srgbClr val="00B0F0"/>
              </a:solidFill>
              <a:ln w="28440">
                <a:noFill/>
              </a:ln>
            </c:spPr>
            <c:extLst>
              <c:ext xmlns:c16="http://schemas.microsoft.com/office/drawing/2014/chart" uri="{C3380CC4-5D6E-409C-BE32-E72D297353CC}">
                <c16:uniqueId val="{00000001-0BDB-465B-B6CA-48315D29D83E}"/>
              </c:ext>
            </c:extLst>
          </c:dPt>
          <c:dPt>
            <c:idx val="1"/>
            <c:bubble3D val="0"/>
            <c:spPr>
              <a:solidFill>
                <a:srgbClr val="C00000"/>
              </a:solidFill>
              <a:ln w="28440">
                <a:noFill/>
              </a:ln>
            </c:spPr>
            <c:extLst>
              <c:ext xmlns:c16="http://schemas.microsoft.com/office/drawing/2014/chart" uri="{C3380CC4-5D6E-409C-BE32-E72D297353CC}">
                <c16:uniqueId val="{00000003-0BDB-465B-B6CA-48315D29D83E}"/>
              </c:ext>
            </c:extLst>
          </c:dPt>
          <c:dLbls>
            <c:dLbl>
              <c:idx val="0"/>
              <c:tx>
                <c:rich>
                  <a:bodyPr/>
                  <a:lstStyle/>
                  <a:p>
                    <a:fld id="{E60833C0-9335-4DE4-B70E-98272DBCE4C7}" type="CATEGORYNAME">
                      <a:rPr lang="en-US" sz="1800" b="0" strike="noStrike" spc="-1">
                        <a:solidFill>
                          <a:srgbClr val="0070C0"/>
                        </a:solidFill>
                        <a:latin typeface="Calibri"/>
                      </a:rPr>
                      <a:pPr/>
                      <a:t>[NOM DE CATÉGORIE]</a:t>
                    </a:fld>
                    <a:r>
                      <a:rPr lang="en-US" sz="1800" b="0" strike="noStrike" spc="-1">
                        <a:solidFill>
                          <a:srgbClr val="0070C0"/>
                        </a:solidFill>
                        <a:latin typeface="Calibri"/>
                      </a:rPr>
                      <a:t>
</a:t>
                    </a:r>
                    <a:fld id="{48494D4E-DB22-4249-83B7-29D53DA71E52}" type="VALUE">
                      <a:rPr lang="en-US" sz="1800" b="0" strike="noStrike" spc="-1">
                        <a:solidFill>
                          <a:srgbClr val="0070C0"/>
                        </a:solidFill>
                        <a:latin typeface="Calibri"/>
                      </a:rPr>
                      <a:pPr/>
                      <a:t>[VALEUR]</a:t>
                    </a:fld>
                    <a:endParaRPr lang="en-US" sz="1800" b="0" strike="noStrike" spc="-1">
                      <a:solidFill>
                        <a:srgbClr val="0070C0"/>
                      </a:solidFill>
                      <a:latin typeface="Calibri"/>
                    </a:endParaRPr>
                  </a:p>
                </c:rich>
              </c:tx>
              <c:spPr/>
              <c:showLegendKey val="0"/>
              <c:showVal val="0"/>
              <c:showCatName val="1"/>
              <c:showSerName val="0"/>
              <c:showPercent val="1"/>
              <c:showBubbleSize val="1"/>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BDB-465B-B6CA-48315D29D83E}"/>
                </c:ext>
              </c:extLst>
            </c:dLbl>
            <c:dLbl>
              <c:idx val="1"/>
              <c:tx>
                <c:rich>
                  <a:bodyPr/>
                  <a:lstStyle/>
                  <a:p>
                    <a:fld id="{457ED9A6-5D63-41A8-8078-B9846950E274}" type="CATEGORYNAME">
                      <a:rPr lang="en-US" sz="1800" b="0" strike="noStrike" spc="-1">
                        <a:solidFill>
                          <a:srgbClr val="993300"/>
                        </a:solidFill>
                        <a:latin typeface="Calibri"/>
                      </a:rPr>
                      <a:pPr/>
                      <a:t>[NOM DE CATÉGORIE]</a:t>
                    </a:fld>
                    <a:r>
                      <a:rPr lang="en-US" sz="1800" b="0" strike="noStrike" spc="-1">
                        <a:solidFill>
                          <a:srgbClr val="993300"/>
                        </a:solidFill>
                        <a:latin typeface="Calibri"/>
                      </a:rPr>
                      <a:t>
</a:t>
                    </a:r>
                    <a:fld id="{3137A39B-C8D3-4DB2-9636-312AC891875F}" type="VALUE">
                      <a:rPr lang="en-US" sz="1800" b="0" strike="noStrike" spc="-1">
                        <a:solidFill>
                          <a:srgbClr val="993300"/>
                        </a:solidFill>
                        <a:latin typeface="Calibri"/>
                      </a:rPr>
                      <a:pPr/>
                      <a:t>[VALEUR]</a:t>
                    </a:fld>
                    <a:endParaRPr lang="en-US" sz="1800" b="0" strike="noStrike" spc="-1">
                      <a:solidFill>
                        <a:srgbClr val="993300"/>
                      </a:solidFill>
                      <a:latin typeface="Calibri"/>
                    </a:endParaRPr>
                  </a:p>
                </c:rich>
              </c:tx>
              <c:spPr/>
              <c:showLegendKey val="0"/>
              <c:showVal val="0"/>
              <c:showCatName val="1"/>
              <c:showSerName val="0"/>
              <c:showPercent val="1"/>
              <c:showBubbleSize val="1"/>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0BDB-465B-B6CA-48315D29D83E}"/>
                </c:ext>
              </c:extLst>
            </c:dLbl>
            <c:spPr>
              <a:noFill/>
              <a:ln>
                <a:noFill/>
              </a:ln>
              <a:effectLst/>
            </c:spPr>
            <c:txPr>
              <a:bodyPr wrap="none"/>
              <a:lstStyle/>
              <a:p>
                <a:pPr>
                  <a:defRPr sz="1800" b="1" strike="noStrike" spc="-1">
                    <a:solidFill>
                      <a:srgbClr val="339933"/>
                    </a:solidFill>
                    <a:latin typeface="Calibri"/>
                  </a:defRPr>
                </a:pPr>
                <a:endParaRPr lang="fr-FR"/>
              </a:p>
            </c:txPr>
            <c:showLegendKey val="0"/>
            <c:showVal val="0"/>
            <c:showCatName val="1"/>
            <c:showSerName val="0"/>
            <c:showPercent val="1"/>
            <c:showBubbleSize val="1"/>
            <c:separator>
</c:separator>
            <c:showLeaderLines val="1"/>
            <c:extLst>
              <c:ext xmlns:c15="http://schemas.microsoft.com/office/drawing/2012/chart" uri="{CE6537A1-D6FC-4f65-9D91-7224C49458BB}"/>
            </c:extLst>
          </c:dLbls>
          <c:cat>
            <c:strRef>
              <c:f>categories</c:f>
              <c:strCache>
                <c:ptCount val="2"/>
                <c:pt idx="0">
                  <c:v>ALLOCATAIRES 
OU PRESTATAIRES</c:v>
                </c:pt>
                <c:pt idx="1">
                  <c:v>COTISANTS</c:v>
                </c:pt>
              </c:strCache>
            </c:strRef>
          </c:cat>
          <c:val>
            <c:numRef>
              <c:f>0</c:f>
              <c:numCache>
                <c:formatCode>General</c:formatCode>
                <c:ptCount val="2"/>
                <c:pt idx="0">
                  <c:v>1681</c:v>
                </c:pt>
                <c:pt idx="1">
                  <c:v>44</c:v>
                </c:pt>
              </c:numCache>
            </c:numRef>
          </c:val>
          <c:extLst>
            <c:ext xmlns:c16="http://schemas.microsoft.com/office/drawing/2014/chart" uri="{C3380CC4-5D6E-409C-BE32-E72D297353CC}">
              <c16:uniqueId val="{00000004-0BDB-465B-B6CA-48315D29D83E}"/>
            </c:ext>
          </c:extLst>
        </c:ser>
        <c:dLbls>
          <c:showLegendKey val="0"/>
          <c:showVal val="0"/>
          <c:showCatName val="0"/>
          <c:showSerName val="0"/>
          <c:showPercent val="0"/>
          <c:showBubbleSize val="0"/>
          <c:showLeaderLines val="1"/>
        </c:dLbls>
        <c:firstSliceAng val="100"/>
        <c:holeSize val="50"/>
      </c:doughnutChart>
      <c:spPr>
        <a:noFill/>
        <a:ln w="0">
          <a:noFill/>
        </a:ln>
      </c:spPr>
    </c:plotArea>
    <c:plotVisOnly val="1"/>
    <c:dispBlanksAs val="gap"/>
    <c:showDLblsOverMax val="1"/>
  </c:chart>
  <c:spPr>
    <a:noFill/>
    <a:ln w="0">
      <a:noFill/>
    </a:ln>
  </c:spPr>
</c:chartSpace>
</file>

<file path=ppt/drawings/drawing1.xml><?xml version="1.0" encoding="utf-8"?>
<c:userShapes xmlns:c="http://schemas.openxmlformats.org/drawingml/2006/chart">
  <cdr:relSizeAnchor xmlns:cdr="http://schemas.openxmlformats.org/drawingml/2006/chartDrawing">
    <cdr:from>
      <cdr:x>0.002</cdr:x>
      <cdr:y>0.40573</cdr:y>
    </cdr:from>
    <cdr:to>
      <cdr:x>0.02721</cdr:x>
      <cdr:y>0.66085</cdr:y>
    </cdr:to>
    <cdr:sp macro="" textlink="">
      <cdr:nvSpPr>
        <cdr:cNvPr id="157" name="Text Box 1"/>
        <cdr:cNvSpPr/>
      </cdr:nvSpPr>
      <cdr:spPr>
        <a:xfrm xmlns:a="http://schemas.openxmlformats.org/drawingml/2006/main">
          <a:off x="17640" y="1825200"/>
          <a:ext cx="222480" cy="1147680"/>
        </a:xfrm>
        <a:prstGeom xmlns:a="http://schemas.openxmlformats.org/drawingml/2006/main" prst="rect">
          <a:avLst/>
        </a:prstGeom>
        <a:noFill xmlns:a="http://schemas.openxmlformats.org/drawingml/2006/main"/>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vert="vert270" wrap="none" lIns="18360" tIns="23040" rIns="0" bIns="0" anchor="t" upright="1">
          <a:noAutofit/>
        </a:bodyPr>
        <a:lstStyle xmlns:a="http://schemas.openxmlformats.org/drawingml/2006/main"/>
        <a:p xmlns:a="http://schemas.openxmlformats.org/drawingml/2006/main">
          <a:pPr algn="r">
            <a:lnSpc>
              <a:spcPct val="100000"/>
            </a:lnSpc>
          </a:pPr>
          <a:r>
            <a:rPr lang="fr-FR" sz="980" b="0" strike="noStrike" spc="-1">
              <a:solidFill>
                <a:srgbClr val="000000"/>
              </a:solidFill>
              <a:latin typeface="Arial"/>
            </a:rPr>
            <a:t>Millions d'euros 2011</a:t>
          </a:r>
          <a:endParaRPr sz="980" b="0" strike="noStrike" spc="-1">
            <a:solidFill>
              <a:srgbClr val="000000"/>
            </a:solidFill>
            <a:latin typeface="Times New Roman"/>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0.18743</cdr:x>
      <cdr:y>0.23677</cdr:y>
    </cdr:from>
    <cdr:to>
      <cdr:x>0.37269</cdr:x>
      <cdr:y>0.28228</cdr:y>
    </cdr:to>
    <cdr:sp macro="" textlink="">
      <cdr:nvSpPr>
        <cdr:cNvPr id="185" name="Text Box 1"/>
        <cdr:cNvSpPr/>
      </cdr:nvSpPr>
      <cdr:spPr>
        <a:xfrm xmlns:a="http://schemas.openxmlformats.org/drawingml/2006/main">
          <a:off x="1793520" y="840960"/>
          <a:ext cx="1772640" cy="161640"/>
        </a:xfrm>
        <a:prstGeom xmlns:a="http://schemas.openxmlformats.org/drawingml/2006/main" prst="rect">
          <a:avLst/>
        </a:prstGeom>
        <a:noFill xmlns:a="http://schemas.openxmlformats.org/drawingml/2006/main"/>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wrap="none" lIns="0" tIns="0" rIns="0" bIns="0" anchor="t" upright="1">
          <a:spAutoFit/>
        </a:bodyPr>
        <a:lstStyle xmlns:a="http://schemas.openxmlformats.org/drawingml/2006/main"/>
        <a:p xmlns:a="http://schemas.openxmlformats.org/drawingml/2006/main">
          <a:pPr>
            <a:lnSpc>
              <a:spcPct val="100000"/>
            </a:lnSpc>
          </a:pPr>
          <a:r>
            <a:rPr lang="fr-FR" sz="1200" b="1" strike="noStrike" spc="-1">
              <a:solidFill>
                <a:srgbClr val="595959"/>
              </a:solidFill>
              <a:latin typeface="Arial"/>
            </a:rPr>
            <a:t>Ensemble des médecins</a:t>
          </a:r>
          <a:endParaRPr sz="1200" b="0" strike="noStrike" spc="-1">
            <a:solidFill>
              <a:srgbClr val="000000"/>
            </a:solidFill>
            <a:latin typeface="Times New Roman"/>
          </a:endParaRPr>
        </a:p>
      </cdr:txBody>
    </cdr:sp>
  </cdr:relSizeAnchor>
  <cdr:relSizeAnchor xmlns:cdr="http://schemas.openxmlformats.org/drawingml/2006/chartDrawing">
    <cdr:from>
      <cdr:x>0.17491</cdr:x>
      <cdr:y>0.4778</cdr:y>
    </cdr:from>
    <cdr:to>
      <cdr:x>0.2696</cdr:x>
      <cdr:y>0.52331</cdr:y>
    </cdr:to>
    <cdr:sp macro="" textlink="">
      <cdr:nvSpPr>
        <cdr:cNvPr id="186" name="Text Box 2"/>
        <cdr:cNvSpPr/>
      </cdr:nvSpPr>
      <cdr:spPr>
        <a:xfrm xmlns:a="http://schemas.openxmlformats.org/drawingml/2006/main">
          <a:off x="1673640" y="1697040"/>
          <a:ext cx="906120" cy="161640"/>
        </a:xfrm>
        <a:prstGeom xmlns:a="http://schemas.openxmlformats.org/drawingml/2006/main" prst="rect">
          <a:avLst/>
        </a:prstGeom>
        <a:noFill xmlns:a="http://schemas.openxmlformats.org/drawingml/2006/main"/>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wrap="none" lIns="0" tIns="0" rIns="0" bIns="0" anchor="t" upright="1">
          <a:spAutoFit/>
        </a:bodyPr>
        <a:lstStyle xmlns:a="http://schemas.openxmlformats.org/drawingml/2006/main"/>
        <a:p xmlns:a="http://schemas.openxmlformats.org/drawingml/2006/main">
          <a:pPr>
            <a:lnSpc>
              <a:spcPct val="100000"/>
            </a:lnSpc>
          </a:pPr>
          <a:r>
            <a:rPr lang="fr-FR" sz="1200" b="1" strike="noStrike" spc="-1">
              <a:solidFill>
                <a:srgbClr val="595959"/>
              </a:solidFill>
              <a:latin typeface="Arial"/>
            </a:rPr>
            <a:t>Généralistes</a:t>
          </a:r>
          <a:endParaRPr sz="1200" b="0" strike="noStrike" spc="-1">
            <a:solidFill>
              <a:srgbClr val="000000"/>
            </a:solidFill>
            <a:latin typeface="Times New Roman"/>
          </a:endParaRPr>
        </a:p>
      </cdr:txBody>
    </cdr:sp>
  </cdr:relSizeAnchor>
  <cdr:relSizeAnchor xmlns:cdr="http://schemas.openxmlformats.org/drawingml/2006/chartDrawing">
    <cdr:from>
      <cdr:x>0.1889</cdr:x>
      <cdr:y>0.60156</cdr:y>
    </cdr:from>
    <cdr:to>
      <cdr:x>0.39406</cdr:x>
      <cdr:y>0.64707</cdr:y>
    </cdr:to>
    <cdr:sp macro="" textlink="">
      <cdr:nvSpPr>
        <cdr:cNvPr id="187" name="Text Box 3"/>
        <cdr:cNvSpPr/>
      </cdr:nvSpPr>
      <cdr:spPr>
        <a:xfrm xmlns:a="http://schemas.openxmlformats.org/drawingml/2006/main">
          <a:off x="1807560" y="2136600"/>
          <a:ext cx="1963080" cy="161640"/>
        </a:xfrm>
        <a:prstGeom xmlns:a="http://schemas.openxmlformats.org/drawingml/2006/main" prst="rect">
          <a:avLst/>
        </a:prstGeom>
        <a:noFill xmlns:a="http://schemas.openxmlformats.org/drawingml/2006/main"/>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wrap="none" lIns="0" tIns="0" rIns="0" bIns="0" anchor="t" upright="1">
          <a:spAutoFit/>
        </a:bodyPr>
        <a:lstStyle xmlns:a="http://schemas.openxmlformats.org/drawingml/2006/main"/>
        <a:p xmlns:a="http://schemas.openxmlformats.org/drawingml/2006/main">
          <a:pPr>
            <a:lnSpc>
              <a:spcPct val="100000"/>
            </a:lnSpc>
          </a:pPr>
          <a:r>
            <a:rPr lang="fr-FR" sz="1200" b="1" strike="noStrike" spc="-1">
              <a:solidFill>
                <a:srgbClr val="595959"/>
              </a:solidFill>
              <a:latin typeface="Arial"/>
            </a:rPr>
            <a:t>Ensemble des spécialistes </a:t>
          </a:r>
          <a:endParaRPr sz="1200" b="0" strike="noStrike" spc="-1">
            <a:solidFill>
              <a:srgbClr val="000000"/>
            </a:solidFill>
            <a:latin typeface="Times New Roman"/>
          </a:endParaRPr>
        </a:p>
      </cdr:txBody>
    </cdr:sp>
  </cdr:relSizeAnchor>
  <cdr:relSizeAnchor xmlns:cdr="http://schemas.openxmlformats.org/drawingml/2006/chartDrawing">
    <cdr:from>
      <cdr:x>0.18074</cdr:x>
      <cdr:y>0.7762</cdr:y>
    </cdr:from>
    <cdr:to>
      <cdr:x>0.31622</cdr:x>
      <cdr:y>0.82171</cdr:y>
    </cdr:to>
    <cdr:sp macro="" textlink="">
      <cdr:nvSpPr>
        <cdr:cNvPr id="188" name="Text Box 4"/>
        <cdr:cNvSpPr/>
      </cdr:nvSpPr>
      <cdr:spPr>
        <a:xfrm xmlns:a="http://schemas.openxmlformats.org/drawingml/2006/main">
          <a:off x="1729440" y="2756880"/>
          <a:ext cx="1296360" cy="161640"/>
        </a:xfrm>
        <a:prstGeom xmlns:a="http://schemas.openxmlformats.org/drawingml/2006/main" prst="rect">
          <a:avLst/>
        </a:prstGeom>
        <a:noFill xmlns:a="http://schemas.openxmlformats.org/drawingml/2006/main"/>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wrap="none" lIns="0" tIns="0" rIns="0" bIns="0" anchor="t" upright="1">
          <a:spAutoFit/>
        </a:bodyPr>
        <a:lstStyle xmlns:a="http://schemas.openxmlformats.org/drawingml/2006/main"/>
        <a:p xmlns:a="http://schemas.openxmlformats.org/drawingml/2006/main">
          <a:pPr>
            <a:lnSpc>
              <a:spcPct val="100000"/>
            </a:lnSpc>
          </a:pPr>
          <a:r>
            <a:rPr lang="fr-FR" sz="1200" b="1" strike="noStrike" spc="-1">
              <a:solidFill>
                <a:srgbClr val="595959"/>
              </a:solidFill>
              <a:latin typeface="Arial"/>
            </a:rPr>
            <a:t>Autres spécialités</a:t>
          </a:r>
          <a:endParaRPr sz="1200" b="0" strike="noStrike" spc="-1">
            <a:solidFill>
              <a:srgbClr val="000000"/>
            </a:solidFill>
            <a:latin typeface="Times New Roman"/>
          </a:endParaRPr>
        </a:p>
      </cdr:txBody>
    </cdr:sp>
  </cdr:relSizeAnchor>
  <cdr:relSizeAnchor xmlns:cdr="http://schemas.openxmlformats.org/drawingml/2006/chartDrawing">
    <cdr:from>
      <cdr:x>0</cdr:x>
      <cdr:y>0</cdr:y>
    </cdr:from>
    <cdr:to>
      <cdr:x>0</cdr:x>
      <cdr:y>0</cdr:y>
    </cdr:to>
    <cdr:grpSp>
      <cdr:nvGrpSpPr>
        <cdr:cNvPr id="189" name="Groupe 1">
          <a:extLst xmlns:a="http://schemas.openxmlformats.org/drawingml/2006/main">
            <a:ext uri="{FF2B5EF4-FFF2-40B4-BE49-F238E27FC236}">
              <a16:creationId xmlns:a16="http://schemas.microsoft.com/office/drawing/2014/main" id="{337A7E3C-4791-B62F-60CD-554BDCADE1FC}"/>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0" name="Groupe 1">
          <a:extLst xmlns:a="http://schemas.openxmlformats.org/drawingml/2006/main">
            <a:ext uri="{FF2B5EF4-FFF2-40B4-BE49-F238E27FC236}">
              <a16:creationId xmlns:a16="http://schemas.microsoft.com/office/drawing/2014/main" id="{08619302-406B-684E-72EF-78CA54D75C29}"/>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1" name="Groupe 1">
          <a:extLst xmlns:a="http://schemas.openxmlformats.org/drawingml/2006/main">
            <a:ext uri="{FF2B5EF4-FFF2-40B4-BE49-F238E27FC236}">
              <a16:creationId xmlns:a16="http://schemas.microsoft.com/office/drawing/2014/main" id="{F6F5CF62-3B95-B3BE-338B-2ABEC2189E0B}"/>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2" name="Groupe 1">
          <a:extLst xmlns:a="http://schemas.openxmlformats.org/drawingml/2006/main">
            <a:ext uri="{FF2B5EF4-FFF2-40B4-BE49-F238E27FC236}">
              <a16:creationId xmlns:a16="http://schemas.microsoft.com/office/drawing/2014/main" id="{31365C0F-F1EE-8292-E3AB-A17ED648C7E4}"/>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3" name="Groupe 1">
          <a:extLst xmlns:a="http://schemas.openxmlformats.org/drawingml/2006/main">
            <a:ext uri="{FF2B5EF4-FFF2-40B4-BE49-F238E27FC236}">
              <a16:creationId xmlns:a16="http://schemas.microsoft.com/office/drawing/2014/main" id="{0DAE0B23-E665-7D85-FADC-033957AF6FA8}"/>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4" name="Groupe 1">
          <a:extLst xmlns:a="http://schemas.openxmlformats.org/drawingml/2006/main">
            <a:ext uri="{FF2B5EF4-FFF2-40B4-BE49-F238E27FC236}">
              <a16:creationId xmlns:a16="http://schemas.microsoft.com/office/drawing/2014/main" id="{CA6F6A3B-D95A-4E96-380C-FB05C80CC89D}"/>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5" name="Groupe 1">
          <a:extLst xmlns:a="http://schemas.openxmlformats.org/drawingml/2006/main">
            <a:ext uri="{FF2B5EF4-FFF2-40B4-BE49-F238E27FC236}">
              <a16:creationId xmlns:a16="http://schemas.microsoft.com/office/drawing/2014/main" id="{29DC9ACB-3CE5-A909-CD6D-D5164D472AB1}"/>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6" name="Groupe 1">
          <a:extLst xmlns:a="http://schemas.openxmlformats.org/drawingml/2006/main">
            <a:ext uri="{FF2B5EF4-FFF2-40B4-BE49-F238E27FC236}">
              <a16:creationId xmlns:a16="http://schemas.microsoft.com/office/drawing/2014/main" id="{9611119F-5568-3AA9-02F6-32BC4613C681}"/>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7" name="Groupe 1">
          <a:extLst xmlns:a="http://schemas.openxmlformats.org/drawingml/2006/main">
            <a:ext uri="{FF2B5EF4-FFF2-40B4-BE49-F238E27FC236}">
              <a16:creationId xmlns:a16="http://schemas.microsoft.com/office/drawing/2014/main" id="{0088BDDA-12A4-34C9-454E-97A9ED3E3E52}"/>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cdr:x>
      <cdr:y>0</cdr:y>
    </cdr:from>
    <cdr:to>
      <cdr:x>0</cdr:x>
      <cdr:y>0</cdr:y>
    </cdr:to>
    <cdr:grpSp>
      <cdr:nvGrpSpPr>
        <cdr:cNvPr id="198" name="Groupe 1">
          <a:extLst xmlns:a="http://schemas.openxmlformats.org/drawingml/2006/main">
            <a:ext uri="{FF2B5EF4-FFF2-40B4-BE49-F238E27FC236}">
              <a16:creationId xmlns:a16="http://schemas.microsoft.com/office/drawing/2014/main" id="{5AD97DFC-A39F-D59A-8830-59C3FAF3FDE9}"/>
            </a:ext>
          </a:extLst>
        </cdr:cNvPr>
        <cdr:cNvGrpSpPr/>
      </cdr:nvGrpSpPr>
      <cdr:grpSpPr>
        <a:xfrm xmlns:a="http://schemas.openxmlformats.org/drawingml/2006/main">
          <a:off x="0" y="0"/>
          <a:ext cx="0" cy="0"/>
          <a:chOff x="0" y="0"/>
          <a:chExt cx="0" cy="0"/>
        </a:xfrm>
      </cdr:grpSpPr>
    </cdr:grpSp>
  </cdr:relSizeAnchor>
  <cdr:relSizeAnchor xmlns:cdr="http://schemas.openxmlformats.org/drawingml/2006/chartDrawing">
    <cdr:from>
      <cdr:x>0.90523</cdr:x>
      <cdr:y>0.21681</cdr:y>
    </cdr:from>
    <cdr:to>
      <cdr:x>0.99654</cdr:x>
      <cdr:y>0.26252</cdr:y>
    </cdr:to>
    <cdr:sp macro="" textlink="">
      <cdr:nvSpPr>
        <cdr:cNvPr id="199" name="Text Box 2"/>
        <cdr:cNvSpPr/>
      </cdr:nvSpPr>
      <cdr:spPr>
        <a:xfrm xmlns:a="http://schemas.openxmlformats.org/drawingml/2006/main">
          <a:off x="8661960" y="770040"/>
          <a:ext cx="873720" cy="162360"/>
        </a:xfrm>
        <a:prstGeom xmlns:a="http://schemas.openxmlformats.org/drawingml/2006/main" prst="rect">
          <a:avLst/>
        </a:prstGeom>
        <a:solidFill xmlns:a="http://schemas.openxmlformats.org/drawingml/2006/main">
          <a:schemeClr val="bg1"/>
        </a:solidFill>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lIns="0" tIns="0" rIns="0" bIns="0" anchor="t" upright="1">
          <a:spAutoFit/>
        </a:bodyPr>
        <a:lstStyle xmlns:a="http://schemas.openxmlformats.org/drawingml/2006/main"/>
        <a:p xmlns:a="http://schemas.openxmlformats.org/drawingml/2006/main">
          <a:pPr algn="ctr">
            <a:lnSpc>
              <a:spcPct val="100000"/>
            </a:lnSpc>
            <a:tabLst>
              <a:tab pos="0" algn="l"/>
            </a:tabLst>
          </a:pPr>
          <a:r>
            <a:rPr lang="fr-FR" sz="1200" b="1" strike="noStrike" spc="-1">
              <a:solidFill>
                <a:srgbClr val="0070C0"/>
              </a:solidFill>
              <a:latin typeface="Arial"/>
            </a:rPr>
            <a:t>+ 2,33 %</a:t>
          </a:r>
          <a:endParaRPr sz="1200" b="0" strike="noStrike" spc="-1">
            <a:solidFill>
              <a:srgbClr val="000000"/>
            </a:solidFill>
            <a:latin typeface="Times New Roman"/>
          </a:endParaRPr>
        </a:p>
      </cdr:txBody>
    </cdr:sp>
  </cdr:relSizeAnchor>
  <cdr:relSizeAnchor xmlns:cdr="http://schemas.openxmlformats.org/drawingml/2006/chartDrawing">
    <cdr:from>
      <cdr:x>0.90538</cdr:x>
      <cdr:y>0.46574</cdr:y>
    </cdr:from>
    <cdr:to>
      <cdr:x>0.99669</cdr:x>
      <cdr:y>0.51145</cdr:y>
    </cdr:to>
    <cdr:sp macro="" textlink="">
      <cdr:nvSpPr>
        <cdr:cNvPr id="200" name="Text Box 2"/>
        <cdr:cNvSpPr/>
      </cdr:nvSpPr>
      <cdr:spPr>
        <a:xfrm xmlns:a="http://schemas.openxmlformats.org/drawingml/2006/main">
          <a:off x="8663400" y="1654200"/>
          <a:ext cx="873720" cy="162360"/>
        </a:xfrm>
        <a:prstGeom xmlns:a="http://schemas.openxmlformats.org/drawingml/2006/main" prst="rect">
          <a:avLst/>
        </a:prstGeom>
        <a:solidFill xmlns:a="http://schemas.openxmlformats.org/drawingml/2006/main">
          <a:schemeClr val="bg1"/>
        </a:solidFill>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lIns="0" tIns="0" rIns="0" bIns="0" anchor="t" upright="1">
          <a:spAutoFit/>
        </a:bodyPr>
        <a:lstStyle xmlns:a="http://schemas.openxmlformats.org/drawingml/2006/main"/>
        <a:p xmlns:a="http://schemas.openxmlformats.org/drawingml/2006/main">
          <a:pPr algn="ctr">
            <a:lnSpc>
              <a:spcPct val="100000"/>
            </a:lnSpc>
            <a:tabLst>
              <a:tab pos="0" algn="l"/>
            </a:tabLst>
          </a:pPr>
          <a:r>
            <a:rPr lang="fr-FR" sz="1200" b="1" strike="noStrike" spc="-1">
              <a:solidFill>
                <a:srgbClr val="009900"/>
              </a:solidFill>
              <a:latin typeface="Arial"/>
            </a:rPr>
            <a:t>- 1,99 %</a:t>
          </a:r>
          <a:endParaRPr sz="1200" b="0" strike="noStrike" spc="-1">
            <a:solidFill>
              <a:srgbClr val="000000"/>
            </a:solidFill>
            <a:latin typeface="Times New Roman"/>
          </a:endParaRPr>
        </a:p>
      </cdr:txBody>
    </cdr:sp>
  </cdr:relSizeAnchor>
  <cdr:relSizeAnchor xmlns:cdr="http://schemas.openxmlformats.org/drawingml/2006/chartDrawing">
    <cdr:from>
      <cdr:x>0.90711</cdr:x>
      <cdr:y>0.52392</cdr:y>
    </cdr:from>
    <cdr:to>
      <cdr:x>0.99842</cdr:x>
      <cdr:y>0.56963</cdr:y>
    </cdr:to>
    <cdr:sp macro="" textlink="">
      <cdr:nvSpPr>
        <cdr:cNvPr id="201" name="Text Box 2"/>
        <cdr:cNvSpPr/>
      </cdr:nvSpPr>
      <cdr:spPr>
        <a:xfrm xmlns:a="http://schemas.openxmlformats.org/drawingml/2006/main">
          <a:off x="8679960" y="1860840"/>
          <a:ext cx="873720" cy="162360"/>
        </a:xfrm>
        <a:prstGeom xmlns:a="http://schemas.openxmlformats.org/drawingml/2006/main" prst="rect">
          <a:avLst/>
        </a:prstGeom>
        <a:solidFill xmlns:a="http://schemas.openxmlformats.org/drawingml/2006/main">
          <a:schemeClr val="bg1"/>
        </a:solidFill>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lIns="0" tIns="0" rIns="0" bIns="0" anchor="t" upright="1">
          <a:spAutoFit/>
        </a:bodyPr>
        <a:lstStyle xmlns:a="http://schemas.openxmlformats.org/drawingml/2006/main"/>
        <a:p xmlns:a="http://schemas.openxmlformats.org/drawingml/2006/main">
          <a:pPr algn="ctr">
            <a:lnSpc>
              <a:spcPct val="100000"/>
            </a:lnSpc>
            <a:tabLst>
              <a:tab pos="0" algn="l"/>
            </a:tabLst>
          </a:pPr>
          <a:r>
            <a:rPr lang="fr-FR" sz="1200" b="1" strike="noStrike" spc="-1">
              <a:solidFill>
                <a:srgbClr val="FF0000"/>
              </a:solidFill>
              <a:latin typeface="Arial"/>
            </a:rPr>
            <a:t>+ 7,38 %</a:t>
          </a:r>
          <a:endParaRPr sz="1200" b="0" strike="noStrike" spc="-1">
            <a:solidFill>
              <a:srgbClr val="000000"/>
            </a:solidFill>
            <a:latin typeface="Times New Roman"/>
          </a:endParaRPr>
        </a:p>
      </cdr:txBody>
    </cdr:sp>
  </cdr:relSizeAnchor>
  <cdr:relSizeAnchor xmlns:cdr="http://schemas.openxmlformats.org/drawingml/2006/chartDrawing">
    <cdr:from>
      <cdr:x>0.90538</cdr:x>
      <cdr:y>0.64261</cdr:y>
    </cdr:from>
    <cdr:to>
      <cdr:x>0.99669</cdr:x>
      <cdr:y>0.68832</cdr:y>
    </cdr:to>
    <cdr:sp macro="" textlink="">
      <cdr:nvSpPr>
        <cdr:cNvPr id="202" name="Text Box 2"/>
        <cdr:cNvSpPr/>
      </cdr:nvSpPr>
      <cdr:spPr>
        <a:xfrm xmlns:a="http://schemas.openxmlformats.org/drawingml/2006/main">
          <a:off x="8663400" y="2282400"/>
          <a:ext cx="873720" cy="162360"/>
        </a:xfrm>
        <a:prstGeom xmlns:a="http://schemas.openxmlformats.org/drawingml/2006/main" prst="rect">
          <a:avLst/>
        </a:prstGeom>
        <a:solidFill xmlns:a="http://schemas.openxmlformats.org/drawingml/2006/main">
          <a:schemeClr val="bg1"/>
        </a:solidFill>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lIns="0" tIns="0" rIns="0" bIns="0" anchor="t" upright="1">
          <a:spAutoFit/>
        </a:bodyPr>
        <a:lstStyle xmlns:a="http://schemas.openxmlformats.org/drawingml/2006/main"/>
        <a:p xmlns:a="http://schemas.openxmlformats.org/drawingml/2006/main">
          <a:pPr algn="ctr">
            <a:lnSpc>
              <a:spcPct val="100000"/>
            </a:lnSpc>
            <a:tabLst>
              <a:tab pos="0" algn="l"/>
            </a:tabLst>
          </a:pPr>
          <a:r>
            <a:rPr lang="fr-FR" sz="1200" b="1" strike="noStrike" spc="-1">
              <a:solidFill>
                <a:srgbClr val="CC9900"/>
              </a:solidFill>
              <a:latin typeface="Arial"/>
            </a:rPr>
            <a:t>+ 8,52 %</a:t>
          </a:r>
          <a:endParaRPr sz="1200" b="0" strike="noStrike" spc="-1">
            <a:solidFill>
              <a:srgbClr val="000000"/>
            </a:solidFill>
            <a:latin typeface="Times New Roman"/>
          </a:endParaRPr>
        </a:p>
      </cdr:txBody>
    </cdr:sp>
  </cdr:relSizeAnchor>
  <cdr:relSizeAnchor xmlns:cdr="http://schemas.openxmlformats.org/drawingml/2006/chartDrawing">
    <cdr:from>
      <cdr:x>0.90538</cdr:x>
      <cdr:y>0.71721</cdr:y>
    </cdr:from>
    <cdr:to>
      <cdr:x>0.99669</cdr:x>
      <cdr:y>0.76292</cdr:y>
    </cdr:to>
    <cdr:sp macro="" textlink="">
      <cdr:nvSpPr>
        <cdr:cNvPr id="203" name="Text Box 2"/>
        <cdr:cNvSpPr/>
      </cdr:nvSpPr>
      <cdr:spPr>
        <a:xfrm xmlns:a="http://schemas.openxmlformats.org/drawingml/2006/main">
          <a:off x="8663400" y="2547360"/>
          <a:ext cx="873720" cy="162360"/>
        </a:xfrm>
        <a:prstGeom xmlns:a="http://schemas.openxmlformats.org/drawingml/2006/main" prst="rect">
          <a:avLst/>
        </a:prstGeom>
        <a:solidFill xmlns:a="http://schemas.openxmlformats.org/drawingml/2006/main">
          <a:schemeClr val="bg1"/>
        </a:solidFill>
        <a:ln xmlns:a="http://schemas.openxmlformats.org/drawingml/2006/main" w="0">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cdr:style>
      <cdr:txBody>
        <a:bodyPr xmlns:a="http://schemas.openxmlformats.org/drawingml/2006/main" lIns="0" tIns="0" rIns="0" bIns="0" anchor="t" upright="1">
          <a:spAutoFit/>
        </a:bodyPr>
        <a:lstStyle xmlns:a="http://schemas.openxmlformats.org/drawingml/2006/main"/>
        <a:p xmlns:a="http://schemas.openxmlformats.org/drawingml/2006/main">
          <a:pPr algn="ctr">
            <a:lnSpc>
              <a:spcPct val="100000"/>
            </a:lnSpc>
            <a:tabLst>
              <a:tab pos="0" algn="l"/>
            </a:tabLst>
          </a:pPr>
          <a:r>
            <a:rPr lang="fr-FR" sz="1200" b="1" strike="noStrike" spc="-1">
              <a:solidFill>
                <a:srgbClr val="990099"/>
              </a:solidFill>
              <a:latin typeface="Arial"/>
            </a:rPr>
            <a:t>+ 5,79 %</a:t>
          </a:r>
          <a:endParaRPr sz="1200" b="0" strike="noStrike" spc="-1">
            <a:solidFill>
              <a:srgbClr val="000000"/>
            </a:solidFill>
            <a:latin typeface="Times New Roman"/>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fr-FR" sz="1800" b="0" strike="noStrike" spc="-1">
                <a:solidFill>
                  <a:srgbClr val="000000"/>
                </a:solidFill>
                <a:latin typeface="Calibri"/>
              </a:rPr>
              <a:t>Cliquez pour déplacer la diapo</a:t>
            </a:r>
          </a:p>
        </p:txBody>
      </p:sp>
      <p:sp>
        <p:nvSpPr>
          <p:cNvPr id="12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fr-FR" sz="2000" b="0" strike="noStrike" spc="-1">
                <a:solidFill>
                  <a:srgbClr val="000000"/>
                </a:solidFill>
                <a:latin typeface="Arial"/>
              </a:rPr>
              <a:t>Cliquez pour modifier le format des notes</a:t>
            </a:r>
          </a:p>
        </p:txBody>
      </p:sp>
      <p:sp>
        <p:nvSpPr>
          <p:cNvPr id="12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strike="noStrike" spc="-1">
                <a:solidFill>
                  <a:srgbClr val="000000"/>
                </a:solidFill>
                <a:latin typeface="Times New Roman"/>
              </a:rPr>
              <a:t>&lt;en-tête&gt;</a:t>
            </a:r>
          </a:p>
        </p:txBody>
      </p:sp>
      <p:sp>
        <p:nvSpPr>
          <p:cNvPr id="12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indent="0" algn="r">
              <a:buNone/>
              <a:defRPr lang="fr-FR" sz="1400" b="0" strike="noStrike" spc="-1">
                <a:solidFill>
                  <a:srgbClr val="000000"/>
                </a:solidFill>
                <a:latin typeface="Times New Roman"/>
              </a:defRPr>
            </a:lvl1pPr>
          </a:lstStyle>
          <a:p>
            <a:pPr indent="0" algn="r">
              <a:buNone/>
            </a:pPr>
            <a:r>
              <a:rPr lang="fr-FR" sz="1400" b="0" strike="noStrike" spc="-1">
                <a:solidFill>
                  <a:srgbClr val="000000"/>
                </a:solidFill>
                <a:latin typeface="Times New Roman"/>
              </a:rPr>
              <a:t>&lt;date/heure&gt;</a:t>
            </a:r>
          </a:p>
        </p:txBody>
      </p:sp>
      <p:sp>
        <p:nvSpPr>
          <p:cNvPr id="12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indent="0">
              <a:buNone/>
              <a:defRPr lang="fr-FR" sz="1400" b="0" strike="noStrike" spc="-1">
                <a:solidFill>
                  <a:srgbClr val="000000"/>
                </a:solidFill>
                <a:latin typeface="Times New Roman"/>
              </a:defRPr>
            </a:lvl1pPr>
          </a:lstStyle>
          <a:p>
            <a:pPr indent="0">
              <a:buNone/>
            </a:pPr>
            <a:r>
              <a:rPr lang="fr-FR" sz="1400" b="0" strike="noStrike" spc="-1">
                <a:solidFill>
                  <a:srgbClr val="000000"/>
                </a:solidFill>
                <a:latin typeface="Times New Roman"/>
              </a:rPr>
              <a:t>&lt;pied de page&gt;</a:t>
            </a:r>
          </a:p>
        </p:txBody>
      </p:sp>
      <p:sp>
        <p:nvSpPr>
          <p:cNvPr id="12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strike="noStrike" spc="-1">
                <a:solidFill>
                  <a:srgbClr val="000000"/>
                </a:solidFill>
                <a:latin typeface="Times New Roman"/>
              </a:defRPr>
            </a:lvl1pPr>
          </a:lstStyle>
          <a:p>
            <a:pPr indent="0" algn="r">
              <a:buNone/>
            </a:pPr>
            <a:fld id="{6C26F036-4594-4DC3-9DD9-6151F76C489A}" type="slidenum">
              <a:rPr lang="fr-FR" sz="1400" b="0" strike="noStrike" spc="-1">
                <a:solidFill>
                  <a:srgbClr val="000000"/>
                </a:solidFill>
                <a:latin typeface="Times New Roman"/>
              </a:rPr>
              <a:t>‹N°›</a:t>
            </a:fld>
            <a:endParaRPr lang="fr-F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laceHolder 1"/>
          <p:cNvSpPr>
            <a:spLocks noGrp="1" noRot="1" noChangeAspect="1"/>
          </p:cNvSpPr>
          <p:nvPr>
            <p:ph type="sldImg"/>
          </p:nvPr>
        </p:nvSpPr>
        <p:spPr>
          <a:xfrm>
            <a:off x="92160" y="741240"/>
            <a:ext cx="6622560" cy="3725640"/>
          </a:xfrm>
          <a:prstGeom prst="rect">
            <a:avLst/>
          </a:prstGeom>
          <a:ln w="0">
            <a:noFill/>
          </a:ln>
        </p:spPr>
      </p:sp>
      <p:sp>
        <p:nvSpPr>
          <p:cNvPr id="23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36"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7A4F24CB-21C2-4658-871E-1BD6A6DC3A26}" type="slidenum">
              <a:rPr lang="fr-FR" sz="1200" b="0" strike="noStrike" spc="-1">
                <a:solidFill>
                  <a:srgbClr val="000000"/>
                </a:solidFill>
                <a:latin typeface="+mn-lt"/>
                <a:ea typeface="+mn-ea"/>
              </a:rPr>
              <a:t>2</a:t>
            </a:fld>
            <a:endParaRPr lang="fr-FR"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laceHolder 1"/>
          <p:cNvSpPr>
            <a:spLocks noGrp="1" noRot="1" noChangeAspect="1"/>
          </p:cNvSpPr>
          <p:nvPr>
            <p:ph type="sldImg"/>
          </p:nvPr>
        </p:nvSpPr>
        <p:spPr>
          <a:xfrm>
            <a:off x="92160" y="741240"/>
            <a:ext cx="6622560" cy="3725640"/>
          </a:xfrm>
          <a:prstGeom prst="rect">
            <a:avLst/>
          </a:prstGeom>
          <a:ln w="0">
            <a:noFill/>
          </a:ln>
        </p:spPr>
      </p:sp>
      <p:sp>
        <p:nvSpPr>
          <p:cNvPr id="23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39"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EC1044D3-5B7D-417F-93AE-9D1703EB80CC}" type="slidenum">
              <a:rPr lang="fr-FR" sz="1200" b="0" strike="noStrike" spc="-1">
                <a:solidFill>
                  <a:srgbClr val="000000"/>
                </a:solidFill>
                <a:latin typeface="+mn-lt"/>
                <a:ea typeface="+mn-ea"/>
              </a:rPr>
              <a:t>3</a:t>
            </a:fld>
            <a:endParaRPr lang="fr-FR"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PlaceHolder 1"/>
          <p:cNvSpPr>
            <a:spLocks noGrp="1" noRot="1" noChangeAspect="1"/>
          </p:cNvSpPr>
          <p:nvPr>
            <p:ph type="sldImg"/>
          </p:nvPr>
        </p:nvSpPr>
        <p:spPr>
          <a:xfrm>
            <a:off x="92160" y="741240"/>
            <a:ext cx="6622560" cy="3725640"/>
          </a:xfrm>
          <a:prstGeom prst="rect">
            <a:avLst/>
          </a:prstGeom>
          <a:ln w="0">
            <a:noFill/>
          </a:ln>
        </p:spPr>
      </p:sp>
      <p:sp>
        <p:nvSpPr>
          <p:cNvPr id="24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42"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6DF78CE2-DCA8-4587-8F19-F8162D02712D}" type="slidenum">
              <a:rPr lang="fr-FR" sz="1200" b="0" strike="noStrike" spc="-1">
                <a:solidFill>
                  <a:srgbClr val="000000"/>
                </a:solidFill>
                <a:latin typeface="+mn-lt"/>
                <a:ea typeface="+mn-ea"/>
              </a:rPr>
              <a:t>4</a:t>
            </a:fld>
            <a:endParaRPr lang="fr-FR"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noRot="1" noChangeAspect="1"/>
          </p:cNvSpPr>
          <p:nvPr>
            <p:ph type="sldImg"/>
          </p:nvPr>
        </p:nvSpPr>
        <p:spPr>
          <a:xfrm>
            <a:off x="92160" y="741240"/>
            <a:ext cx="6622560" cy="3725640"/>
          </a:xfrm>
          <a:prstGeom prst="rect">
            <a:avLst/>
          </a:prstGeom>
          <a:ln w="0">
            <a:noFill/>
          </a:ln>
        </p:spPr>
      </p:sp>
      <p:sp>
        <p:nvSpPr>
          <p:cNvPr id="244"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45"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5DA1B9DF-CB42-4634-99A4-FB822DC0114F}" type="slidenum">
              <a:rPr lang="fr-FR" sz="1200" b="0" strike="noStrike" spc="-1">
                <a:solidFill>
                  <a:srgbClr val="000000"/>
                </a:solidFill>
                <a:latin typeface="+mn-lt"/>
                <a:ea typeface="+mn-ea"/>
              </a:rPr>
              <a:t>5</a:t>
            </a:fld>
            <a:endParaRPr lang="fr-FR"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PlaceHolder 1"/>
          <p:cNvSpPr>
            <a:spLocks noGrp="1" noRot="1" noChangeAspect="1"/>
          </p:cNvSpPr>
          <p:nvPr>
            <p:ph type="sldImg"/>
          </p:nvPr>
        </p:nvSpPr>
        <p:spPr>
          <a:xfrm>
            <a:off x="92075" y="741363"/>
            <a:ext cx="6623050" cy="3725862"/>
          </a:xfrm>
          <a:prstGeom prst="rect">
            <a:avLst/>
          </a:prstGeom>
          <a:ln w="0">
            <a:noFill/>
          </a:ln>
        </p:spPr>
      </p:sp>
      <p:sp>
        <p:nvSpPr>
          <p:cNvPr id="24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48"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096E275A-A37A-4707-8A10-7AEB64DEB556}" type="slidenum">
              <a:rPr lang="fr-FR" sz="1200" b="0" strike="noStrike" spc="-1">
                <a:solidFill>
                  <a:srgbClr val="000000"/>
                </a:solidFill>
                <a:latin typeface="+mn-lt"/>
                <a:ea typeface="+mn-ea"/>
              </a:rPr>
              <a:t>6</a:t>
            </a:fld>
            <a:endParaRPr lang="fr-FR"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noRot="1" noChangeAspect="1"/>
          </p:cNvSpPr>
          <p:nvPr>
            <p:ph type="sldImg"/>
          </p:nvPr>
        </p:nvSpPr>
        <p:spPr>
          <a:xfrm>
            <a:off x="92160" y="741240"/>
            <a:ext cx="6622560" cy="3725640"/>
          </a:xfrm>
          <a:prstGeom prst="rect">
            <a:avLst/>
          </a:prstGeom>
          <a:ln w="0">
            <a:noFill/>
          </a:ln>
        </p:spPr>
      </p:sp>
      <p:sp>
        <p:nvSpPr>
          <p:cNvPr id="250"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51" name="PlaceHolder 3"/>
          <p:cNvSpPr>
            <a:spLocks noGrp="1"/>
          </p:cNvSpPr>
          <p:nvPr>
            <p:ph type="sldNum" idx="15"/>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C86995CA-320D-461C-A550-C33284CC748E}" type="slidenum">
              <a:rPr lang="fr-FR" sz="1200" b="0" strike="noStrike" spc="-1">
                <a:solidFill>
                  <a:srgbClr val="000000"/>
                </a:solidFill>
                <a:latin typeface="+mn-lt"/>
                <a:ea typeface="+mn-ea"/>
              </a:rPr>
              <a:t>11</a:t>
            </a:fld>
            <a:endParaRPr lang="fr-FR"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PlaceHolder 1"/>
          <p:cNvSpPr>
            <a:spLocks noGrp="1" noRot="1" noChangeAspect="1"/>
          </p:cNvSpPr>
          <p:nvPr>
            <p:ph type="sldImg"/>
          </p:nvPr>
        </p:nvSpPr>
        <p:spPr>
          <a:xfrm>
            <a:off x="92160" y="741240"/>
            <a:ext cx="6622560" cy="3725640"/>
          </a:xfrm>
          <a:prstGeom prst="rect">
            <a:avLst/>
          </a:prstGeom>
          <a:ln w="0">
            <a:noFill/>
          </a:ln>
        </p:spPr>
      </p:sp>
      <p:sp>
        <p:nvSpPr>
          <p:cNvPr id="25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54" name="PlaceHolder 3"/>
          <p:cNvSpPr>
            <a:spLocks noGrp="1"/>
          </p:cNvSpPr>
          <p:nvPr>
            <p:ph type="sldNum" idx="16"/>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DD2E9037-1F70-4F01-8F82-4F3719AF2DBB}" type="slidenum">
              <a:rPr lang="fr-FR" sz="1200" b="0" strike="noStrike" spc="-1">
                <a:solidFill>
                  <a:srgbClr val="000000"/>
                </a:solidFill>
                <a:latin typeface="+mn-lt"/>
                <a:ea typeface="+mn-ea"/>
              </a:rPr>
              <a:t>12</a:t>
            </a:fld>
            <a:endParaRPr lang="fr-FR"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noRot="1" noChangeAspect="1"/>
          </p:cNvSpPr>
          <p:nvPr>
            <p:ph type="sldImg"/>
          </p:nvPr>
        </p:nvSpPr>
        <p:spPr>
          <a:xfrm>
            <a:off x="92160" y="741240"/>
            <a:ext cx="6622560" cy="3725640"/>
          </a:xfrm>
          <a:prstGeom prst="rect">
            <a:avLst/>
          </a:prstGeom>
          <a:ln w="0">
            <a:noFill/>
          </a:ln>
        </p:spPr>
      </p:sp>
      <p:sp>
        <p:nvSpPr>
          <p:cNvPr id="256"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fr-FR" sz="2000" b="0" strike="noStrike" spc="-1">
                <a:solidFill>
                  <a:srgbClr val="000000"/>
                </a:solidFill>
                <a:latin typeface="Arial"/>
              </a:rPr>
              <a:t>STA 050 F</a:t>
            </a:r>
          </a:p>
        </p:txBody>
      </p:sp>
      <p:sp>
        <p:nvSpPr>
          <p:cNvPr id="257"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21AC04D8-33E4-4B92-9A55-5DA4D37ECC49}" type="slidenum">
              <a:rPr lang="fr-FR" sz="1200" b="0" strike="noStrike" spc="-1">
                <a:solidFill>
                  <a:srgbClr val="000000"/>
                </a:solidFill>
                <a:latin typeface="+mn-lt"/>
                <a:ea typeface="+mn-ea"/>
              </a:rPr>
              <a:t>14</a:t>
            </a:fld>
            <a:endParaRPr lang="fr-FR"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noRot="1" noChangeAspect="1"/>
          </p:cNvSpPr>
          <p:nvPr>
            <p:ph type="sldImg"/>
          </p:nvPr>
        </p:nvSpPr>
        <p:spPr>
          <a:xfrm>
            <a:off x="92075" y="741363"/>
            <a:ext cx="6623050" cy="3725862"/>
          </a:xfrm>
          <a:prstGeom prst="rect">
            <a:avLst/>
          </a:prstGeom>
          <a:ln w="0">
            <a:noFill/>
          </a:ln>
        </p:spPr>
      </p:sp>
      <p:sp>
        <p:nvSpPr>
          <p:cNvPr id="25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60"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57FD95C9-3183-41CF-AD4E-47712AFA9819}" type="slidenum">
              <a:rPr lang="fr-FR" sz="1200" b="0" strike="noStrike" spc="-1">
                <a:solidFill>
                  <a:srgbClr val="000000"/>
                </a:solidFill>
                <a:latin typeface="+mn-lt"/>
                <a:ea typeface="+mn-ea"/>
              </a:rPr>
              <a:t>15</a:t>
            </a:fld>
            <a:endParaRPr lang="fr-FR" sz="1200" b="0" strike="noStrike"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noRot="1" noChangeAspect="1"/>
          </p:cNvSpPr>
          <p:nvPr>
            <p:ph type="sldImg"/>
          </p:nvPr>
        </p:nvSpPr>
        <p:spPr>
          <a:xfrm>
            <a:off x="223920" y="741240"/>
            <a:ext cx="6359040" cy="3725640"/>
          </a:xfrm>
          <a:prstGeom prst="rect">
            <a:avLst/>
          </a:prstGeom>
          <a:ln w="0">
            <a:noFill/>
          </a:ln>
        </p:spPr>
      </p:sp>
      <p:sp>
        <p:nvSpPr>
          <p:cNvPr id="26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263" name="PlaceHolder 3"/>
          <p:cNvSpPr>
            <a:spLocks noGrp="1"/>
          </p:cNvSpPr>
          <p:nvPr>
            <p:ph type="sldNum" idx="19"/>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FFB6CC36-3FEC-4C80-979E-59AC5AA0CA67}" type="slidenum">
              <a:rPr lang="fr-FR" sz="1200" b="0" strike="noStrike" spc="-1">
                <a:solidFill>
                  <a:srgbClr val="000000"/>
                </a:solidFill>
                <a:latin typeface="+mn-lt"/>
                <a:ea typeface="+mn-ea"/>
              </a:rPr>
              <a:t>17</a:t>
            </a:fld>
            <a:endParaRPr lang="fr-FR" sz="1200" b="0" strike="noStrike"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p:cNvSpPr>
          <p:nvPr>
            <p:ph type="sldNum" idx="20"/>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Arial Narrow"/>
              </a:defRPr>
            </a:lvl1pPr>
          </a:lstStyle>
          <a:p>
            <a:pPr indent="0" algn="r">
              <a:lnSpc>
                <a:spcPct val="100000"/>
              </a:lnSpc>
              <a:buNone/>
            </a:pPr>
            <a:fld id="{7F60495E-C9A1-46E3-8BBA-9186E260EAB2}" type="slidenum">
              <a:rPr lang="fr-FR" sz="1200" b="0" strike="noStrike" spc="-1">
                <a:solidFill>
                  <a:srgbClr val="000000"/>
                </a:solidFill>
                <a:latin typeface="Arial Narrow"/>
              </a:rPr>
              <a:t>18</a:t>
            </a:fld>
            <a:endParaRPr lang="fr-FR" sz="1200" b="0" strike="noStrike" spc="-1">
              <a:solidFill>
                <a:srgbClr val="000000"/>
              </a:solidFill>
              <a:latin typeface="Times New Roman"/>
            </a:endParaRPr>
          </a:p>
        </p:txBody>
      </p:sp>
      <p:sp>
        <p:nvSpPr>
          <p:cNvPr id="265" name="PlaceHolder 2"/>
          <p:cNvSpPr>
            <a:spLocks noGrp="1" noRot="1" noChangeAspect="1"/>
          </p:cNvSpPr>
          <p:nvPr>
            <p:ph type="sldImg"/>
          </p:nvPr>
        </p:nvSpPr>
        <p:spPr>
          <a:xfrm>
            <a:off x="127000" y="744538"/>
            <a:ext cx="6615113" cy="3722687"/>
          </a:xfrm>
          <a:prstGeom prst="rect">
            <a:avLst/>
          </a:prstGeom>
          <a:ln w="0">
            <a:noFill/>
          </a:ln>
        </p:spPr>
      </p:sp>
      <p:sp>
        <p:nvSpPr>
          <p:cNvPr id="266" name="PlaceHolder 3"/>
          <p:cNvSpPr>
            <a:spLocks noGrp="1"/>
          </p:cNvSpPr>
          <p:nvPr>
            <p:ph type="body"/>
          </p:nvPr>
        </p:nvSpPr>
        <p:spPr>
          <a:xfrm>
            <a:off x="907200" y="4713120"/>
            <a:ext cx="4983120" cy="446796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sldNum" idx="21"/>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Arial Narrow"/>
              </a:defRPr>
            </a:lvl1pPr>
          </a:lstStyle>
          <a:p>
            <a:pPr indent="0" algn="r">
              <a:lnSpc>
                <a:spcPct val="100000"/>
              </a:lnSpc>
              <a:buNone/>
            </a:pPr>
            <a:fld id="{8015751F-B923-4313-8F88-E62284A8D14B}" type="slidenum">
              <a:rPr lang="fr-FR" sz="1200" b="0" strike="noStrike" spc="-1">
                <a:solidFill>
                  <a:srgbClr val="000000"/>
                </a:solidFill>
                <a:latin typeface="Arial Narrow"/>
              </a:rPr>
              <a:t>19</a:t>
            </a:fld>
            <a:endParaRPr lang="fr-FR" sz="1200" b="0" strike="noStrike" spc="-1">
              <a:solidFill>
                <a:srgbClr val="000000"/>
              </a:solidFill>
              <a:latin typeface="Times New Roman"/>
            </a:endParaRPr>
          </a:p>
        </p:txBody>
      </p:sp>
      <p:sp>
        <p:nvSpPr>
          <p:cNvPr id="268" name="PlaceHolder 2"/>
          <p:cNvSpPr>
            <a:spLocks noGrp="1" noRot="1" noChangeAspect="1"/>
          </p:cNvSpPr>
          <p:nvPr>
            <p:ph type="sldImg"/>
          </p:nvPr>
        </p:nvSpPr>
        <p:spPr>
          <a:xfrm>
            <a:off x="127000" y="744538"/>
            <a:ext cx="6615113" cy="3722687"/>
          </a:xfrm>
          <a:prstGeom prst="rect">
            <a:avLst/>
          </a:prstGeom>
          <a:ln w="0">
            <a:noFill/>
          </a:ln>
        </p:spPr>
      </p:sp>
      <p:sp>
        <p:nvSpPr>
          <p:cNvPr id="269" name="PlaceHolder 3"/>
          <p:cNvSpPr>
            <a:spLocks noGrp="1"/>
          </p:cNvSpPr>
          <p:nvPr>
            <p:ph type="body"/>
          </p:nvPr>
        </p:nvSpPr>
        <p:spPr>
          <a:xfrm>
            <a:off x="907200" y="4713120"/>
            <a:ext cx="4983120" cy="446796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DCC48E7C-3B91-4BA5-AC9D-25AB248F8505}" type="slidenum">
              <a:t>‹N°›</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C818F991-AFD6-403F-8F33-289A5D43BD0C}" type="slidenum">
              <a:t>‹N°›</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8"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51A425F6-CFC0-4602-8D0E-C36641143A13}" type="slidenum">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87F24A9D-9ED6-4625-B07F-44B8C8D97190}"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39F76A2E-5FD9-4600-8DCE-850D9A654E06}"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441B50F5-5FA1-48EC-AB07-348101CACE2D}"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5"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6"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7"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E2170083-BED0-4798-81AE-FDB50590E4C7}"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9"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20"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21"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EF701A87-47CE-41C5-A62B-637FFBAE6F5D}"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3"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24"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25"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8287EF58-2D0E-4184-BFE3-BCD66C65DE1B}"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7"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28"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3C47B693-8F20-4276-9119-6AB72BD03EBA}"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0"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2"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3"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7BA2B344-E7A4-44A8-9F9C-DE505D04FC26}" type="slidenum">
              <a:t>‹N°›</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5"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6"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7"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8"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39"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40"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D273FBD6-9725-4765-B5BB-30198A6C47CB}" type="slidenum">
              <a:t>‹N°›</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D37D1CA5-6E42-43CF-AFF8-ED789048DD0A}" type="slidenum">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47"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142ACA6D-DB02-4BEE-9ED7-539B77757B26}"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49"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01C0CCC0-FD63-4AE3-A4F9-DFB0684AD8E3}"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51"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2"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B0527351-BA7A-4F38-97F8-99A45151E0A8}"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DF65841D-ABCE-4175-A77F-0B30A66C53DE}"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B3D8C10C-02E1-4242-9226-033C09C6C528}"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56"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8"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9CA11706-AE2E-46F4-B078-1DFA5F3E87C8}"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2"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AA3610E5-0B7C-46B7-9B72-BC11013B8DD1}"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4"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5"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6"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8AF3AC84-EC10-47EC-A3AC-47DFC587161A}"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8"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69"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CDBCAEA9-F3F3-4399-88D7-DD4A59DF6A44}"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71"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2"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3"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4"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698A8870-DFC8-4590-B02E-6EE3CB9F8422}" type="slidenum">
              <a:t>‹N°›</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76"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7"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8"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79"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80"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81"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CDD1C99F-6B69-44E4-B2FC-042B8DC060EF}" type="slidenum">
              <a:t>‹N°›</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87"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89"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1"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92"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4"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6"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9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98"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0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02"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4"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05"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06"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8"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09"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11"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2"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3"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4"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16"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7"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8"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19"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20"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
        <p:nvSpPr>
          <p:cNvPr id="121"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Modifiez le style du titre</a:t>
            </a:r>
            <a:endParaRPr lang="fr-FR" sz="4400" b="0" strike="noStrike" spc="-1">
              <a:solidFill>
                <a:srgbClr val="000000"/>
              </a:solidFill>
              <a:latin typeface="Calibri"/>
            </a:endParaRPr>
          </a:p>
        </p:txBody>
      </p:sp>
      <p:sp>
        <p:nvSpPr>
          <p:cNvPr id="6" name="PlaceHolder 2"/>
          <p:cNvSpPr>
            <a:spLocks noGrp="1"/>
          </p:cNvSpPr>
          <p:nvPr>
            <p:ph type="body"/>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Cliquez pour modifier les styles du texte du masque</a:t>
            </a:r>
          </a:p>
          <a:p>
            <a:pPr marL="685800" lvl="1" indent="-228600">
              <a:lnSpc>
                <a:spcPct val="90000"/>
              </a:lnSpc>
              <a:spcBef>
                <a:spcPts val="499"/>
              </a:spcBef>
              <a:buClr>
                <a:srgbClr val="000000"/>
              </a:buClr>
              <a:buFont typeface="Arial"/>
              <a:buChar char="•"/>
            </a:pPr>
            <a:r>
              <a:rPr lang="fr-FR" sz="2400" b="0" strike="noStrike" spc="-1">
                <a:solidFill>
                  <a:srgbClr val="000000"/>
                </a:solidFill>
                <a:latin typeface="Calibri"/>
              </a:rPr>
              <a:t>Deuxième niveau</a:t>
            </a:r>
          </a:p>
          <a:p>
            <a:pPr marL="1143000" lvl="2" indent="-228600">
              <a:lnSpc>
                <a:spcPct val="90000"/>
              </a:lnSpc>
              <a:spcBef>
                <a:spcPts val="499"/>
              </a:spcBef>
              <a:buClr>
                <a:srgbClr val="000000"/>
              </a:buClr>
              <a:buFont typeface="Arial"/>
              <a:buChar char="•"/>
            </a:pPr>
            <a:r>
              <a:rPr lang="fr-FR" sz="2000" b="0" strike="noStrike" spc="-1">
                <a:solidFill>
                  <a:srgbClr val="000000"/>
                </a:solidFill>
                <a:latin typeface="Calibri"/>
              </a:rPr>
              <a:t>Troisième niveau</a:t>
            </a:r>
          </a:p>
          <a:p>
            <a:pPr marL="1600200" lvl="3" indent="-228600">
              <a:lnSpc>
                <a:spcPct val="90000"/>
              </a:lnSpc>
              <a:spcBef>
                <a:spcPts val="499"/>
              </a:spcBef>
              <a:buClr>
                <a:srgbClr val="000000"/>
              </a:buClr>
              <a:buFont typeface="Arial"/>
              <a:buChar char="•"/>
            </a:pPr>
            <a:r>
              <a:rPr lang="fr-FR" sz="1800" b="0" strike="noStrike" spc="-1">
                <a:solidFill>
                  <a:srgbClr val="000000"/>
                </a:solidFill>
                <a:latin typeface="Calibri"/>
              </a:rPr>
              <a:t>Quatrième niveau</a:t>
            </a:r>
          </a:p>
          <a:p>
            <a:pPr marL="2057400" lvl="4" indent="-228600">
              <a:lnSpc>
                <a:spcPct val="90000"/>
              </a:lnSpc>
              <a:spcBef>
                <a:spcPts val="499"/>
              </a:spcBef>
              <a:buClr>
                <a:srgbClr val="000000"/>
              </a:buClr>
              <a:buFont typeface="Arial"/>
              <a:buChar char="•"/>
            </a:pPr>
            <a:r>
              <a:rPr lang="fr-FR" sz="1800" b="0" strike="noStrike" spc="-1">
                <a:solidFill>
                  <a:srgbClr val="000000"/>
                </a:solidFill>
                <a:latin typeface="Calibri"/>
              </a:rPr>
              <a:t>Cinquième niveau</a:t>
            </a:r>
          </a:p>
        </p:txBody>
      </p:sp>
      <p:sp>
        <p:nvSpPr>
          <p:cNvPr id="2" name="PlaceHolder 3"/>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B8B8B"/>
                </a:solidFill>
                <a:latin typeface="Calibri"/>
              </a:defRPr>
            </a:lvl1pPr>
          </a:lstStyle>
          <a:p>
            <a:pPr indent="0">
              <a:lnSpc>
                <a:spcPct val="100000"/>
              </a:lnSpc>
              <a:buNone/>
            </a:pPr>
            <a:r>
              <a:rPr lang="fr-FR" sz="1200" b="0" strike="noStrike" spc="-1">
                <a:solidFill>
                  <a:srgbClr val="8B8B8B"/>
                </a:solidFill>
                <a:latin typeface="Calibri"/>
              </a:rPr>
              <a:t>&lt;date/heure&gt;</a:t>
            </a:r>
            <a:endParaRPr lang="fr-FR" sz="1200" b="0" strike="noStrike" spc="-1">
              <a:solidFill>
                <a:srgbClr val="000000"/>
              </a:solidFill>
              <a:latin typeface="Times New Roman"/>
            </a:endParaRPr>
          </a:p>
        </p:txBody>
      </p:sp>
      <p:sp>
        <p:nvSpPr>
          <p:cNvPr id="3" name="PlaceHolder 4"/>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4" name="PlaceHolder 5"/>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defRPr lang="fr-FR" sz="1200" b="0" strike="noStrike" spc="-1">
                <a:solidFill>
                  <a:srgbClr val="8B8B8B"/>
                </a:solidFill>
                <a:latin typeface="Calibri"/>
              </a:defRPr>
            </a:lvl1pPr>
          </a:lstStyle>
          <a:p>
            <a:pPr indent="0" algn="r">
              <a:lnSpc>
                <a:spcPct val="100000"/>
              </a:lnSpc>
              <a:buNone/>
            </a:pPr>
            <a:fld id="{46B0ED67-4382-46EB-948E-2BA8A5CDC905}" type="slidenum">
              <a:rPr lang="fr-FR" sz="1200" b="0" strike="noStrike" spc="-1">
                <a:solidFill>
                  <a:srgbClr val="8B8B8B"/>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Modifiez le style du titre</a:t>
            </a:r>
            <a:endParaRPr lang="fr-FR" sz="4400" b="0" strike="noStrike" spc="-1">
              <a:solidFill>
                <a:srgbClr val="000000"/>
              </a:solidFill>
              <a:latin typeface="Calibri"/>
            </a:endParaRPr>
          </a:p>
        </p:txBody>
      </p:sp>
      <p:sp>
        <p:nvSpPr>
          <p:cNvPr id="42" name="PlaceHolder 2"/>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B8B8B"/>
                </a:solidFill>
                <a:latin typeface="Calibri"/>
              </a:defRPr>
            </a:lvl1pPr>
          </a:lstStyle>
          <a:p>
            <a:pPr indent="0">
              <a:lnSpc>
                <a:spcPct val="100000"/>
              </a:lnSpc>
              <a:buNone/>
            </a:pPr>
            <a:r>
              <a:rPr lang="fr-FR" sz="1200" b="0" strike="noStrike" spc="-1">
                <a:solidFill>
                  <a:srgbClr val="8B8B8B"/>
                </a:solidFill>
                <a:latin typeface="Calibri"/>
              </a:rPr>
              <a:t>&lt;date/heure&gt;</a:t>
            </a:r>
            <a:endParaRPr lang="fr-FR" sz="1200" b="0" strike="noStrike" spc="-1">
              <a:solidFill>
                <a:srgbClr val="000000"/>
              </a:solidFill>
              <a:latin typeface="Times New Roman"/>
            </a:endParaRPr>
          </a:p>
        </p:txBody>
      </p:sp>
      <p:sp>
        <p:nvSpPr>
          <p:cNvPr id="43" name="PlaceHolder 3"/>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44" name="PlaceHolder 4"/>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defRPr lang="fr-FR" sz="1200" b="0" strike="noStrike" spc="-1">
                <a:solidFill>
                  <a:srgbClr val="8B8B8B"/>
                </a:solidFill>
                <a:latin typeface="Calibri"/>
              </a:defRPr>
            </a:lvl1pPr>
          </a:lstStyle>
          <a:p>
            <a:pPr indent="0" algn="r">
              <a:lnSpc>
                <a:spcPct val="100000"/>
              </a:lnSpc>
              <a:buNone/>
            </a:pPr>
            <a:fld id="{12A5135C-CF3B-4031-85BF-E25FB785E20D}" type="slidenum">
              <a:rPr lang="fr-FR" sz="1200" b="0" strike="noStrike" spc="-1">
                <a:solidFill>
                  <a:srgbClr val="8B8B8B"/>
                </a:solidFill>
                <a:latin typeface="Calibri"/>
              </a:rPr>
              <a:t>‹N°›</a:t>
            </a:fld>
            <a:endParaRPr lang="fr-FR" sz="1200" b="0" strike="noStrike" spc="-1">
              <a:solidFill>
                <a:srgbClr val="000000"/>
              </a:solidFill>
              <a:latin typeface="Times New Roman"/>
            </a:endParaRPr>
          </a:p>
        </p:txBody>
      </p:sp>
      <p:sp>
        <p:nvSpPr>
          <p:cNvPr id="45"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2" name="Image 3"/>
          <p:cNvPicPr/>
          <p:nvPr/>
        </p:nvPicPr>
        <p:blipFill>
          <a:blip r:embed="rId14"/>
          <a:stretch/>
        </p:blipFill>
        <p:spPr>
          <a:xfrm>
            <a:off x="0" y="136800"/>
            <a:ext cx="12191760" cy="6584040"/>
          </a:xfrm>
          <a:prstGeom prst="rect">
            <a:avLst/>
          </a:prstGeom>
          <a:ln w="0">
            <a:noFill/>
          </a:ln>
        </p:spPr>
      </p:pic>
      <p:pic>
        <p:nvPicPr>
          <p:cNvPr id="83" name="Image 14"/>
          <p:cNvPicPr/>
          <p:nvPr/>
        </p:nvPicPr>
        <p:blipFill>
          <a:blip r:embed="rId15"/>
          <a:stretch/>
        </p:blipFill>
        <p:spPr>
          <a:xfrm>
            <a:off x="829080" y="5362200"/>
            <a:ext cx="2060640" cy="960840"/>
          </a:xfrm>
          <a:prstGeom prst="rect">
            <a:avLst/>
          </a:prstGeom>
          <a:ln w="0">
            <a:noFill/>
          </a:ln>
        </p:spPr>
      </p:pic>
      <p:sp>
        <p:nvSpPr>
          <p:cNvPr id="8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Calibri"/>
              </a:rPr>
              <a:t>Cliquez pour éditer le format du texte-titre</a:t>
            </a:r>
          </a:p>
        </p:txBody>
      </p:sp>
      <p:sp>
        <p:nvSpPr>
          <p:cNvPr id="8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buNone/>
            </a:pPr>
            <a:endParaRPr lang="fr-FR" sz="4400" b="0" strike="noStrike" spc="-1">
              <a:solidFill>
                <a:srgbClr val="000000"/>
              </a:solidFill>
              <a:latin typeface="Calibri Light"/>
            </a:endParaRPr>
          </a:p>
        </p:txBody>
      </p:sp>
      <p:sp>
        <p:nvSpPr>
          <p:cNvPr id="129" name="PlaceHolder 2"/>
          <p:cNvSpPr>
            <a:spLocks noGrp="1"/>
          </p:cNvSpPr>
          <p:nvPr>
            <p:ph/>
          </p:nvPr>
        </p:nvSpPr>
        <p:spPr>
          <a:xfrm>
            <a:off x="838080" y="1825560"/>
            <a:ext cx="10515240" cy="4350960"/>
          </a:xfrm>
          <a:prstGeom prst="rect">
            <a:avLst/>
          </a:prstGeom>
          <a:noFill/>
          <a:ln w="0">
            <a:noFill/>
          </a:ln>
        </p:spPr>
        <p:txBody>
          <a:bodyPr anchor="t">
            <a:noAutofit/>
          </a:bodyPr>
          <a:lstStyle/>
          <a:p>
            <a:pPr indent="0" algn="ctr">
              <a:lnSpc>
                <a:spcPct val="90000"/>
              </a:lnSpc>
              <a:spcBef>
                <a:spcPts val="1001"/>
              </a:spcBef>
              <a:buNone/>
              <a:tabLst>
                <a:tab pos="0" algn="l"/>
              </a:tabLst>
            </a:pPr>
            <a:r>
              <a:rPr lang="fr-FR" sz="2800" b="0" strike="noStrike" spc="-1">
                <a:solidFill>
                  <a:srgbClr val="000000"/>
                </a:solidFill>
                <a:latin typeface="Calibri"/>
              </a:rPr>
              <a:t>Réunion information CARMF 18/06/2024</a:t>
            </a:r>
          </a:p>
          <a:p>
            <a:pPr indent="0" algn="ctr">
              <a:lnSpc>
                <a:spcPct val="90000"/>
              </a:lnSpc>
              <a:spcBef>
                <a:spcPts val="1001"/>
              </a:spcBef>
              <a:buNone/>
              <a:tabLst>
                <a:tab pos="0" algn="l"/>
              </a:tabLst>
            </a:pPr>
            <a:r>
              <a:rPr lang="fr-FR" sz="2800" b="0" strike="noStrike" spc="-1">
                <a:solidFill>
                  <a:srgbClr val="000000"/>
                </a:solidFill>
                <a:latin typeface="Calibri"/>
              </a:rPr>
              <a:t>David CIABRINI</a:t>
            </a:r>
          </a:p>
          <a:p>
            <a:pPr indent="0" algn="ctr">
              <a:lnSpc>
                <a:spcPct val="90000"/>
              </a:lnSpc>
              <a:spcBef>
                <a:spcPts val="1001"/>
              </a:spcBef>
              <a:buNone/>
              <a:tabLst>
                <a:tab pos="0" algn="l"/>
              </a:tabLst>
            </a:pPr>
            <a:r>
              <a:rPr lang="fr-FR" sz="2800" b="0" strike="noStrike" spc="-1">
                <a:solidFill>
                  <a:srgbClr val="000000"/>
                </a:solidFill>
                <a:latin typeface="Calibri"/>
              </a:rPr>
              <a:t>Administrateur Auvergne Rhône Alpes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p:cNvSpPr>
          <p:nvPr>
            <p:ph/>
          </p:nvPr>
        </p:nvSpPr>
        <p:spPr>
          <a:xfrm>
            <a:off x="838080" y="1361160"/>
            <a:ext cx="10515240" cy="48153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Points de retraite et trimestres d’assurance</a:t>
            </a:r>
          </a:p>
        </p:txBody>
      </p:sp>
      <p:sp>
        <p:nvSpPr>
          <p:cNvPr id="131" name="AutoShape 7"/>
          <p:cNvSpPr/>
          <p:nvPr/>
        </p:nvSpPr>
        <p:spPr>
          <a:xfrm>
            <a:off x="8674200" y="1989720"/>
            <a:ext cx="3101040" cy="1506240"/>
          </a:xfrm>
          <a:prstGeom prst="roundRect">
            <a:avLst>
              <a:gd name="adj" fmla="val 16667"/>
            </a:avLst>
          </a:prstGeom>
          <a:noFill/>
          <a:ln w="0">
            <a:noFill/>
          </a:ln>
        </p:spPr>
        <p:style>
          <a:lnRef idx="0">
            <a:scrgbClr r="0" g="0" b="0"/>
          </a:lnRef>
          <a:fillRef idx="0">
            <a:scrgbClr r="0" g="0" b="0"/>
          </a:fillRef>
          <a:effectRef idx="0">
            <a:scrgbClr r="0" g="0" b="0"/>
          </a:effectRef>
          <a:fontRef idx="minor"/>
        </p:style>
        <p:txBody>
          <a:bodyPr lIns="0" tIns="218520" rIns="0" bIns="218520" anchor="ctr">
            <a:noAutofit/>
          </a:bodyPr>
          <a:lstStyle/>
          <a:p>
            <a:pPr>
              <a:lnSpc>
                <a:spcPct val="70000"/>
              </a:lnSpc>
              <a:tabLst>
                <a:tab pos="3236400" algn="r"/>
                <a:tab pos="5316840" algn="r"/>
              </a:tabLst>
            </a:pPr>
            <a:r>
              <a:rPr lang="fr-FR" sz="1940" b="0" strike="noStrike" spc="-1">
                <a:solidFill>
                  <a:srgbClr val="006699"/>
                </a:solidFill>
                <a:latin typeface="Calibri"/>
              </a:rPr>
              <a:t>Total : </a:t>
            </a:r>
            <a:r>
              <a:rPr lang="fr-FR" sz="1940" b="0" strike="noStrike" spc="-1">
                <a:solidFill>
                  <a:srgbClr val="404040"/>
                </a:solidFill>
                <a:latin typeface="Calibri"/>
              </a:rPr>
              <a:t>550 points maximum</a:t>
            </a:r>
            <a:endParaRPr lang="fr-FR" sz="1940" b="0" strike="noStrike" spc="-1">
              <a:solidFill>
                <a:srgbClr val="000000"/>
              </a:solidFill>
              <a:latin typeface="Arial"/>
            </a:endParaRPr>
          </a:p>
          <a:p>
            <a:pPr>
              <a:lnSpc>
                <a:spcPct val="100000"/>
              </a:lnSpc>
              <a:tabLst>
                <a:tab pos="3236400" algn="r"/>
                <a:tab pos="5316840" algn="r"/>
              </a:tabLst>
            </a:pPr>
            <a:endParaRPr lang="fr-FR" sz="1940" b="0" strike="noStrike" spc="-1">
              <a:solidFill>
                <a:srgbClr val="000000"/>
              </a:solidFill>
              <a:latin typeface="Arial"/>
            </a:endParaRPr>
          </a:p>
          <a:p>
            <a:pPr>
              <a:lnSpc>
                <a:spcPct val="100000"/>
              </a:lnSpc>
              <a:tabLst>
                <a:tab pos="3236400" algn="r"/>
                <a:tab pos="5316840" algn="r"/>
              </a:tabLst>
            </a:pPr>
            <a:r>
              <a:rPr lang="fr-FR" sz="1940" b="0" strike="noStrike" spc="-1">
                <a:solidFill>
                  <a:srgbClr val="006699"/>
                </a:solidFill>
                <a:latin typeface="Calibri"/>
              </a:rPr>
              <a:t>Valeur du point </a:t>
            </a:r>
            <a:r>
              <a:rPr lang="fr-FR" sz="1940" b="0" strike="noStrike" spc="-1">
                <a:solidFill>
                  <a:srgbClr val="5F5F5F"/>
                </a:solidFill>
                <a:latin typeface="Calibri"/>
              </a:rPr>
              <a:t>: </a:t>
            </a:r>
            <a:r>
              <a:rPr lang="fr-FR" sz="1940" b="0" strike="noStrike" spc="-1">
                <a:solidFill>
                  <a:srgbClr val="404040"/>
                </a:solidFill>
                <a:latin typeface="Calibri"/>
              </a:rPr>
              <a:t>0,6399 € </a:t>
            </a:r>
            <a:br>
              <a:rPr sz="1940"/>
            </a:br>
            <a:r>
              <a:rPr lang="fr-FR" sz="1940" b="0" strike="noStrike" spc="-1">
                <a:solidFill>
                  <a:srgbClr val="404040"/>
                </a:solidFill>
                <a:latin typeface="Calibri"/>
              </a:rPr>
              <a:t>au 1</a:t>
            </a:r>
            <a:r>
              <a:rPr lang="fr-FR" sz="1939" b="0" strike="noStrike" spc="-1" baseline="30000">
                <a:solidFill>
                  <a:srgbClr val="404040"/>
                </a:solidFill>
                <a:latin typeface="Calibri"/>
              </a:rPr>
              <a:t>er</a:t>
            </a:r>
            <a:r>
              <a:rPr lang="fr-FR" sz="1940" b="0" strike="noStrike" spc="-1">
                <a:solidFill>
                  <a:srgbClr val="404040"/>
                </a:solidFill>
                <a:latin typeface="Calibri"/>
              </a:rPr>
              <a:t> janvier 2024</a:t>
            </a:r>
            <a:endParaRPr lang="fr-FR" sz="1940" b="0" strike="noStrike" spc="-1">
              <a:solidFill>
                <a:srgbClr val="000000"/>
              </a:solidFill>
              <a:latin typeface="Arial"/>
            </a:endParaRPr>
          </a:p>
        </p:txBody>
      </p:sp>
      <p:sp>
        <p:nvSpPr>
          <p:cNvPr id="132" name="AutoShape 14"/>
          <p:cNvSpPr/>
          <p:nvPr/>
        </p:nvSpPr>
        <p:spPr>
          <a:xfrm>
            <a:off x="3652920" y="4005360"/>
            <a:ext cx="5326200" cy="1482480"/>
          </a:xfrm>
          <a:prstGeom prst="roundRect">
            <a:avLst>
              <a:gd name="adj" fmla="val 16667"/>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6680" indent="-346680">
              <a:lnSpc>
                <a:spcPct val="90000"/>
              </a:lnSpc>
              <a:spcAft>
                <a:spcPts val="729"/>
              </a:spcAft>
              <a:buClr>
                <a:srgbClr val="006699"/>
              </a:buClr>
              <a:buSzPct val="80000"/>
              <a:buFont typeface="Arial Narrow"/>
              <a:buChar char="►"/>
              <a:tabLst>
                <a:tab pos="323640" algn="l"/>
              </a:tabLst>
            </a:pPr>
            <a:r>
              <a:rPr lang="fr-FR" sz="1940" b="0" strike="noStrike" spc="-1">
                <a:solidFill>
                  <a:srgbClr val="404040"/>
                </a:solidFill>
                <a:latin typeface="Calibri"/>
              </a:rPr>
              <a:t>4 trimestres maximum par année civile</a:t>
            </a:r>
            <a:endParaRPr lang="fr-FR" sz="1940" b="0" strike="noStrike" spc="-1">
              <a:solidFill>
                <a:srgbClr val="000000"/>
              </a:solidFill>
              <a:latin typeface="Arial"/>
            </a:endParaRPr>
          </a:p>
          <a:p>
            <a:pPr>
              <a:lnSpc>
                <a:spcPct val="90000"/>
              </a:lnSpc>
              <a:spcAft>
                <a:spcPts val="729"/>
              </a:spcAft>
              <a:tabLst>
                <a:tab pos="323640" algn="l"/>
              </a:tabLst>
            </a:pPr>
            <a:endParaRPr lang="fr-FR" sz="1940" b="0" strike="noStrike" spc="-1">
              <a:solidFill>
                <a:srgbClr val="000000"/>
              </a:solidFill>
              <a:latin typeface="Arial"/>
            </a:endParaRPr>
          </a:p>
          <a:p>
            <a:pPr marL="346680" indent="-346680">
              <a:lnSpc>
                <a:spcPct val="90000"/>
              </a:lnSpc>
              <a:spcAft>
                <a:spcPts val="729"/>
              </a:spcAft>
              <a:buClr>
                <a:srgbClr val="006699"/>
              </a:buClr>
              <a:buSzPct val="80000"/>
              <a:buFont typeface="Arial Narrow"/>
              <a:buChar char="►"/>
              <a:tabLst>
                <a:tab pos="323640" algn="l"/>
              </a:tabLst>
            </a:pPr>
            <a:r>
              <a:rPr lang="fr-FR" sz="1940" b="0" strike="noStrike" spc="-1">
                <a:solidFill>
                  <a:srgbClr val="404040"/>
                </a:solidFill>
                <a:latin typeface="Calibri"/>
              </a:rPr>
              <a:t>1 trimestre validé par tranche de revenus </a:t>
            </a:r>
            <a:br>
              <a:rPr sz="1940"/>
            </a:br>
            <a:r>
              <a:rPr lang="fr-FR" sz="1940" b="0" strike="noStrike" spc="-1">
                <a:solidFill>
                  <a:srgbClr val="404040"/>
                </a:solidFill>
                <a:latin typeface="Calibri"/>
              </a:rPr>
              <a:t>de 1 747 € (150 SMIC horaire)</a:t>
            </a:r>
            <a:endParaRPr lang="fr-FR" sz="1940" b="0" strike="noStrike" spc="-1">
              <a:solidFill>
                <a:srgbClr val="000000"/>
              </a:solidFill>
              <a:latin typeface="Arial"/>
            </a:endParaRPr>
          </a:p>
        </p:txBody>
      </p:sp>
      <p:sp>
        <p:nvSpPr>
          <p:cNvPr id="133" name="PlaceHolder 2"/>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Régime de base</a:t>
            </a:r>
            <a:endParaRPr lang="fr-FR" sz="4400" b="0" strike="noStrike" spc="-1">
              <a:solidFill>
                <a:srgbClr val="000000"/>
              </a:solidFill>
              <a:latin typeface="Calibri"/>
            </a:endParaRPr>
          </a:p>
        </p:txBody>
      </p:sp>
      <p:sp>
        <p:nvSpPr>
          <p:cNvPr id="134" name="Rectangle 13"/>
          <p:cNvSpPr/>
          <p:nvPr/>
        </p:nvSpPr>
        <p:spPr>
          <a:xfrm>
            <a:off x="3740400" y="1973160"/>
            <a:ext cx="4810320" cy="160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6680" indent="-346680">
              <a:lnSpc>
                <a:spcPct val="90000"/>
              </a:lnSpc>
              <a:spcAft>
                <a:spcPts val="729"/>
              </a:spcAft>
              <a:buClr>
                <a:srgbClr val="006699"/>
              </a:buClr>
              <a:buSzPct val="80000"/>
              <a:buFont typeface="Arial Narrow"/>
              <a:buChar char="►"/>
              <a:tabLst>
                <a:tab pos="323640" algn="l"/>
              </a:tabLst>
            </a:pPr>
            <a:r>
              <a:rPr lang="fr-FR" sz="1940" b="0" strike="noStrike" spc="-1">
                <a:solidFill>
                  <a:srgbClr val="006699"/>
                </a:solidFill>
                <a:latin typeface="Calibri"/>
              </a:rPr>
              <a:t>Tranche 1 : </a:t>
            </a:r>
            <a:r>
              <a:rPr lang="fr-FR" sz="1940" b="0" strike="noStrike" spc="-1">
                <a:solidFill>
                  <a:srgbClr val="404040"/>
                </a:solidFill>
                <a:latin typeface="Calibri"/>
              </a:rPr>
              <a:t>525 points maximum par an </a:t>
            </a:r>
            <a:br>
              <a:rPr sz="1940"/>
            </a:br>
            <a:r>
              <a:rPr lang="fr-FR" sz="1940" b="0" strike="noStrike" spc="-1">
                <a:solidFill>
                  <a:srgbClr val="404040"/>
                </a:solidFill>
                <a:latin typeface="Calibri"/>
              </a:rPr>
              <a:t>pour 46 368 € de revenus</a:t>
            </a:r>
            <a:endParaRPr lang="fr-FR" sz="1940" b="0" strike="noStrike" spc="-1">
              <a:solidFill>
                <a:srgbClr val="000000"/>
              </a:solidFill>
              <a:latin typeface="Arial"/>
            </a:endParaRPr>
          </a:p>
          <a:p>
            <a:pPr>
              <a:lnSpc>
                <a:spcPct val="90000"/>
              </a:lnSpc>
              <a:spcAft>
                <a:spcPts val="729"/>
              </a:spcAft>
              <a:tabLst>
                <a:tab pos="323640" algn="l"/>
              </a:tabLst>
            </a:pPr>
            <a:endParaRPr lang="fr-FR" sz="1940" b="0" strike="noStrike" spc="-1">
              <a:solidFill>
                <a:srgbClr val="000000"/>
              </a:solidFill>
              <a:latin typeface="Arial"/>
            </a:endParaRPr>
          </a:p>
          <a:p>
            <a:pPr marL="346680" indent="-346680">
              <a:lnSpc>
                <a:spcPct val="90000"/>
              </a:lnSpc>
              <a:spcAft>
                <a:spcPts val="729"/>
              </a:spcAft>
              <a:buClr>
                <a:srgbClr val="006699"/>
              </a:buClr>
              <a:buSzPct val="80000"/>
              <a:buFont typeface="Arial Narrow"/>
              <a:buChar char="►"/>
              <a:tabLst>
                <a:tab pos="323640" algn="l"/>
              </a:tabLst>
            </a:pPr>
            <a:r>
              <a:rPr lang="fr-FR" sz="1940" b="0" strike="noStrike" spc="-1">
                <a:solidFill>
                  <a:srgbClr val="006699"/>
                </a:solidFill>
                <a:latin typeface="Calibri"/>
              </a:rPr>
              <a:t>Tranche 2 : </a:t>
            </a:r>
            <a:r>
              <a:rPr lang="fr-FR" sz="1940" b="0" strike="noStrike" spc="-1">
                <a:solidFill>
                  <a:srgbClr val="404040"/>
                </a:solidFill>
                <a:latin typeface="Calibri"/>
              </a:rPr>
              <a:t>25 points maximum par an </a:t>
            </a:r>
            <a:br>
              <a:rPr sz="1940"/>
            </a:br>
            <a:r>
              <a:rPr lang="fr-FR" sz="1940" b="0" strike="noStrike" spc="-1">
                <a:solidFill>
                  <a:srgbClr val="404040"/>
                </a:solidFill>
                <a:latin typeface="Calibri"/>
              </a:rPr>
              <a:t>pour 231 840 € de revenus</a:t>
            </a:r>
            <a:endParaRPr lang="fr-FR" sz="1940" b="0" strike="noStrike" spc="-1">
              <a:solidFill>
                <a:srgbClr val="000000"/>
              </a:solidFill>
              <a:latin typeface="Arial"/>
            </a:endParaRPr>
          </a:p>
        </p:txBody>
      </p:sp>
      <p:sp>
        <p:nvSpPr>
          <p:cNvPr id="135" name="AutoShape 9"/>
          <p:cNvSpPr/>
          <p:nvPr/>
        </p:nvSpPr>
        <p:spPr>
          <a:xfrm>
            <a:off x="8363160" y="2095920"/>
            <a:ext cx="179280" cy="1291680"/>
          </a:xfrm>
          <a:prstGeom prst="rightBrace">
            <a:avLst>
              <a:gd name="adj1" fmla="val 94502"/>
              <a:gd name="adj2" fmla="val 50000"/>
            </a:avLst>
          </a:prstGeom>
          <a:noFill/>
          <a:ln w="19050">
            <a:solidFill>
              <a:srgbClr val="006699"/>
            </a:solidFill>
            <a:round/>
          </a:ln>
        </p:spPr>
        <p:style>
          <a:lnRef idx="0">
            <a:scrgbClr r="0" g="0" b="0"/>
          </a:lnRef>
          <a:fillRef idx="0">
            <a:scrgbClr r="0" g="0" b="0"/>
          </a:fillRef>
          <a:effectRef idx="0">
            <a:scrgbClr r="0" g="0" b="0"/>
          </a:effectRef>
          <a:fontRef idx="minor"/>
        </p:style>
        <p:txBody>
          <a:bodyPr wrap="none" lIns="104040" tIns="51840" rIns="104040" bIns="51840" anchor="ctr">
            <a:noAutofit/>
          </a:bodyPr>
          <a:lstStyle/>
          <a:p>
            <a:pPr algn="ctr">
              <a:lnSpc>
                <a:spcPct val="100000"/>
              </a:lnSpc>
            </a:pPr>
            <a:endParaRPr lang="fr-FR" sz="3270" b="0" strike="noStrike" spc="-1">
              <a:solidFill>
                <a:srgbClr val="FF00FF"/>
              </a:solidFill>
              <a:latin typeface="Calibri"/>
            </a:endParaRPr>
          </a:p>
        </p:txBody>
      </p:sp>
      <p:sp>
        <p:nvSpPr>
          <p:cNvPr id="136" name="Forme libre 12"/>
          <p:cNvSpPr/>
          <p:nvPr/>
        </p:nvSpPr>
        <p:spPr>
          <a:xfrm>
            <a:off x="1901880" y="2055960"/>
            <a:ext cx="1747080" cy="1419120"/>
          </a:xfrm>
          <a:custGeom>
            <a:avLst/>
            <a:gdLst>
              <a:gd name="textAreaLeft" fmla="*/ 0 w 1747080"/>
              <a:gd name="textAreaRight" fmla="*/ 1747440 w 1747080"/>
              <a:gd name="textAreaTop" fmla="*/ 0 h 1419120"/>
              <a:gd name="textAreaBottom" fmla="*/ 1419480 h 141912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rgbClr val="EEEEEE"/>
          </a:solidFill>
          <a:ln w="3175" cap="sq">
            <a:solidFill>
              <a:srgbClr val="FFFFFF">
                <a:lumMod val="95000"/>
              </a:srgbClr>
            </a:solidFill>
            <a:miter/>
          </a:ln>
          <a:effectLst>
            <a:outerShdw blurRad="5076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Points </a:t>
            </a:r>
            <a:br>
              <a:rPr sz="2190"/>
            </a:br>
            <a:r>
              <a:rPr lang="fr-FR" sz="2190" b="0" strike="noStrike" spc="-1">
                <a:solidFill>
                  <a:srgbClr val="006699"/>
                </a:solidFill>
                <a:latin typeface="Calibri"/>
              </a:rPr>
              <a:t>de retraite</a:t>
            </a:r>
            <a:endParaRPr lang="fr-FR" sz="2190" b="0" strike="noStrike" spc="-1">
              <a:solidFill>
                <a:srgbClr val="000000"/>
              </a:solidFill>
              <a:latin typeface="Arial"/>
            </a:endParaRPr>
          </a:p>
        </p:txBody>
      </p:sp>
      <p:sp>
        <p:nvSpPr>
          <p:cNvPr id="137" name="Forme libre 27"/>
          <p:cNvSpPr/>
          <p:nvPr/>
        </p:nvSpPr>
        <p:spPr>
          <a:xfrm>
            <a:off x="1905480" y="4178880"/>
            <a:ext cx="1743480" cy="1101240"/>
          </a:xfrm>
          <a:custGeom>
            <a:avLst/>
            <a:gdLst>
              <a:gd name="textAreaLeft" fmla="*/ 0 w 1743480"/>
              <a:gd name="textAreaRight" fmla="*/ 1743840 w 1743480"/>
              <a:gd name="textAreaTop" fmla="*/ 0 h 1101240"/>
              <a:gd name="textAreaBottom" fmla="*/ 1101600 h 110124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rgbClr val="EEEEEE"/>
          </a:solidFill>
          <a:ln w="3175" cap="sq">
            <a:solidFill>
              <a:srgbClr val="FFFFFF">
                <a:lumMod val="95000"/>
              </a:srgbClr>
            </a:solidFill>
            <a:miter/>
          </a:ln>
          <a:effectLst>
            <a:outerShdw blurRad="5076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Trimestres d’assurance</a:t>
            </a:r>
            <a:endParaRPr lang="fr-FR" sz="2190" b="0" strike="noStrike" spc="-1">
              <a:solidFill>
                <a:srgbClr val="000000"/>
              </a:solidFill>
              <a:latin typeface="Arial"/>
            </a:endParaRPr>
          </a:p>
        </p:txBody>
      </p:sp>
      <p:sp>
        <p:nvSpPr>
          <p:cNvPr id="138" name="Rectangle 6"/>
          <p:cNvSpPr/>
          <p:nvPr/>
        </p:nvSpPr>
        <p:spPr>
          <a:xfrm>
            <a:off x="1917360" y="5798880"/>
            <a:ext cx="8547840" cy="680040"/>
          </a:xfrm>
          <a:prstGeom prst="rect">
            <a:avLst/>
          </a:prstGeom>
          <a:solidFill>
            <a:schemeClr val="bg1">
              <a:lumMod val="95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6680" indent="-346680">
              <a:lnSpc>
                <a:spcPct val="100000"/>
              </a:lnSpc>
              <a:buClr>
                <a:srgbClr val="006699"/>
              </a:buClr>
              <a:buSzPct val="80000"/>
              <a:buFont typeface="Arial Narrow"/>
              <a:buChar char="►"/>
            </a:pPr>
            <a:r>
              <a:rPr lang="fr-FR" sz="1940" b="0" strike="noStrike" spc="-1">
                <a:solidFill>
                  <a:srgbClr val="595959"/>
                </a:solidFill>
                <a:latin typeface="Calibri"/>
              </a:rPr>
              <a:t>S’ajoute pour les retraites liquidées à partir du 1</a:t>
            </a:r>
            <a:r>
              <a:rPr lang="fr-FR" sz="1939" b="0" strike="noStrike" spc="-1" baseline="30000">
                <a:solidFill>
                  <a:srgbClr val="595959"/>
                </a:solidFill>
                <a:latin typeface="Calibri"/>
              </a:rPr>
              <a:t>er</a:t>
            </a:r>
            <a:r>
              <a:rPr lang="fr-FR" sz="1940" b="0" strike="noStrike" spc="-1">
                <a:solidFill>
                  <a:srgbClr val="595959"/>
                </a:solidFill>
                <a:latin typeface="Calibri"/>
              </a:rPr>
              <a:t> octobre 2023 </a:t>
            </a:r>
            <a:br>
              <a:rPr sz="1940"/>
            </a:br>
            <a:r>
              <a:rPr lang="fr-FR" sz="1940" b="0" strike="noStrike" spc="-1">
                <a:solidFill>
                  <a:srgbClr val="595959"/>
                </a:solidFill>
                <a:latin typeface="Calibri"/>
              </a:rPr>
              <a:t>la majoration familiale de 10 % si le médecin a eu au moins 3 enfants.</a:t>
            </a:r>
            <a:endParaRPr lang="fr-FR" sz="1940" b="0" strike="noStrike" spc="-1">
              <a:solidFill>
                <a:srgbClr val="000000"/>
              </a:solidFill>
              <a:latin typeface="Arial"/>
            </a:endParaRPr>
          </a:p>
        </p:txBody>
      </p:sp>
      <p:sp>
        <p:nvSpPr>
          <p:cNvPr id="139" name="ZoneTexte 11"/>
          <p:cNvSpPr/>
          <p:nvPr/>
        </p:nvSpPr>
        <p:spPr>
          <a:xfrm rot="20203200">
            <a:off x="9543960" y="5806800"/>
            <a:ext cx="1922040" cy="598320"/>
          </a:xfrm>
          <a:prstGeom prst="ellipse">
            <a:avLst/>
          </a:prstGeom>
          <a:solidFill>
            <a:srgbClr val="FF9933"/>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2190" b="0" strike="noStrike" spc="-1">
                <a:solidFill>
                  <a:srgbClr val="000000"/>
                </a:solidFill>
                <a:latin typeface="Calibri"/>
              </a:rPr>
              <a:t>Nouveau</a:t>
            </a:r>
            <a:endParaRPr lang="fr-FR" sz="219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0"/>
          <p:cNvSpPr/>
          <p:nvPr/>
        </p:nvSpPr>
        <p:spPr>
          <a:xfrm>
            <a:off x="1814400" y="4040640"/>
            <a:ext cx="8816040" cy="97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6680" indent="-346680">
              <a:lnSpc>
                <a:spcPct val="100000"/>
              </a:lnSpc>
              <a:buClr>
                <a:srgbClr val="006699"/>
              </a:buClr>
              <a:buSzPct val="80000"/>
              <a:buFont typeface="Arial Narrow"/>
              <a:buChar char="►"/>
            </a:pPr>
            <a:r>
              <a:rPr lang="fr-FR" sz="1940" b="0" strike="noStrike" spc="-1">
                <a:solidFill>
                  <a:srgbClr val="404040"/>
                </a:solidFill>
                <a:latin typeface="Calibri"/>
              </a:rPr>
              <a:t>Dispense totale de cotisation les 2 premières années d’affiliation si le médecin a moins de 40 ans et à partir de 75 ans (au 1</a:t>
            </a:r>
            <a:r>
              <a:rPr lang="fr-FR" sz="1939" b="0" strike="noStrike" spc="-1" baseline="30000">
                <a:solidFill>
                  <a:srgbClr val="404040"/>
                </a:solidFill>
                <a:latin typeface="Calibri"/>
              </a:rPr>
              <a:t>er</a:t>
            </a:r>
            <a:r>
              <a:rPr lang="fr-FR" sz="1940" b="0" strike="noStrike" spc="-1">
                <a:solidFill>
                  <a:srgbClr val="404040"/>
                </a:solidFill>
                <a:latin typeface="Calibri"/>
              </a:rPr>
              <a:t> jour du semestre civil qui suit son 75</a:t>
            </a:r>
            <a:r>
              <a:rPr lang="fr-FR" sz="1939" b="0" strike="noStrike" spc="-1" baseline="30000">
                <a:solidFill>
                  <a:srgbClr val="404040"/>
                </a:solidFill>
                <a:latin typeface="Calibri"/>
              </a:rPr>
              <a:t>e</a:t>
            </a:r>
            <a:r>
              <a:rPr lang="fr-FR" sz="1940" b="0" strike="noStrike" spc="-1">
                <a:solidFill>
                  <a:srgbClr val="404040"/>
                </a:solidFill>
                <a:latin typeface="Calibri"/>
              </a:rPr>
              <a:t> anniversaire).</a:t>
            </a:r>
            <a:endParaRPr lang="fr-FR" sz="1940" b="0" strike="noStrike" spc="-1">
              <a:solidFill>
                <a:srgbClr val="000000"/>
              </a:solidFill>
              <a:latin typeface="Arial"/>
            </a:endParaRPr>
          </a:p>
        </p:txBody>
      </p:sp>
      <p:sp>
        <p:nvSpPr>
          <p:cNvPr id="14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Régime complémentaire</a:t>
            </a:r>
            <a:endParaRPr lang="fr-FR" sz="4400" b="0" strike="noStrike" spc="-1">
              <a:solidFill>
                <a:srgbClr val="000000"/>
              </a:solidFill>
              <a:latin typeface="Calibri"/>
            </a:endParaRPr>
          </a:p>
        </p:txBody>
      </p:sp>
      <p:sp>
        <p:nvSpPr>
          <p:cNvPr id="142" name="PlaceHolder 2"/>
          <p:cNvSpPr>
            <a:spLocks noGrp="1"/>
          </p:cNvSpPr>
          <p:nvPr>
            <p:ph/>
          </p:nvPr>
        </p:nvSpPr>
        <p:spPr>
          <a:xfrm>
            <a:off x="838080" y="1354320"/>
            <a:ext cx="10515240" cy="482220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Cotisations 2024</a:t>
            </a:r>
          </a:p>
        </p:txBody>
      </p:sp>
      <p:grpSp>
        <p:nvGrpSpPr>
          <p:cNvPr id="143" name="Groupe 11"/>
          <p:cNvGrpSpPr/>
          <p:nvPr/>
        </p:nvGrpSpPr>
        <p:grpSpPr>
          <a:xfrm>
            <a:off x="1814400" y="1943640"/>
            <a:ext cx="3756960" cy="1939680"/>
            <a:chOff x="1814400" y="1943640"/>
            <a:chExt cx="3756960" cy="1939680"/>
          </a:xfrm>
        </p:grpSpPr>
        <p:sp>
          <p:nvSpPr>
            <p:cNvPr id="144" name="Forme libre 15"/>
            <p:cNvSpPr/>
            <p:nvPr/>
          </p:nvSpPr>
          <p:spPr>
            <a:xfrm>
              <a:off x="1814400" y="1943640"/>
              <a:ext cx="1572480" cy="436320"/>
            </a:xfrm>
            <a:custGeom>
              <a:avLst/>
              <a:gdLst>
                <a:gd name="textAreaLeft" fmla="*/ 0 w 1572480"/>
                <a:gd name="textAreaRight" fmla="*/ 1572840 w 1572480"/>
                <a:gd name="textAreaTop" fmla="*/ 0 h 436320"/>
                <a:gd name="textAreaBottom" fmla="*/ 436680 h 43632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rgbClr val="EEEEEE"/>
            </a:solidFill>
            <a:ln w="3175" cap="sq">
              <a:solidFill>
                <a:srgbClr val="FFFFFF">
                  <a:lumMod val="95000"/>
                </a:srgbClr>
              </a:solidFill>
              <a:miter/>
            </a:ln>
            <a:effectLst>
              <a:outerShdw blurRad="5076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Assiette</a:t>
              </a:r>
              <a:endParaRPr lang="fr-FR" sz="2190" b="0" strike="noStrike" spc="-1">
                <a:solidFill>
                  <a:srgbClr val="000000"/>
                </a:solidFill>
                <a:latin typeface="Arial"/>
              </a:endParaRPr>
            </a:p>
          </p:txBody>
        </p:sp>
        <p:sp>
          <p:nvSpPr>
            <p:cNvPr id="145" name="Forme libre 14"/>
            <p:cNvSpPr/>
            <p:nvPr/>
          </p:nvSpPr>
          <p:spPr>
            <a:xfrm>
              <a:off x="1900440" y="2485800"/>
              <a:ext cx="3670920" cy="1397520"/>
            </a:xfrm>
            <a:custGeom>
              <a:avLst/>
              <a:gdLst>
                <a:gd name="textAreaLeft" fmla="*/ 0 w 3670920"/>
                <a:gd name="textAreaRight" fmla="*/ 3671280 w 3670920"/>
                <a:gd name="textAreaTop" fmla="*/ 0 h 1397520"/>
                <a:gd name="textAreaBottom" fmla="*/ 1397880 h 139752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noFill/>
            <a:ln>
              <a:noFill/>
            </a:ln>
          </p:spPr>
          <p:style>
            <a:lnRef idx="2">
              <a:scrgbClr r="0" g="0" b="0"/>
            </a:lnRef>
            <a:fillRef idx="0">
              <a:scrgbClr r="0" g="0" b="0"/>
            </a:fillRef>
            <a:effectRef idx="0">
              <a:schemeClr val="accent1">
                <a:hueOff val="0"/>
                <a:satOff val="0"/>
                <a:lumOff val="0"/>
                <a:alphaOff val="0"/>
              </a:schemeClr>
            </a:effectRef>
            <a:fontRef idx="minor"/>
          </p:style>
          <p:txBody>
            <a:bodyPr lIns="0" tIns="83160" rIns="0" bIns="0" numCol="1" spcCol="1440" anchor="t">
              <a:noAutofit/>
            </a:bodyPr>
            <a:lstStyle/>
            <a:p>
              <a:pPr marL="221400">
                <a:lnSpc>
                  <a:spcPct val="90000"/>
                </a:lnSpc>
                <a:spcAft>
                  <a:spcPts val="680"/>
                </a:spcAft>
              </a:pPr>
              <a:r>
                <a:rPr lang="fr-FR" sz="1940" b="0" strike="noStrike" spc="-1">
                  <a:solidFill>
                    <a:srgbClr val="404040"/>
                  </a:solidFill>
                  <a:latin typeface="Calibri"/>
                </a:rPr>
                <a:t>Revenus nets  d’activité indépendante de 2022, dans la limite de 162 288 €. </a:t>
              </a:r>
              <a:endParaRPr lang="fr-FR" sz="1940" b="0" strike="noStrike" spc="-1">
                <a:solidFill>
                  <a:srgbClr val="000000"/>
                </a:solidFill>
                <a:latin typeface="Arial"/>
              </a:endParaRPr>
            </a:p>
          </p:txBody>
        </p:sp>
      </p:grpSp>
      <p:grpSp>
        <p:nvGrpSpPr>
          <p:cNvPr id="146" name="Groupe 21"/>
          <p:cNvGrpSpPr/>
          <p:nvPr/>
        </p:nvGrpSpPr>
        <p:grpSpPr>
          <a:xfrm>
            <a:off x="6095880" y="1943640"/>
            <a:ext cx="3145680" cy="1939680"/>
            <a:chOff x="6095880" y="1943640"/>
            <a:chExt cx="3145680" cy="1939680"/>
          </a:xfrm>
        </p:grpSpPr>
        <p:sp>
          <p:nvSpPr>
            <p:cNvPr id="147" name="Forme libre 24"/>
            <p:cNvSpPr/>
            <p:nvPr/>
          </p:nvSpPr>
          <p:spPr>
            <a:xfrm>
              <a:off x="6095880" y="1943640"/>
              <a:ext cx="1310400" cy="436320"/>
            </a:xfrm>
            <a:custGeom>
              <a:avLst/>
              <a:gdLst>
                <a:gd name="textAreaLeft" fmla="*/ 0 w 1310400"/>
                <a:gd name="textAreaRight" fmla="*/ 1310760 w 1310400"/>
                <a:gd name="textAreaTop" fmla="*/ 0 h 436320"/>
                <a:gd name="textAreaBottom" fmla="*/ 436680 h 43632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rgbClr val="EEEEEE"/>
            </a:solidFill>
            <a:ln w="3175" cap="sq">
              <a:solidFill>
                <a:srgbClr val="FFFFFF">
                  <a:lumMod val="95000"/>
                </a:srgbClr>
              </a:solidFill>
              <a:miter/>
            </a:ln>
            <a:effectLst>
              <a:outerShdw blurRad="5076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Taux</a:t>
              </a:r>
              <a:endParaRPr lang="fr-FR" sz="2190" b="0" strike="noStrike" spc="-1">
                <a:solidFill>
                  <a:srgbClr val="000000"/>
                </a:solidFill>
                <a:latin typeface="Arial"/>
              </a:endParaRPr>
            </a:p>
          </p:txBody>
        </p:sp>
        <p:sp>
          <p:nvSpPr>
            <p:cNvPr id="148" name="Forme libre 23"/>
            <p:cNvSpPr/>
            <p:nvPr/>
          </p:nvSpPr>
          <p:spPr>
            <a:xfrm>
              <a:off x="6182280" y="2485800"/>
              <a:ext cx="3059280" cy="1397520"/>
            </a:xfrm>
            <a:custGeom>
              <a:avLst/>
              <a:gdLst>
                <a:gd name="textAreaLeft" fmla="*/ 0 w 3059280"/>
                <a:gd name="textAreaRight" fmla="*/ 3059640 w 3059280"/>
                <a:gd name="textAreaTop" fmla="*/ 0 h 1397520"/>
                <a:gd name="textAreaBottom" fmla="*/ 1397880 h 139752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noFill/>
            <a:ln>
              <a:noFill/>
            </a:ln>
          </p:spPr>
          <p:style>
            <a:lnRef idx="2">
              <a:scrgbClr r="0" g="0" b="0"/>
            </a:lnRef>
            <a:fillRef idx="0">
              <a:scrgbClr r="0" g="0" b="0"/>
            </a:fillRef>
            <a:effectRef idx="0">
              <a:schemeClr val="accent1">
                <a:hueOff val="0"/>
                <a:satOff val="0"/>
                <a:lumOff val="0"/>
                <a:alphaOff val="0"/>
              </a:schemeClr>
            </a:effectRef>
            <a:fontRef idx="minor"/>
          </p:style>
          <p:txBody>
            <a:bodyPr lIns="0" tIns="83160" rIns="0" bIns="0" numCol="1" spcCol="1440" anchor="t">
              <a:noAutofit/>
            </a:bodyPr>
            <a:lstStyle/>
            <a:p>
              <a:pPr marL="221400">
                <a:lnSpc>
                  <a:spcPct val="90000"/>
                </a:lnSpc>
                <a:spcAft>
                  <a:spcPts val="680"/>
                </a:spcAft>
              </a:pPr>
              <a:r>
                <a:rPr lang="fr-FR" sz="1940" b="0" strike="noStrike" spc="-1">
                  <a:solidFill>
                    <a:srgbClr val="404040"/>
                  </a:solidFill>
                  <a:latin typeface="Calibri"/>
                </a:rPr>
                <a:t>10,2 %</a:t>
              </a:r>
              <a:endParaRPr lang="fr-FR" sz="1940" b="0" strike="noStrike" spc="-1">
                <a:solidFill>
                  <a:srgbClr val="000000"/>
                </a:solidFill>
                <a:latin typeface="Arial"/>
              </a:endParaRPr>
            </a:p>
            <a:p>
              <a:pPr marL="221400">
                <a:lnSpc>
                  <a:spcPct val="90000"/>
                </a:lnSpc>
                <a:spcAft>
                  <a:spcPts val="680"/>
                </a:spcAft>
              </a:pPr>
              <a:r>
                <a:rPr lang="fr-FR" sz="1940" b="0" strike="noStrike" spc="-1">
                  <a:solidFill>
                    <a:srgbClr val="404040"/>
                  </a:solidFill>
                  <a:latin typeface="Calibri"/>
                </a:rPr>
                <a:t>soit une cotisation </a:t>
              </a:r>
              <a:br>
                <a:rPr sz="1940"/>
              </a:br>
              <a:r>
                <a:rPr lang="fr-FR" sz="1940" b="0" strike="noStrike" spc="-1">
                  <a:solidFill>
                    <a:srgbClr val="404040"/>
                  </a:solidFill>
                  <a:latin typeface="Calibri"/>
                </a:rPr>
                <a:t>maximum de : 16 553 €</a:t>
              </a:r>
              <a:endParaRPr lang="fr-FR" sz="1940" b="0" strike="noStrike" spc="-1">
                <a:solidFill>
                  <a:srgbClr val="000000"/>
                </a:solidFill>
                <a:latin typeface="Arial"/>
              </a:endParaRPr>
            </a:p>
            <a:p>
              <a:pPr marL="221400">
                <a:lnSpc>
                  <a:spcPct val="90000"/>
                </a:lnSpc>
                <a:spcAft>
                  <a:spcPts val="680"/>
                </a:spcAft>
              </a:pPr>
              <a:endParaRPr lang="fr-FR" sz="1940" b="0" strike="noStrike" spc="-1">
                <a:solidFill>
                  <a:srgbClr val="000000"/>
                </a:solidFill>
                <a:latin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Réserves</a:t>
            </a:r>
            <a:endParaRPr lang="fr-FR" sz="4400" b="0" strike="noStrike" spc="-1">
              <a:solidFill>
                <a:srgbClr val="000000"/>
              </a:solidFill>
              <a:latin typeface="Calibri"/>
            </a:endParaRPr>
          </a:p>
        </p:txBody>
      </p:sp>
      <p:sp>
        <p:nvSpPr>
          <p:cNvPr id="150" name="PlaceHolder 2"/>
          <p:cNvSpPr>
            <a:spLocks noGrp="1"/>
          </p:cNvSpPr>
          <p:nvPr>
            <p:ph/>
          </p:nvPr>
        </p:nvSpPr>
        <p:spPr>
          <a:xfrm>
            <a:off x="838080" y="1365840"/>
            <a:ext cx="10515240" cy="481068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Réserves des régimes </a:t>
            </a:r>
          </a:p>
        </p:txBody>
      </p:sp>
      <p:graphicFrame>
        <p:nvGraphicFramePr>
          <p:cNvPr id="151" name="Group 409"/>
          <p:cNvGraphicFramePr/>
          <p:nvPr/>
        </p:nvGraphicFramePr>
        <p:xfrm>
          <a:off x="1840680" y="2045880"/>
          <a:ext cx="4761360" cy="2530440"/>
        </p:xfrm>
        <a:graphic>
          <a:graphicData uri="http://schemas.openxmlformats.org/drawingml/2006/table">
            <a:tbl>
              <a:tblPr/>
              <a:tblGrid>
                <a:gridCol w="2053080">
                  <a:extLst>
                    <a:ext uri="{9D8B030D-6E8A-4147-A177-3AD203B41FA5}">
                      <a16:colId xmlns:a16="http://schemas.microsoft.com/office/drawing/2014/main" val="20000"/>
                    </a:ext>
                  </a:extLst>
                </a:gridCol>
                <a:gridCol w="1353960">
                  <a:extLst>
                    <a:ext uri="{9D8B030D-6E8A-4147-A177-3AD203B41FA5}">
                      <a16:colId xmlns:a16="http://schemas.microsoft.com/office/drawing/2014/main" val="20001"/>
                    </a:ext>
                  </a:extLst>
                </a:gridCol>
                <a:gridCol w="1353960">
                  <a:extLst>
                    <a:ext uri="{9D8B030D-6E8A-4147-A177-3AD203B41FA5}">
                      <a16:colId xmlns:a16="http://schemas.microsoft.com/office/drawing/2014/main" val="20002"/>
                    </a:ext>
                  </a:extLst>
                </a:gridCol>
              </a:tblGrid>
              <a:tr h="207000">
                <a:tc gridSpan="3">
                  <a:txBody>
                    <a:bodyPr/>
                    <a:lstStyle/>
                    <a:p>
                      <a:pPr marL="1440" indent="-1440">
                        <a:lnSpc>
                          <a:spcPct val="100000"/>
                        </a:lnSpc>
                        <a:spcBef>
                          <a:spcPts val="380"/>
                        </a:spcBef>
                        <a:tabLst>
                          <a:tab pos="0" algn="l"/>
                        </a:tabLst>
                      </a:pPr>
                      <a:r>
                        <a:rPr lang="fr-FR" sz="1900" b="0" strike="noStrike" spc="-1">
                          <a:solidFill>
                            <a:srgbClr val="404040"/>
                          </a:solidFill>
                          <a:latin typeface="Calibri"/>
                        </a:rPr>
                        <a:t>au 1</a:t>
                      </a:r>
                      <a:r>
                        <a:rPr lang="fr-FR" sz="1900" b="0" strike="noStrike" spc="-1" baseline="30000">
                          <a:solidFill>
                            <a:srgbClr val="404040"/>
                          </a:solidFill>
                          <a:latin typeface="Calibri"/>
                        </a:rPr>
                        <a:t>er</a:t>
                      </a:r>
                      <a:r>
                        <a:rPr lang="fr-FR" sz="1900" b="0" strike="noStrike" spc="-1">
                          <a:solidFill>
                            <a:srgbClr val="404040"/>
                          </a:solidFill>
                          <a:latin typeface="Calibri"/>
                        </a:rPr>
                        <a:t> janvier 2024 * </a:t>
                      </a:r>
                      <a:r>
                        <a:rPr lang="fr-FR" sz="1900" b="0" i="1" strike="noStrike" spc="-1">
                          <a:solidFill>
                            <a:srgbClr val="404040"/>
                          </a:solidFill>
                          <a:latin typeface="Calibri"/>
                        </a:rPr>
                        <a:t>(en valeur comptable)</a:t>
                      </a:r>
                      <a:endParaRPr lang="fr-FR" sz="1900" b="0" strike="noStrike" spc="-1">
                        <a:solidFill>
                          <a:srgbClr val="000000"/>
                        </a:solidFill>
                        <a:latin typeface="Arial"/>
                      </a:endParaRPr>
                    </a:p>
                  </a:txBody>
                  <a:tcPr marL="218160" anchor="ctr">
                    <a:lnL w="6480">
                      <a:noFill/>
                      <a:prstDash val="solid"/>
                    </a:lnL>
                    <a:lnR w="12240">
                      <a:noFill/>
                      <a:prstDash val="solid"/>
                    </a:lnR>
                    <a:lnT w="12240">
                      <a:solidFill>
                        <a:srgbClr val="002060"/>
                      </a:solidFill>
                      <a:prstDash val="solid"/>
                    </a:lnT>
                    <a:lnB w="12240">
                      <a:solidFill>
                        <a:srgbClr val="002060"/>
                      </a:solidFill>
                      <a:prstDash val="solid"/>
                    </a:lnB>
                    <a:no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207000">
                <a:tc>
                  <a:txBody>
                    <a:bodyPr/>
                    <a:lstStyle/>
                    <a:p>
                      <a:pPr>
                        <a:lnSpc>
                          <a:spcPct val="100000"/>
                        </a:lnSpc>
                        <a:spcBef>
                          <a:spcPts val="380"/>
                        </a:spcBef>
                        <a:tabLst>
                          <a:tab pos="0" algn="l"/>
                        </a:tabLst>
                      </a:pPr>
                      <a:r>
                        <a:rPr lang="fr-FR" sz="1900" b="0" strike="noStrike" spc="-1">
                          <a:solidFill>
                            <a:srgbClr val="FFFFFF"/>
                          </a:solidFill>
                          <a:latin typeface="Calibri"/>
                        </a:rPr>
                        <a:t>Régimes</a:t>
                      </a:r>
                      <a:endParaRPr lang="fr-FR" sz="1900" b="0" strike="noStrike" spc="-1">
                        <a:solidFill>
                          <a:srgbClr val="FFFFFF"/>
                        </a:solidFill>
                        <a:latin typeface="Arial"/>
                      </a:endParaRPr>
                    </a:p>
                  </a:txBody>
                  <a:tcPr marL="218160" anchor="ctr">
                    <a:lnL w="12240">
                      <a:solidFill>
                        <a:srgbClr val="5D2069"/>
                      </a:solidFill>
                      <a:prstDash val="solid"/>
                    </a:lnL>
                    <a:lnR w="12240">
                      <a:solidFill>
                        <a:srgbClr val="FFFFFF"/>
                      </a:solidFill>
                      <a:prstDash val="solid"/>
                    </a:lnR>
                    <a:lnT w="12240">
                      <a:solidFill>
                        <a:srgbClr val="002060"/>
                      </a:solidFill>
                      <a:prstDash val="solid"/>
                    </a:lnT>
                    <a:lnB w="12240">
                      <a:noFill/>
                      <a:prstDash val="solid"/>
                    </a:lnB>
                    <a:solidFill>
                      <a:srgbClr val="002060"/>
                    </a:solidFill>
                  </a:tcPr>
                </a:tc>
                <a:tc gridSpan="2">
                  <a:txBody>
                    <a:bodyPr/>
                    <a:lstStyle/>
                    <a:p>
                      <a:pPr algn="ctr">
                        <a:lnSpc>
                          <a:spcPct val="100000"/>
                        </a:lnSpc>
                        <a:spcBef>
                          <a:spcPts val="380"/>
                        </a:spcBef>
                        <a:tabLst>
                          <a:tab pos="0" algn="l"/>
                        </a:tabLst>
                      </a:pPr>
                      <a:r>
                        <a:rPr lang="fr-FR" sz="1900" b="0" strike="noStrike" spc="-1">
                          <a:solidFill>
                            <a:srgbClr val="FFFFFF"/>
                          </a:solidFill>
                          <a:latin typeface="Calibri"/>
                        </a:rPr>
                        <a:t>Montants en M€</a:t>
                      </a:r>
                      <a:endParaRPr lang="fr-FR" sz="1900" b="0" strike="noStrike" spc="-1">
                        <a:solidFill>
                          <a:srgbClr val="FFFFFF"/>
                        </a:solidFill>
                        <a:latin typeface="Arial"/>
                      </a:endParaRPr>
                    </a:p>
                  </a:txBody>
                  <a:tcPr anchor="ctr">
                    <a:lnL w="12240">
                      <a:solidFill>
                        <a:srgbClr val="FFFFFF"/>
                      </a:solidFill>
                      <a:prstDash val="solid"/>
                    </a:lnL>
                    <a:lnR w="12240">
                      <a:noFill/>
                      <a:prstDash val="solid"/>
                    </a:lnR>
                    <a:lnT w="12240">
                      <a:solidFill>
                        <a:srgbClr val="002060"/>
                      </a:solidFill>
                      <a:prstDash val="solid"/>
                    </a:lnT>
                    <a:lnB w="12240">
                      <a:noFill/>
                      <a:prstDash val="solid"/>
                    </a:lnB>
                    <a:solidFill>
                      <a:srgbClr val="002060"/>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236160">
                <a:tc>
                  <a:txBody>
                    <a:bodyPr/>
                    <a:lstStyle/>
                    <a:p>
                      <a:pPr marL="179280">
                        <a:lnSpc>
                          <a:spcPct val="100000"/>
                        </a:lnSpc>
                        <a:spcBef>
                          <a:spcPts val="380"/>
                        </a:spcBef>
                        <a:tabLst>
                          <a:tab pos="0" algn="l"/>
                        </a:tabLst>
                      </a:pPr>
                      <a:r>
                        <a:rPr lang="fr-FR" sz="1900" b="0" strike="noStrike" spc="-1">
                          <a:solidFill>
                            <a:srgbClr val="404040"/>
                          </a:solidFill>
                          <a:latin typeface="Calibri"/>
                        </a:rPr>
                        <a:t>Complémentaire</a:t>
                      </a:r>
                      <a:endParaRPr lang="fr-FR" sz="1900" b="0" strike="noStrike" spc="-1">
                        <a:solidFill>
                          <a:srgbClr val="000000"/>
                        </a:solidFill>
                        <a:latin typeface="Arial"/>
                      </a:endParaRPr>
                    </a:p>
                  </a:txBody>
                  <a:tcPr anchor="ctr">
                    <a:lnL w="12240">
                      <a:solidFill>
                        <a:srgbClr val="FFFFFF"/>
                      </a:solidFill>
                      <a:prstDash val="solid"/>
                    </a:lnL>
                    <a:lnR w="9360">
                      <a:solidFill>
                        <a:srgbClr val="808080"/>
                      </a:solidFill>
                      <a:prstDash val="solid"/>
                    </a:lnR>
                    <a:lnT w="12240">
                      <a:noFill/>
                      <a:prstDash val="solid"/>
                    </a:lnT>
                    <a:lnB w="6480">
                      <a:solidFill>
                        <a:srgbClr val="808080"/>
                      </a:solidFill>
                      <a:prstDash val="solid"/>
                    </a:lnB>
                    <a:noFill/>
                  </a:tcPr>
                </a:tc>
                <a:tc>
                  <a:txBody>
                    <a:bodyPr/>
                    <a:lstStyle/>
                    <a:p>
                      <a:pPr algn="r">
                        <a:lnSpc>
                          <a:spcPct val="120000"/>
                        </a:lnSpc>
                      </a:pPr>
                      <a:r>
                        <a:rPr lang="fr-FR" sz="1900" b="0" strike="noStrike" spc="-1">
                          <a:solidFill>
                            <a:srgbClr val="0070C0"/>
                          </a:solidFill>
                          <a:latin typeface="Calibri"/>
                        </a:rPr>
                        <a:t>4 995 M€</a:t>
                      </a:r>
                      <a:endParaRPr lang="fr-FR" sz="1900" b="0" strike="noStrike" spc="-1">
                        <a:solidFill>
                          <a:srgbClr val="000000"/>
                        </a:solidFill>
                        <a:latin typeface="Arial"/>
                      </a:endParaRPr>
                    </a:p>
                  </a:txBody>
                  <a:tcPr marR="131040" anchor="ctr">
                    <a:lnL w="9360">
                      <a:solidFill>
                        <a:srgbClr val="808080"/>
                      </a:solidFill>
                      <a:prstDash val="solid"/>
                    </a:lnL>
                    <a:lnR w="9360">
                      <a:solidFill>
                        <a:srgbClr val="808080"/>
                      </a:solidFill>
                      <a:prstDash val="solid"/>
                    </a:lnR>
                    <a:lnT w="12240">
                      <a:noFill/>
                      <a:prstDash val="solid"/>
                    </a:lnT>
                    <a:lnB w="6480">
                      <a:solidFill>
                        <a:srgbClr val="808080"/>
                      </a:solidFill>
                      <a:prstDash val="solid"/>
                    </a:lnB>
                    <a:noFill/>
                  </a:tcPr>
                </a:tc>
                <a:tc rowSpan="3">
                  <a:txBody>
                    <a:bodyPr/>
                    <a:lstStyle/>
                    <a:p>
                      <a:pPr algn="r">
                        <a:lnSpc>
                          <a:spcPct val="100000"/>
                        </a:lnSpc>
                        <a:spcBef>
                          <a:spcPts val="380"/>
                        </a:spcBef>
                        <a:tabLst>
                          <a:tab pos="0" algn="l"/>
                        </a:tabLst>
                      </a:pPr>
                      <a:r>
                        <a:rPr lang="fr-FR" sz="1900" b="0" strike="noStrike" spc="-1">
                          <a:solidFill>
                            <a:srgbClr val="0070C0"/>
                          </a:solidFill>
                          <a:latin typeface="Calibri"/>
                        </a:rPr>
                        <a:t>6 333 M€</a:t>
                      </a:r>
                      <a:endParaRPr lang="fr-FR" sz="1900" b="0" strike="noStrike" spc="-1">
                        <a:solidFill>
                          <a:srgbClr val="000000"/>
                        </a:solidFill>
                        <a:latin typeface="Arial"/>
                      </a:endParaRPr>
                    </a:p>
                  </a:txBody>
                  <a:tcPr marR="131040" anchor="ctr">
                    <a:lnL w="9360">
                      <a:solidFill>
                        <a:srgbClr val="808080"/>
                      </a:solidFill>
                      <a:prstDash val="solid"/>
                    </a:lnL>
                    <a:lnR w="6480">
                      <a:noFill/>
                      <a:prstDash val="solid"/>
                    </a:lnR>
                    <a:lnT w="12240">
                      <a:noFill/>
                      <a:prstDash val="solid"/>
                    </a:lnT>
                    <a:lnB w="12240">
                      <a:solidFill>
                        <a:srgbClr val="002060"/>
                      </a:solidFill>
                      <a:prstDash val="solid"/>
                    </a:lnB>
                    <a:noFill/>
                  </a:tcPr>
                </a:tc>
                <a:extLst>
                  <a:ext uri="{0D108BD9-81ED-4DB2-BD59-A6C34878D82A}">
                    <a16:rowId xmlns:a16="http://schemas.microsoft.com/office/drawing/2014/main" val="10002"/>
                  </a:ext>
                </a:extLst>
              </a:tr>
              <a:tr h="236160">
                <a:tc>
                  <a:txBody>
                    <a:bodyPr/>
                    <a:lstStyle/>
                    <a:p>
                      <a:pPr marL="179280">
                        <a:lnSpc>
                          <a:spcPct val="100000"/>
                        </a:lnSpc>
                        <a:spcBef>
                          <a:spcPts val="380"/>
                        </a:spcBef>
                        <a:tabLst>
                          <a:tab pos="0" algn="l"/>
                        </a:tabLst>
                      </a:pPr>
                      <a:r>
                        <a:rPr lang="fr-FR" sz="1900" b="0" strike="noStrike" spc="-1">
                          <a:solidFill>
                            <a:srgbClr val="404040"/>
                          </a:solidFill>
                          <a:latin typeface="Calibri"/>
                        </a:rPr>
                        <a:t>ASV</a:t>
                      </a:r>
                      <a:endParaRPr lang="fr-FR" sz="1900" b="0" strike="noStrike" spc="-1">
                        <a:solidFill>
                          <a:srgbClr val="000000"/>
                        </a:solidFill>
                        <a:latin typeface="Arial"/>
                      </a:endParaRPr>
                    </a:p>
                  </a:txBody>
                  <a:tcPr anchor="ctr">
                    <a:lnL w="12240">
                      <a:solidFill>
                        <a:srgbClr val="FFFFFF"/>
                      </a:solidFill>
                      <a:prstDash val="solid"/>
                    </a:lnL>
                    <a:lnR w="9360">
                      <a:solidFill>
                        <a:srgbClr val="808080"/>
                      </a:solidFill>
                      <a:prstDash val="solid"/>
                    </a:lnR>
                    <a:lnT w="6480">
                      <a:solidFill>
                        <a:srgbClr val="808080"/>
                      </a:solidFill>
                      <a:prstDash val="solid"/>
                    </a:lnT>
                    <a:lnB w="9360">
                      <a:solidFill>
                        <a:srgbClr val="808080"/>
                      </a:solidFill>
                      <a:prstDash val="solid"/>
                    </a:lnB>
                    <a:noFill/>
                  </a:tcPr>
                </a:tc>
                <a:tc>
                  <a:txBody>
                    <a:bodyPr/>
                    <a:lstStyle/>
                    <a:p>
                      <a:pPr algn="r">
                        <a:lnSpc>
                          <a:spcPct val="120000"/>
                        </a:lnSpc>
                      </a:pPr>
                      <a:r>
                        <a:rPr lang="fr-FR" sz="1900" b="0" strike="noStrike" spc="-1">
                          <a:solidFill>
                            <a:srgbClr val="0070C0"/>
                          </a:solidFill>
                          <a:latin typeface="Calibri"/>
                        </a:rPr>
                        <a:t>717 M€</a:t>
                      </a:r>
                      <a:endParaRPr lang="fr-FR" sz="1900" b="0" strike="noStrike" spc="-1">
                        <a:solidFill>
                          <a:srgbClr val="000000"/>
                        </a:solidFill>
                        <a:latin typeface="Arial"/>
                      </a:endParaRPr>
                    </a:p>
                  </a:txBody>
                  <a:tcPr marR="131040" anchor="ctr">
                    <a:lnL w="9360">
                      <a:solidFill>
                        <a:srgbClr val="808080"/>
                      </a:solidFill>
                      <a:prstDash val="solid"/>
                    </a:lnL>
                    <a:lnR w="9360">
                      <a:solidFill>
                        <a:srgbClr val="808080"/>
                      </a:solidFill>
                      <a:prstDash val="solid"/>
                    </a:lnR>
                    <a:lnT w="6480">
                      <a:solidFill>
                        <a:srgbClr val="808080"/>
                      </a:solidFill>
                      <a:prstDash val="solid"/>
                    </a:lnT>
                    <a:lnB w="9360">
                      <a:solidFill>
                        <a:srgbClr val="808080"/>
                      </a:solidFill>
                      <a:prstDash val="solid"/>
                    </a:lnB>
                    <a:noFill/>
                  </a:tcPr>
                </a:tc>
                <a:tc v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r h="236160">
                <a:tc>
                  <a:txBody>
                    <a:bodyPr/>
                    <a:lstStyle/>
                    <a:p>
                      <a:pPr marL="179280">
                        <a:lnSpc>
                          <a:spcPct val="100000"/>
                        </a:lnSpc>
                        <a:spcBef>
                          <a:spcPts val="380"/>
                        </a:spcBef>
                        <a:tabLst>
                          <a:tab pos="0" algn="l"/>
                        </a:tabLst>
                      </a:pPr>
                      <a:r>
                        <a:rPr lang="fr-FR" sz="1900" b="0" strike="noStrike" spc="-1">
                          <a:solidFill>
                            <a:srgbClr val="404040"/>
                          </a:solidFill>
                          <a:latin typeface="Calibri"/>
                        </a:rPr>
                        <a:t>Invalidité-décès</a:t>
                      </a:r>
                      <a:endParaRPr lang="fr-FR" sz="1900" b="0" strike="noStrike" spc="-1">
                        <a:solidFill>
                          <a:srgbClr val="000000"/>
                        </a:solidFill>
                        <a:latin typeface="Arial"/>
                      </a:endParaRPr>
                    </a:p>
                  </a:txBody>
                  <a:tcPr anchor="ctr">
                    <a:lnL w="12240">
                      <a:solidFill>
                        <a:srgbClr val="FFFFFF"/>
                      </a:solidFill>
                      <a:prstDash val="solid"/>
                    </a:lnL>
                    <a:lnR w="9360">
                      <a:solidFill>
                        <a:srgbClr val="808080"/>
                      </a:solidFill>
                      <a:prstDash val="solid"/>
                    </a:lnR>
                    <a:lnT w="9360">
                      <a:solidFill>
                        <a:srgbClr val="808080"/>
                      </a:solidFill>
                      <a:prstDash val="solid"/>
                    </a:lnT>
                    <a:lnB w="12240">
                      <a:solidFill>
                        <a:srgbClr val="002060"/>
                      </a:solidFill>
                      <a:prstDash val="solid"/>
                    </a:lnB>
                    <a:noFill/>
                  </a:tcPr>
                </a:tc>
                <a:tc>
                  <a:txBody>
                    <a:bodyPr/>
                    <a:lstStyle/>
                    <a:p>
                      <a:pPr algn="r">
                        <a:lnSpc>
                          <a:spcPct val="120000"/>
                        </a:lnSpc>
                      </a:pPr>
                      <a:r>
                        <a:rPr lang="fr-FR" sz="1900" b="0" strike="noStrike" spc="-1">
                          <a:solidFill>
                            <a:srgbClr val="0070C0"/>
                          </a:solidFill>
                          <a:latin typeface="Calibri"/>
                        </a:rPr>
                        <a:t>621 M€</a:t>
                      </a:r>
                      <a:endParaRPr lang="fr-FR" sz="1900" b="0" strike="noStrike" spc="-1">
                        <a:solidFill>
                          <a:srgbClr val="000000"/>
                        </a:solidFill>
                        <a:latin typeface="Arial"/>
                      </a:endParaRPr>
                    </a:p>
                  </a:txBody>
                  <a:tcPr marR="131040" anchor="ctr">
                    <a:lnL w="9360">
                      <a:solidFill>
                        <a:srgbClr val="808080"/>
                      </a:solidFill>
                      <a:prstDash val="solid"/>
                    </a:lnL>
                    <a:lnR w="9360">
                      <a:solidFill>
                        <a:srgbClr val="808080"/>
                      </a:solidFill>
                      <a:prstDash val="solid"/>
                    </a:lnR>
                    <a:lnT w="9360">
                      <a:solidFill>
                        <a:srgbClr val="808080"/>
                      </a:solidFill>
                      <a:prstDash val="solid"/>
                    </a:lnT>
                    <a:lnB w="12240">
                      <a:solidFill>
                        <a:srgbClr val="002060"/>
                      </a:solidFill>
                      <a:prstDash val="solid"/>
                    </a:lnB>
                    <a:noFill/>
                  </a:tcPr>
                </a:tc>
                <a:tc v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4"/>
                  </a:ext>
                </a:extLst>
              </a:tr>
              <a:tr h="141480">
                <a:tc>
                  <a:txBody>
                    <a:bodyPr/>
                    <a:lstStyle/>
                    <a:p>
                      <a:endParaRPr lang="fr-FR" sz="700" b="0" strike="noStrike" spc="-1">
                        <a:solidFill>
                          <a:srgbClr val="404040"/>
                        </a:solidFill>
                        <a:latin typeface="Calibri"/>
                      </a:endParaRPr>
                    </a:p>
                  </a:txBody>
                  <a:tcPr marL="218160" marR="436680" anchor="ctr">
                    <a:lnL w="6480">
                      <a:noFill/>
                      <a:prstDash val="solid"/>
                    </a:lnL>
                    <a:lnR>
                      <a:noFill/>
                    </a:lnR>
                    <a:lnT w="12240">
                      <a:solidFill>
                        <a:srgbClr val="002060"/>
                      </a:solidFill>
                      <a:prstDash val="solid"/>
                    </a:lnT>
                    <a:lnB w="6480">
                      <a:solidFill>
                        <a:srgbClr val="262626"/>
                      </a:solidFill>
                      <a:prstDash val="solid"/>
                    </a:lnB>
                    <a:solidFill>
                      <a:srgbClr val="FFFFFF"/>
                    </a:solidFill>
                  </a:tcPr>
                </a:tc>
                <a:tc>
                  <a:txBody>
                    <a:bodyPr/>
                    <a:lstStyle/>
                    <a:p>
                      <a:endParaRPr lang="fr-FR" sz="1000" b="0" strike="noStrike" spc="-1">
                        <a:solidFill>
                          <a:srgbClr val="404040"/>
                        </a:solidFill>
                        <a:latin typeface="Calibri"/>
                      </a:endParaRPr>
                    </a:p>
                  </a:txBody>
                  <a:tcPr anchor="ctr">
                    <a:lnL w="6480">
                      <a:noFill/>
                      <a:prstDash val="solid"/>
                    </a:lnL>
                    <a:lnR w="6480">
                      <a:noFill/>
                      <a:prstDash val="solid"/>
                    </a:lnR>
                    <a:lnT w="12240">
                      <a:solidFill>
                        <a:srgbClr val="002060"/>
                      </a:solidFill>
                      <a:prstDash val="solid"/>
                    </a:lnT>
                    <a:lnB w="9360">
                      <a:noFill/>
                      <a:prstDash val="solid"/>
                    </a:lnB>
                    <a:solidFill>
                      <a:srgbClr val="FFFFFF"/>
                    </a:solidFill>
                  </a:tcPr>
                </a:tc>
                <a:tc>
                  <a:txBody>
                    <a:bodyPr/>
                    <a:lstStyle/>
                    <a:p>
                      <a:endParaRPr lang="fr-FR" sz="1000" b="0" strike="noStrike" spc="-1">
                        <a:solidFill>
                          <a:srgbClr val="404040"/>
                        </a:solidFill>
                        <a:latin typeface="Calibri"/>
                      </a:endParaRPr>
                    </a:p>
                  </a:txBody>
                  <a:tcPr anchor="ctr">
                    <a:lnL w="6480">
                      <a:noFill/>
                      <a:prstDash val="solid"/>
                    </a:lnL>
                    <a:lnR>
                      <a:noFill/>
                    </a:lnR>
                    <a:lnT w="12240">
                      <a:solidFill>
                        <a:srgbClr val="002060"/>
                      </a:solidFill>
                      <a:prstDash val="solid"/>
                    </a:lnT>
                    <a:lnB w="9360">
                      <a:noFill/>
                      <a:prstDash val="solid"/>
                    </a:lnB>
                    <a:solidFill>
                      <a:srgbClr val="FFFFFF"/>
                    </a:solidFill>
                  </a:tcPr>
                </a:tc>
                <a:extLst>
                  <a:ext uri="{0D108BD9-81ED-4DB2-BD59-A6C34878D82A}">
                    <a16:rowId xmlns:a16="http://schemas.microsoft.com/office/drawing/2014/main" val="10005"/>
                  </a:ext>
                </a:extLst>
              </a:tr>
              <a:tr h="327240">
                <a:tc gridSpan="3">
                  <a:txBody>
                    <a:bodyPr/>
                    <a:lstStyle/>
                    <a:p>
                      <a:pPr marL="181080" indent="-181080">
                        <a:lnSpc>
                          <a:spcPct val="100000"/>
                        </a:lnSpc>
                        <a:spcBef>
                          <a:spcPts val="340"/>
                        </a:spcBef>
                        <a:tabLst>
                          <a:tab pos="0" algn="l"/>
                        </a:tabLst>
                      </a:pPr>
                      <a:r>
                        <a:rPr lang="fr-FR" sz="1700" b="0" strike="noStrike" spc="-1" baseline="30000">
                          <a:solidFill>
                            <a:srgbClr val="404040"/>
                          </a:solidFill>
                          <a:latin typeface="Calibri"/>
                        </a:rPr>
                        <a:t>* 	</a:t>
                      </a:r>
                      <a:r>
                        <a:rPr lang="fr-FR" sz="1700" b="0" strike="noStrike" spc="-1">
                          <a:solidFill>
                            <a:srgbClr val="404040"/>
                          </a:solidFill>
                          <a:latin typeface="Calibri"/>
                        </a:rPr>
                        <a:t>Les réserves du régime de base sont gérées par la CNAVPL depuis 2004.</a:t>
                      </a:r>
                      <a:endParaRPr lang="fr-FR" sz="1700" b="0" strike="noStrike" spc="-1">
                        <a:solidFill>
                          <a:srgbClr val="000000"/>
                        </a:solidFill>
                        <a:latin typeface="Arial"/>
                      </a:endParaRPr>
                    </a:p>
                  </a:txBody>
                  <a:tcPr marL="131040" marR="436680" anchor="ctr">
                    <a:lnL w="6480">
                      <a:noFill/>
                      <a:prstDash val="solid"/>
                    </a:lnL>
                    <a:lnR>
                      <a:noFill/>
                    </a:lnR>
                    <a:lnT w="6480">
                      <a:solidFill>
                        <a:srgbClr val="262626"/>
                      </a:solidFill>
                      <a:prstDash val="solid"/>
                    </a:lnT>
                    <a:lnB w="12240">
                      <a:noFill/>
                      <a:prstDash val="solid"/>
                    </a:lnB>
                    <a:solidFill>
                      <a:srgbClr val="FFFFF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Régime complémentaire</a:t>
            </a:r>
            <a:endParaRPr lang="fr-FR" sz="4400" b="0" strike="noStrike" spc="-1">
              <a:solidFill>
                <a:srgbClr val="000000"/>
              </a:solidFill>
              <a:latin typeface="Calibri"/>
            </a:endParaRPr>
          </a:p>
        </p:txBody>
      </p:sp>
      <p:sp>
        <p:nvSpPr>
          <p:cNvPr id="153"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Évolution des réserves du régime complémentaire</a:t>
            </a:r>
          </a:p>
          <a:p>
            <a:pPr marL="228600" indent="-228600">
              <a:lnSpc>
                <a:spcPct val="90000"/>
              </a:lnSpc>
              <a:spcBef>
                <a:spcPts val="1001"/>
              </a:spcBef>
              <a:buClr>
                <a:srgbClr val="000000"/>
              </a:buClr>
              <a:buFont typeface="Arial"/>
              <a:buChar char="•"/>
            </a:pPr>
            <a:r>
              <a:rPr lang="fr-FR" sz="2190" b="0" i="1" strike="noStrike" spc="-1">
                <a:solidFill>
                  <a:srgbClr val="000000"/>
                </a:solidFill>
                <a:latin typeface="Calibri"/>
              </a:rPr>
              <a:t>(en valeur comptable)</a:t>
            </a:r>
            <a:endParaRPr lang="fr-FR" sz="2190" b="0" strike="noStrike" spc="-1">
              <a:solidFill>
                <a:srgbClr val="000000"/>
              </a:solidFill>
              <a:latin typeface="Calibri"/>
            </a:endParaRPr>
          </a:p>
        </p:txBody>
      </p:sp>
      <p:pic>
        <p:nvPicPr>
          <p:cNvPr id="154" name="Image 2"/>
          <p:cNvPicPr/>
          <p:nvPr/>
        </p:nvPicPr>
        <p:blipFill>
          <a:blip r:embed="rId3"/>
          <a:stretch/>
        </p:blipFill>
        <p:spPr>
          <a:xfrm>
            <a:off x="1849320" y="2546280"/>
            <a:ext cx="9371520" cy="373860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Régime complémentaire</a:t>
            </a:r>
            <a:endParaRPr lang="fr-FR" sz="4400" b="0" strike="noStrike" spc="-1">
              <a:solidFill>
                <a:srgbClr val="000000"/>
              </a:solidFill>
              <a:latin typeface="Calibri"/>
            </a:endParaRPr>
          </a:p>
        </p:txBody>
      </p:sp>
      <p:graphicFrame>
        <p:nvGraphicFramePr>
          <p:cNvPr id="156" name="Object 9"/>
          <p:cNvGraphicFramePr/>
          <p:nvPr/>
        </p:nvGraphicFramePr>
        <p:xfrm>
          <a:off x="1901880" y="1681560"/>
          <a:ext cx="8825040" cy="4498200"/>
        </p:xfrm>
        <a:graphic>
          <a:graphicData uri="http://schemas.openxmlformats.org/drawingml/2006/chart">
            <c:chart xmlns:c="http://schemas.openxmlformats.org/drawingml/2006/chart" xmlns:r="http://schemas.openxmlformats.org/officeDocument/2006/relationships" r:id="rId3"/>
          </a:graphicData>
        </a:graphic>
      </p:graphicFrame>
      <p:sp>
        <p:nvSpPr>
          <p:cNvPr id="158" name="Espace réservé du contenu 2"/>
          <p:cNvSpPr/>
          <p:nvPr/>
        </p:nvSpPr>
        <p:spPr>
          <a:xfrm>
            <a:off x="1814400" y="1157040"/>
            <a:ext cx="9262080" cy="4118760"/>
          </a:xfrm>
          <a:prstGeom prst="rect">
            <a:avLst/>
          </a:prstGeom>
          <a:noFill/>
          <a:ln w="0">
            <a:noFill/>
          </a:ln>
        </p:spPr>
        <p:style>
          <a:lnRef idx="0">
            <a:scrgbClr r="0" g="0" b="0"/>
          </a:lnRef>
          <a:fillRef idx="0">
            <a:scrgbClr r="0" g="0" b="0"/>
          </a:fillRef>
          <a:effectRef idx="0">
            <a:scrgbClr r="0" g="0" b="0"/>
          </a:effectRef>
          <a:fontRef idx="minor"/>
        </p:style>
        <p:txBody>
          <a:bodyPr lIns="110880" tIns="55440" rIns="110880" bIns="55440" anchor="t">
            <a:noAutofit/>
          </a:bodyPr>
          <a:lstStyle/>
          <a:p>
            <a:pPr>
              <a:lnSpc>
                <a:spcPct val="100000"/>
              </a:lnSpc>
              <a:spcBef>
                <a:spcPts val="485"/>
              </a:spcBef>
              <a:tabLst>
                <a:tab pos="0" algn="l"/>
              </a:tabLst>
            </a:pPr>
            <a:r>
              <a:rPr lang="fr-FR" sz="2420" b="1" strike="noStrike" spc="-1">
                <a:solidFill>
                  <a:srgbClr val="446A2C"/>
                </a:solidFill>
                <a:latin typeface="Calibri"/>
              </a:rPr>
              <a:t>Évolution des provisions</a:t>
            </a:r>
            <a:endParaRPr lang="fr-FR" sz="2420" b="0" strike="noStrike" spc="-1">
              <a:solidFill>
                <a:srgbClr val="000000"/>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1334520" y="562680"/>
            <a:ext cx="8889480" cy="753840"/>
          </a:xfrm>
          <a:prstGeom prst="rect">
            <a:avLst/>
          </a:prstGeom>
          <a:noFill/>
          <a:ln w="0">
            <a:noFill/>
          </a:ln>
        </p:spPr>
        <p:txBody>
          <a:bodyPr anchor="ctr">
            <a:normAutofit fontScale="90000"/>
          </a:bodyPr>
          <a:lstStyle/>
          <a:p>
            <a:pPr indent="0">
              <a:lnSpc>
                <a:spcPct val="90000"/>
              </a:lnSpc>
              <a:buNone/>
            </a:pPr>
            <a:r>
              <a:rPr lang="fr-FR" sz="4400" b="0" strike="noStrike" spc="-1">
                <a:solidFill>
                  <a:srgbClr val="000000"/>
                </a:solidFill>
                <a:latin typeface="Calibri Light"/>
              </a:rPr>
              <a:t>Réglementation des placements </a:t>
            </a:r>
            <a:br>
              <a:rPr sz="4400"/>
            </a:br>
            <a:r>
              <a:rPr lang="fr-FR" sz="2660" b="0" strike="noStrike" spc="-1">
                <a:solidFill>
                  <a:srgbClr val="000000"/>
                </a:solidFill>
                <a:latin typeface="Calibri Light"/>
              </a:rPr>
              <a:t>Valeurs mobilières </a:t>
            </a:r>
            <a:r>
              <a:rPr lang="fr-FR" sz="2400" b="0" strike="noStrike" spc="-1">
                <a:solidFill>
                  <a:srgbClr val="000000"/>
                </a:solidFill>
                <a:latin typeface="Calibri Light"/>
              </a:rPr>
              <a:t>(décret du 25 octobre 2002)</a:t>
            </a:r>
            <a:endParaRPr lang="fr-FR" sz="2400" b="0" strike="noStrike" spc="-1">
              <a:solidFill>
                <a:srgbClr val="000000"/>
              </a:solidFill>
              <a:latin typeface="Calibri"/>
            </a:endParaRPr>
          </a:p>
        </p:txBody>
      </p:sp>
      <p:graphicFrame>
        <p:nvGraphicFramePr>
          <p:cNvPr id="160" name="Group 156"/>
          <p:cNvGraphicFramePr/>
          <p:nvPr/>
        </p:nvGraphicFramePr>
        <p:xfrm>
          <a:off x="1583640" y="2108880"/>
          <a:ext cx="10002600" cy="3240000"/>
        </p:xfrm>
        <a:graphic>
          <a:graphicData uri="http://schemas.openxmlformats.org/drawingml/2006/table">
            <a:tbl>
              <a:tblPr/>
              <a:tblGrid>
                <a:gridCol w="3168000">
                  <a:extLst>
                    <a:ext uri="{9D8B030D-6E8A-4147-A177-3AD203B41FA5}">
                      <a16:colId xmlns:a16="http://schemas.microsoft.com/office/drawing/2014/main" val="20000"/>
                    </a:ext>
                  </a:extLst>
                </a:gridCol>
                <a:gridCol w="6834240">
                  <a:extLst>
                    <a:ext uri="{9D8B030D-6E8A-4147-A177-3AD203B41FA5}">
                      <a16:colId xmlns:a16="http://schemas.microsoft.com/office/drawing/2014/main" val="20001"/>
                    </a:ext>
                  </a:extLst>
                </a:gridCol>
              </a:tblGrid>
              <a:tr h="667800">
                <a:tc>
                  <a:txBody>
                    <a:bodyPr/>
                    <a:lstStyle/>
                    <a:p>
                      <a:pPr algn="ctr">
                        <a:lnSpc>
                          <a:spcPct val="100000"/>
                        </a:lnSpc>
                        <a:tabLst>
                          <a:tab pos="0" algn="l"/>
                        </a:tabLst>
                      </a:pPr>
                      <a:r>
                        <a:rPr lang="fr-FR" sz="1900" b="1" strike="noStrike" spc="-1">
                          <a:solidFill>
                            <a:srgbClr val="FFFFFF"/>
                          </a:solidFill>
                          <a:latin typeface="Calibri"/>
                        </a:rPr>
                        <a:t>En pourcentage de</a:t>
                      </a:r>
                      <a:endParaRPr lang="fr-FR" sz="1900" b="0" strike="noStrike" spc="-1">
                        <a:solidFill>
                          <a:srgbClr val="000000"/>
                        </a:solidFill>
                        <a:latin typeface="Arial"/>
                      </a:endParaRPr>
                    </a:p>
                    <a:p>
                      <a:pPr algn="ctr">
                        <a:lnSpc>
                          <a:spcPct val="100000"/>
                        </a:lnSpc>
                        <a:tabLst>
                          <a:tab pos="0" algn="l"/>
                        </a:tabLst>
                      </a:pPr>
                      <a:r>
                        <a:rPr lang="fr-FR" sz="1900" b="1" strike="noStrike" spc="-1">
                          <a:solidFill>
                            <a:srgbClr val="FFFFFF"/>
                          </a:solidFill>
                          <a:latin typeface="Calibri"/>
                        </a:rPr>
                        <a:t>l’actif de référence</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0070C0"/>
                    </a:solidFill>
                  </a:tcPr>
                </a:tc>
                <a:tc>
                  <a:txBody>
                    <a:bodyPr/>
                    <a:lstStyle/>
                    <a:p>
                      <a:pPr algn="ctr">
                        <a:lnSpc>
                          <a:spcPct val="100000"/>
                        </a:lnSpc>
                        <a:tabLst>
                          <a:tab pos="0" algn="l"/>
                        </a:tabLst>
                      </a:pPr>
                      <a:r>
                        <a:rPr lang="fr-FR" sz="1900" b="1" strike="noStrike" spc="-1">
                          <a:solidFill>
                            <a:srgbClr val="FFFFFF"/>
                          </a:solidFill>
                          <a:latin typeface="Calibri"/>
                        </a:rPr>
                        <a:t>Titres</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0070C0"/>
                    </a:solidFill>
                  </a:tcPr>
                </a:tc>
                <a:extLst>
                  <a:ext uri="{0D108BD9-81ED-4DB2-BD59-A6C34878D82A}">
                    <a16:rowId xmlns:a16="http://schemas.microsoft.com/office/drawing/2014/main" val="10000"/>
                  </a:ext>
                </a:extLst>
              </a:tr>
              <a:tr h="1242360">
                <a:tc>
                  <a:txBody>
                    <a:bodyPr/>
                    <a:lstStyle/>
                    <a:p>
                      <a:pPr algn="ctr">
                        <a:lnSpc>
                          <a:spcPct val="100000"/>
                        </a:lnSpc>
                        <a:tabLst>
                          <a:tab pos="0" algn="l"/>
                        </a:tabLst>
                      </a:pPr>
                      <a:r>
                        <a:rPr lang="fr-FR" sz="1900" b="1" strike="noStrike" spc="-1">
                          <a:solidFill>
                            <a:srgbClr val="000000"/>
                          </a:solidFill>
                          <a:latin typeface="Calibri"/>
                        </a:rPr>
                        <a:t>34 % au moins</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tc>
                  <a:txBody>
                    <a:bodyPr/>
                    <a:lstStyle/>
                    <a:p>
                      <a:pPr marL="92160" indent="3240">
                        <a:lnSpc>
                          <a:spcPct val="100000"/>
                        </a:lnSpc>
                        <a:spcBef>
                          <a:spcPts val="380"/>
                        </a:spcBef>
                        <a:tabLst>
                          <a:tab pos="0" algn="l"/>
                        </a:tabLst>
                      </a:pPr>
                      <a:r>
                        <a:rPr lang="fr-FR" sz="1900" b="0" strike="noStrike" spc="-1">
                          <a:solidFill>
                            <a:srgbClr val="000000"/>
                          </a:solidFill>
                          <a:latin typeface="Calibri"/>
                        </a:rPr>
                        <a:t>Obligations d’État de l’Espace Économique</a:t>
                      </a:r>
                      <a:endParaRPr lang="fr-FR" sz="1900" b="0" strike="noStrike" spc="-1">
                        <a:solidFill>
                          <a:srgbClr val="000000"/>
                        </a:solidFill>
                        <a:latin typeface="Arial"/>
                      </a:endParaRPr>
                    </a:p>
                    <a:p>
                      <a:pPr marL="92160" indent="3240">
                        <a:lnSpc>
                          <a:spcPct val="100000"/>
                        </a:lnSpc>
                        <a:spcBef>
                          <a:spcPts val="380"/>
                        </a:spcBef>
                        <a:tabLst>
                          <a:tab pos="0" algn="l"/>
                        </a:tabLst>
                      </a:pPr>
                      <a:r>
                        <a:rPr lang="fr-FR" sz="1900" b="0" strike="noStrike" spc="-1">
                          <a:solidFill>
                            <a:srgbClr val="000000"/>
                          </a:solidFill>
                          <a:latin typeface="Calibri"/>
                        </a:rPr>
                        <a:t>Européen et obligations cotées sur un marché </a:t>
                      </a:r>
                      <a:br>
                        <a:rPr sz="1900"/>
                      </a:br>
                      <a:r>
                        <a:rPr lang="fr-FR" sz="1900" b="0" strike="noStrike" spc="-1">
                          <a:solidFill>
                            <a:srgbClr val="000000"/>
                          </a:solidFill>
                          <a:latin typeface="Calibri"/>
                        </a:rPr>
                        <a:t>reconnu de l’OCDE, libellées en euro.</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extLst>
                  <a:ext uri="{0D108BD9-81ED-4DB2-BD59-A6C34878D82A}">
                    <a16:rowId xmlns:a16="http://schemas.microsoft.com/office/drawing/2014/main" val="10001"/>
                  </a:ext>
                </a:extLst>
              </a:tr>
              <a:tr h="664560">
                <a:tc>
                  <a:txBody>
                    <a:bodyPr/>
                    <a:lstStyle/>
                    <a:p>
                      <a:pPr algn="ctr">
                        <a:lnSpc>
                          <a:spcPct val="100000"/>
                        </a:lnSpc>
                        <a:tabLst>
                          <a:tab pos="0" algn="l"/>
                        </a:tabLst>
                      </a:pPr>
                      <a:r>
                        <a:rPr lang="fr-FR" sz="1900" b="1" strike="noStrike" spc="-1">
                          <a:solidFill>
                            <a:srgbClr val="000000"/>
                          </a:solidFill>
                          <a:latin typeface="Calibri"/>
                        </a:rPr>
                        <a:t>5 % au plus</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tc>
                  <a:txBody>
                    <a:bodyPr/>
                    <a:lstStyle/>
                    <a:p>
                      <a:pPr marL="88920">
                        <a:lnSpc>
                          <a:spcPct val="100000"/>
                        </a:lnSpc>
                        <a:tabLst>
                          <a:tab pos="0" algn="l"/>
                        </a:tabLst>
                      </a:pPr>
                      <a:r>
                        <a:rPr lang="fr-FR" sz="1900" b="0" strike="noStrike" spc="-1">
                          <a:solidFill>
                            <a:srgbClr val="000000"/>
                          </a:solidFill>
                          <a:latin typeface="Calibri"/>
                        </a:rPr>
                        <a:t>OPC d’actifs non cotés et fonds professionnels spécialisés.</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extLst>
                  <a:ext uri="{0D108BD9-81ED-4DB2-BD59-A6C34878D82A}">
                    <a16:rowId xmlns:a16="http://schemas.microsoft.com/office/drawing/2014/main" val="10002"/>
                  </a:ext>
                </a:extLst>
              </a:tr>
              <a:tr h="664560">
                <a:tc gridSpan="2">
                  <a:txBody>
                    <a:bodyPr/>
                    <a:lstStyle/>
                    <a:p>
                      <a:pPr algn="ctr">
                        <a:lnSpc>
                          <a:spcPct val="100000"/>
                        </a:lnSpc>
                        <a:tabLst>
                          <a:tab pos="0" algn="l"/>
                        </a:tabLst>
                      </a:pPr>
                      <a:r>
                        <a:rPr lang="fr-FR" sz="1900" b="1" strike="noStrike" spc="-1">
                          <a:solidFill>
                            <a:srgbClr val="000000"/>
                          </a:solidFill>
                          <a:latin typeface="Calibri"/>
                        </a:rPr>
                        <a:t>10 % </a:t>
                      </a:r>
                      <a:r>
                        <a:rPr lang="fr-FR" sz="1900" b="0" strike="noStrike" spc="-1">
                          <a:solidFill>
                            <a:srgbClr val="000000"/>
                          </a:solidFill>
                          <a:latin typeface="Calibri"/>
                        </a:rPr>
                        <a:t>de l’ensemble des actifs peuvent être libellés en devises autres que l’euro.</a:t>
                      </a:r>
                      <a:endParaRPr lang="fr-FR" sz="1900" b="0" strike="noStrike" spc="-1">
                        <a:solidFill>
                          <a:srgbClr val="000000"/>
                        </a:solidFill>
                        <a:latin typeface="Arial"/>
                      </a:endParaRPr>
                    </a:p>
                  </a:txBody>
                  <a:tcPr marL="121680" marR="12168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bl>
          </a:graphicData>
        </a:graphic>
      </p:graphicFrame>
    </p:spTree>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Rectangle 23"/>
          <p:cNvSpPr/>
          <p:nvPr/>
        </p:nvSpPr>
        <p:spPr>
          <a:xfrm>
            <a:off x="4220640" y="2270160"/>
            <a:ext cx="7983720" cy="354240"/>
          </a:xfrm>
          <a:prstGeom prst="rect">
            <a:avLst/>
          </a:prstGeom>
          <a:noFill/>
          <a:ln w="0">
            <a:noFill/>
          </a:ln>
        </p:spPr>
        <p:style>
          <a:lnRef idx="0">
            <a:scrgbClr r="0" g="0" b="0"/>
          </a:lnRef>
          <a:fillRef idx="0">
            <a:scrgbClr r="0" g="0" b="0"/>
          </a:fillRef>
          <a:effectRef idx="0">
            <a:scrgbClr r="0" g="0" b="0"/>
          </a:effectRef>
          <a:fontRef idx="minor"/>
        </p:style>
        <p:txBody>
          <a:bodyPr lIns="117360" tIns="58680" rIns="117360" bIns="58680" anchor="t">
            <a:spAutoFit/>
          </a:bodyPr>
          <a:lstStyle/>
          <a:p>
            <a:pPr>
              <a:lnSpc>
                <a:spcPct val="60000"/>
              </a:lnSpc>
              <a:spcAft>
                <a:spcPts val="961"/>
              </a:spcAft>
              <a:tabLst>
                <a:tab pos="276120" algn="l"/>
              </a:tabLst>
            </a:pPr>
            <a:endParaRPr lang="fr-FR" sz="2400" b="0" strike="noStrike" spc="-1">
              <a:solidFill>
                <a:srgbClr val="000000"/>
              </a:solidFill>
              <a:latin typeface="Arial"/>
            </a:endParaRPr>
          </a:p>
        </p:txBody>
      </p:sp>
      <p:sp>
        <p:nvSpPr>
          <p:cNvPr id="162" name="Rectangle 27"/>
          <p:cNvSpPr/>
          <p:nvPr/>
        </p:nvSpPr>
        <p:spPr>
          <a:xfrm>
            <a:off x="4201560" y="4478400"/>
            <a:ext cx="7759440" cy="569160"/>
          </a:xfrm>
          <a:prstGeom prst="rect">
            <a:avLst/>
          </a:prstGeom>
          <a:noFill/>
          <a:ln w="0">
            <a:noFill/>
          </a:ln>
        </p:spPr>
        <p:style>
          <a:lnRef idx="0">
            <a:scrgbClr r="0" g="0" b="0"/>
          </a:lnRef>
          <a:fillRef idx="0">
            <a:scrgbClr r="0" g="0" b="0"/>
          </a:fillRef>
          <a:effectRef idx="0">
            <a:scrgbClr r="0" g="0" b="0"/>
          </a:effectRef>
          <a:fontRef idx="minor"/>
        </p:style>
        <p:txBody>
          <a:bodyPr lIns="117360" tIns="58680" rIns="117360" bIns="58680" anchor="t">
            <a:spAutoFit/>
          </a:bodyPr>
          <a:lstStyle/>
          <a:p>
            <a:pPr marL="272880" indent="-272880">
              <a:lnSpc>
                <a:spcPct val="100000"/>
              </a:lnSpc>
              <a:tabLst>
                <a:tab pos="0" algn="l"/>
              </a:tabLst>
            </a:pPr>
            <a:endParaRPr lang="fr-FR" sz="2930" b="0" strike="noStrike" spc="-1">
              <a:solidFill>
                <a:schemeClr val="hlink"/>
              </a:solidFill>
              <a:latin typeface="Arial"/>
            </a:endParaRPr>
          </a:p>
        </p:txBody>
      </p:sp>
      <p:sp>
        <p:nvSpPr>
          <p:cNvPr id="163" name="Rectangle 28"/>
          <p:cNvSpPr/>
          <p:nvPr/>
        </p:nvSpPr>
        <p:spPr>
          <a:xfrm>
            <a:off x="1295640" y="4797000"/>
            <a:ext cx="8993520" cy="921600"/>
          </a:xfrm>
          <a:prstGeom prst="rect">
            <a:avLst/>
          </a:prstGeom>
          <a:noFill/>
          <a:ln w="0">
            <a:noFill/>
          </a:ln>
        </p:spPr>
        <p:style>
          <a:lnRef idx="0">
            <a:scrgbClr r="0" g="0" b="0"/>
          </a:lnRef>
          <a:fillRef idx="0">
            <a:scrgbClr r="0" g="0" b="0"/>
          </a:fillRef>
          <a:effectRef idx="0">
            <a:scrgbClr r="0" g="0" b="0"/>
          </a:effectRef>
          <a:fontRef idx="minor"/>
        </p:style>
        <p:txBody>
          <a:bodyPr lIns="117360" tIns="58680" rIns="117360" bIns="58680" anchor="t">
            <a:spAutoFit/>
          </a:bodyPr>
          <a:lstStyle/>
          <a:p>
            <a:pPr algn="ctr">
              <a:lnSpc>
                <a:spcPct val="100000"/>
              </a:lnSpc>
            </a:pPr>
            <a:r>
              <a:rPr lang="fr-FR" sz="2400" b="0" strike="noStrike" spc="-1">
                <a:solidFill>
                  <a:srgbClr val="000000"/>
                </a:solidFill>
                <a:latin typeface="Arial "/>
              </a:rPr>
              <a:t>Limitation à 5% au plus de l’actif de l’organisme :</a:t>
            </a:r>
            <a:endParaRPr lang="fr-FR" sz="2400" b="0" strike="noStrike" spc="-1">
              <a:solidFill>
                <a:srgbClr val="000000"/>
              </a:solidFill>
              <a:latin typeface="Arial"/>
            </a:endParaRPr>
          </a:p>
          <a:p>
            <a:pPr algn="ctr">
              <a:lnSpc>
                <a:spcPct val="120000"/>
              </a:lnSpc>
            </a:pPr>
            <a:r>
              <a:rPr lang="fr-FR" sz="2400" b="0" strike="noStrike" spc="-1">
                <a:solidFill>
                  <a:srgbClr val="000000"/>
                </a:solidFill>
                <a:latin typeface="Arial "/>
              </a:rPr>
              <a:t>même immeuble</a:t>
            </a:r>
            <a:endParaRPr lang="fr-FR" sz="2400" b="0" strike="noStrike" spc="-1">
              <a:solidFill>
                <a:srgbClr val="000000"/>
              </a:solidFill>
              <a:latin typeface="Arial"/>
            </a:endParaRPr>
          </a:p>
        </p:txBody>
      </p:sp>
      <p:sp>
        <p:nvSpPr>
          <p:cNvPr id="164" name="Text Box 31"/>
          <p:cNvSpPr/>
          <p:nvPr/>
        </p:nvSpPr>
        <p:spPr>
          <a:xfrm>
            <a:off x="1642680" y="320760"/>
            <a:ext cx="9922680" cy="71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88920">
              <a:lnSpc>
                <a:spcPct val="100000"/>
              </a:lnSpc>
            </a:pPr>
            <a:endParaRPr lang="fr-FR" sz="2660" b="0" strike="noStrike" spc="-1">
              <a:solidFill>
                <a:srgbClr val="4B6BAC"/>
              </a:solidFill>
              <a:latin typeface="Times New Roman"/>
            </a:endParaRPr>
          </a:p>
        </p:txBody>
      </p:sp>
      <p:sp>
        <p:nvSpPr>
          <p:cNvPr id="165" name="PlaceHolder 1"/>
          <p:cNvSpPr>
            <a:spLocks noGrp="1"/>
          </p:cNvSpPr>
          <p:nvPr>
            <p:ph type="title"/>
          </p:nvPr>
        </p:nvSpPr>
        <p:spPr>
          <a:xfrm>
            <a:off x="1334520" y="562680"/>
            <a:ext cx="8889480" cy="753840"/>
          </a:xfrm>
          <a:prstGeom prst="rect">
            <a:avLst/>
          </a:prstGeom>
          <a:noFill/>
          <a:ln w="0">
            <a:noFill/>
          </a:ln>
        </p:spPr>
        <p:txBody>
          <a:bodyPr anchor="ctr">
            <a:normAutofit fontScale="90000"/>
          </a:bodyPr>
          <a:lstStyle/>
          <a:p>
            <a:pPr indent="0">
              <a:lnSpc>
                <a:spcPct val="90000"/>
              </a:lnSpc>
              <a:buNone/>
            </a:pPr>
            <a:r>
              <a:rPr lang="fr-FR" sz="4400" b="0" strike="noStrike" spc="-1">
                <a:solidFill>
                  <a:srgbClr val="000000"/>
                </a:solidFill>
                <a:latin typeface="Calibri Light"/>
              </a:rPr>
              <a:t>Réglementation des placements </a:t>
            </a:r>
            <a:br>
              <a:rPr sz="4400"/>
            </a:br>
            <a:r>
              <a:rPr lang="fr-FR" sz="2660" b="0" strike="noStrike" spc="-1">
                <a:solidFill>
                  <a:srgbClr val="000000"/>
                </a:solidFill>
                <a:latin typeface="Calibri Light"/>
              </a:rPr>
              <a:t>Valeurs immobilières et prêts </a:t>
            </a:r>
            <a:r>
              <a:rPr lang="fr-FR" sz="2400" b="0" strike="noStrike" spc="-1">
                <a:solidFill>
                  <a:srgbClr val="000000"/>
                </a:solidFill>
                <a:latin typeface="Calibri Light"/>
              </a:rPr>
              <a:t>(décret du 25 octobre 2002)</a:t>
            </a:r>
            <a:endParaRPr lang="fr-FR" sz="2400" b="0" strike="noStrike" spc="-1">
              <a:solidFill>
                <a:srgbClr val="000000"/>
              </a:solidFill>
              <a:latin typeface="Calibri"/>
            </a:endParaRPr>
          </a:p>
        </p:txBody>
      </p:sp>
      <p:graphicFrame>
        <p:nvGraphicFramePr>
          <p:cNvPr id="166" name="Group 119"/>
          <p:cNvGraphicFramePr/>
          <p:nvPr/>
        </p:nvGraphicFramePr>
        <p:xfrm>
          <a:off x="1802160" y="2082960"/>
          <a:ext cx="8352720" cy="2396880"/>
        </p:xfrm>
        <a:graphic>
          <a:graphicData uri="http://schemas.openxmlformats.org/drawingml/2006/table">
            <a:tbl>
              <a:tblPr/>
              <a:tblGrid>
                <a:gridCol w="2531160">
                  <a:extLst>
                    <a:ext uri="{9D8B030D-6E8A-4147-A177-3AD203B41FA5}">
                      <a16:colId xmlns:a16="http://schemas.microsoft.com/office/drawing/2014/main" val="20000"/>
                    </a:ext>
                  </a:extLst>
                </a:gridCol>
                <a:gridCol w="5821560">
                  <a:extLst>
                    <a:ext uri="{9D8B030D-6E8A-4147-A177-3AD203B41FA5}">
                      <a16:colId xmlns:a16="http://schemas.microsoft.com/office/drawing/2014/main" val="20001"/>
                    </a:ext>
                  </a:extLst>
                </a:gridCol>
              </a:tblGrid>
              <a:tr h="660240">
                <a:tc>
                  <a:txBody>
                    <a:bodyPr/>
                    <a:lstStyle/>
                    <a:p>
                      <a:pPr algn="ctr">
                        <a:lnSpc>
                          <a:spcPct val="100000"/>
                        </a:lnSpc>
                        <a:tabLst>
                          <a:tab pos="0" algn="l"/>
                        </a:tabLst>
                      </a:pPr>
                      <a:r>
                        <a:rPr lang="fr-FR" sz="1900" b="1" strike="noStrike" spc="-1">
                          <a:solidFill>
                            <a:srgbClr val="FFFFFF"/>
                          </a:solidFill>
                          <a:latin typeface="Arial "/>
                        </a:rPr>
                        <a:t>En pourcentage de</a:t>
                      </a:r>
                      <a:endParaRPr lang="fr-FR" sz="1900" b="0" strike="noStrike" spc="-1">
                        <a:solidFill>
                          <a:srgbClr val="000000"/>
                        </a:solidFill>
                        <a:latin typeface="Arial"/>
                      </a:endParaRPr>
                    </a:p>
                    <a:p>
                      <a:pPr algn="ctr">
                        <a:lnSpc>
                          <a:spcPct val="100000"/>
                        </a:lnSpc>
                        <a:tabLst>
                          <a:tab pos="0" algn="l"/>
                        </a:tabLst>
                      </a:pPr>
                      <a:r>
                        <a:rPr lang="fr-FR" sz="1900" b="1" strike="noStrike" spc="-1">
                          <a:solidFill>
                            <a:srgbClr val="FFFFFF"/>
                          </a:solidFill>
                          <a:latin typeface="Arial "/>
                        </a:rPr>
                        <a:t>l’actif de référence</a:t>
                      </a:r>
                      <a:endParaRPr lang="fr-FR" sz="1900" b="0" strike="noStrike" spc="-1">
                        <a:solidFill>
                          <a:srgbClr val="000000"/>
                        </a:solidFill>
                        <a:latin typeface="Arial"/>
                      </a:endParaRPr>
                    </a:p>
                  </a:txBody>
                  <a:tcPr marL="140400" marR="140400" anchor="ctr">
                    <a:lnL w="9360">
                      <a:noFill/>
                      <a:prstDash val="solid"/>
                    </a:lnL>
                    <a:lnR w="9360">
                      <a:noFill/>
                      <a:prstDash val="solid"/>
                    </a:lnR>
                    <a:lnT w="9360">
                      <a:noFill/>
                      <a:prstDash val="solid"/>
                    </a:lnT>
                    <a:lnB w="9360">
                      <a:noFill/>
                      <a:prstDash val="solid"/>
                    </a:lnB>
                    <a:solidFill>
                      <a:srgbClr val="0070C0"/>
                    </a:solidFill>
                  </a:tcPr>
                </a:tc>
                <a:tc>
                  <a:txBody>
                    <a:bodyPr/>
                    <a:lstStyle/>
                    <a:p>
                      <a:pPr algn="ctr">
                        <a:lnSpc>
                          <a:spcPct val="100000"/>
                        </a:lnSpc>
                        <a:tabLst>
                          <a:tab pos="0" algn="l"/>
                        </a:tabLst>
                      </a:pPr>
                      <a:r>
                        <a:rPr lang="fr-FR" sz="1900" b="1" strike="noStrike" spc="-1">
                          <a:solidFill>
                            <a:srgbClr val="FFFFFF"/>
                          </a:solidFill>
                          <a:latin typeface="Arial "/>
                        </a:rPr>
                        <a:t>Valeurs immobilières et prêts</a:t>
                      </a:r>
                      <a:endParaRPr lang="fr-FR" sz="1900" b="0" strike="noStrike" spc="-1">
                        <a:solidFill>
                          <a:srgbClr val="000000"/>
                        </a:solidFill>
                        <a:latin typeface="Arial"/>
                      </a:endParaRPr>
                    </a:p>
                  </a:txBody>
                  <a:tcPr marL="140400" marR="140400" anchor="ctr">
                    <a:lnL w="9360">
                      <a:no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0070C0"/>
                    </a:solidFill>
                  </a:tcPr>
                </a:tc>
                <a:extLst>
                  <a:ext uri="{0D108BD9-81ED-4DB2-BD59-A6C34878D82A}">
                    <a16:rowId xmlns:a16="http://schemas.microsoft.com/office/drawing/2014/main" val="10000"/>
                  </a:ext>
                </a:extLst>
              </a:tr>
              <a:tr h="1736640">
                <a:tc>
                  <a:txBody>
                    <a:bodyPr/>
                    <a:lstStyle/>
                    <a:p>
                      <a:pPr algn="ctr">
                        <a:lnSpc>
                          <a:spcPct val="100000"/>
                        </a:lnSpc>
                        <a:tabLst>
                          <a:tab pos="0" algn="l"/>
                        </a:tabLst>
                      </a:pPr>
                      <a:r>
                        <a:rPr lang="fr-FR" sz="1900" b="1" strike="noStrike" spc="-1">
                          <a:solidFill>
                            <a:srgbClr val="000000"/>
                          </a:solidFill>
                          <a:latin typeface="Arial "/>
                        </a:rPr>
                        <a:t>20 % au plus</a:t>
                      </a:r>
                      <a:endParaRPr lang="fr-FR" sz="1900" b="0" strike="noStrike" spc="-1">
                        <a:solidFill>
                          <a:srgbClr val="000000"/>
                        </a:solidFill>
                        <a:latin typeface="Arial"/>
                      </a:endParaRPr>
                    </a:p>
                  </a:txBody>
                  <a:tcPr marL="140400" marR="140400" anchor="ctr">
                    <a:lnL w="9360">
                      <a:solidFill>
                        <a:srgbClr val="4B6BAC"/>
                      </a:solidFill>
                      <a:prstDash val="solid"/>
                    </a:lnL>
                    <a:lnR w="9360">
                      <a:solidFill>
                        <a:srgbClr val="4B6BAC"/>
                      </a:solidFill>
                      <a:prstDash val="solid"/>
                    </a:lnR>
                    <a:lnT w="9360">
                      <a:noFill/>
                      <a:prstDash val="solid"/>
                    </a:lnT>
                    <a:lnB w="9360">
                      <a:solidFill>
                        <a:srgbClr val="4B6BAC"/>
                      </a:solidFill>
                      <a:prstDash val="solid"/>
                    </a:lnB>
                    <a:solidFill>
                      <a:srgbClr val="FFFFFF"/>
                    </a:solidFill>
                  </a:tcPr>
                </a:tc>
                <a:tc>
                  <a:txBody>
                    <a:bodyPr/>
                    <a:lstStyle/>
                    <a:p>
                      <a:pPr marL="88920">
                        <a:lnSpc>
                          <a:spcPct val="100000"/>
                        </a:lnSpc>
                        <a:spcAft>
                          <a:spcPts val="476"/>
                        </a:spcAft>
                        <a:tabLst>
                          <a:tab pos="0" algn="l"/>
                        </a:tabLst>
                      </a:pPr>
                      <a:r>
                        <a:rPr lang="fr-FR" sz="1900" b="0" strike="noStrike" spc="-1">
                          <a:solidFill>
                            <a:srgbClr val="000000"/>
                          </a:solidFill>
                          <a:latin typeface="Calibri"/>
                        </a:rPr>
                        <a:t>des actifs pour les immeubles situés dans l’Espace</a:t>
                      </a:r>
                      <a:br>
                        <a:rPr sz="1900"/>
                      </a:br>
                      <a:r>
                        <a:rPr lang="fr-FR" sz="1900" b="0" strike="noStrike" spc="-1">
                          <a:solidFill>
                            <a:srgbClr val="000000"/>
                          </a:solidFill>
                          <a:latin typeface="Calibri"/>
                        </a:rPr>
                        <a:t>Économique Européen, et les parts de sociétés et fonds immobiliers</a:t>
                      </a:r>
                      <a:r>
                        <a:rPr lang="fr-FR" sz="1900" b="0" strike="noStrike" spc="-1">
                          <a:solidFill>
                            <a:srgbClr val="000000"/>
                          </a:solidFill>
                          <a:latin typeface="Arial "/>
                        </a:rPr>
                        <a:t> (en valeur comptable).</a:t>
                      </a:r>
                      <a:endParaRPr lang="fr-FR" sz="1900" b="0" strike="noStrike" spc="-1">
                        <a:solidFill>
                          <a:srgbClr val="000000"/>
                        </a:solidFill>
                        <a:latin typeface="Arial"/>
                      </a:endParaRPr>
                    </a:p>
                  </a:txBody>
                  <a:tcPr marL="140400" marR="140400" anchor="ctr">
                    <a:lnL w="9360">
                      <a:solidFill>
                        <a:srgbClr val="4B6BAC"/>
                      </a:solidFill>
                      <a:prstDash val="solid"/>
                    </a:lnL>
                    <a:lnR w="9360">
                      <a:solidFill>
                        <a:srgbClr val="4B6BAC"/>
                      </a:solidFill>
                      <a:prstDash val="solid"/>
                    </a:lnR>
                    <a:lnT w="9360">
                      <a:solidFill>
                        <a:srgbClr val="4B6BAC"/>
                      </a:solidFill>
                      <a:prstDash val="solid"/>
                    </a:lnT>
                    <a:lnB w="9360">
                      <a:solidFill>
                        <a:srgbClr val="4B6BAC"/>
                      </a:solidFill>
                      <a:prstDash val="solid"/>
                    </a:lnB>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REPARTITION ACTUELLE DES PLACEMENTS</a:t>
            </a:r>
            <a:endParaRPr lang="fr-FR" sz="4400" b="0" strike="noStrike" spc="-1">
              <a:solidFill>
                <a:srgbClr val="000000"/>
              </a:solidFill>
              <a:latin typeface="Calibri"/>
            </a:endParaRPr>
          </a:p>
        </p:txBody>
      </p:sp>
      <p:pic>
        <p:nvPicPr>
          <p:cNvPr id="168" name="Picture 2"/>
          <p:cNvPicPr/>
          <p:nvPr/>
        </p:nvPicPr>
        <p:blipFill>
          <a:blip r:embed="rId2"/>
          <a:stretch/>
        </p:blipFill>
        <p:spPr>
          <a:xfrm>
            <a:off x="1747800" y="2330280"/>
            <a:ext cx="5617800" cy="4046760"/>
          </a:xfrm>
          <a:prstGeom prst="rect">
            <a:avLst/>
          </a:prstGeom>
          <a:ln w="0">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gn="ctr">
              <a:lnSpc>
                <a:spcPct val="90000"/>
              </a:lnSpc>
              <a:buNone/>
            </a:pPr>
            <a:r>
              <a:rPr lang="fr-FR" sz="4400" b="0" strike="noStrike" spc="-1">
                <a:solidFill>
                  <a:srgbClr val="000000"/>
                </a:solidFill>
                <a:latin typeface="Calibri Light"/>
              </a:rPr>
              <a:t>EXONERATION DE COTISATIONS DU CUMUL EMPLOI RETRAITE 2023</a:t>
            </a:r>
            <a:endParaRPr lang="fr-FR" sz="4400" b="0" strike="noStrike" spc="-1">
              <a:solidFill>
                <a:srgbClr val="000000"/>
              </a:solidFill>
              <a:latin typeface="Calibri"/>
            </a:endParaRPr>
          </a:p>
        </p:txBody>
      </p:sp>
      <p:sp>
        <p:nvSpPr>
          <p:cNvPr id="170"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Prévue par la LFSS 2023, plafonnée à 80000 euros de BNC</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Coût pour la CARMF: 54 Millions d’euros</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Nombre de bénéficiaires: 9400 médecins (pas d’effet significatif)</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Non reconduit en 2024</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Le paiement des cotisations retraite sans droit est prévue par la loi et concerne tous les cumulants quel que soit le régime de retraite</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Décret attaqué au Conseil d’Etat (Procédure en cours)</a:t>
            </a:r>
          </a:p>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La loi n’oblige l’Etat à ne rembourser que la CNAVPL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4"/>
          <p:cNvSpPr/>
          <p:nvPr/>
        </p:nvSpPr>
        <p:spPr>
          <a:xfrm>
            <a:off x="1551600" y="1299240"/>
            <a:ext cx="9437400" cy="590040"/>
          </a:xfrm>
          <a:prstGeom prst="rect">
            <a:avLst/>
          </a:prstGeom>
          <a:noFill/>
          <a:ln w="0">
            <a:noFill/>
          </a:ln>
        </p:spPr>
        <p:style>
          <a:lnRef idx="0">
            <a:scrgbClr r="0" g="0" b="0"/>
          </a:lnRef>
          <a:fillRef idx="0">
            <a:scrgbClr r="0" g="0" b="0"/>
          </a:fillRef>
          <a:effectRef idx="0">
            <a:scrgbClr r="0" g="0" b="0"/>
          </a:effectRef>
          <a:fontRef idx="minor"/>
        </p:style>
        <p:txBody>
          <a:bodyPr lIns="110880" tIns="55440" rIns="110880" bIns="55440" anchor="ctr">
            <a:noAutofit/>
          </a:bodyPr>
          <a:lstStyle/>
          <a:p>
            <a:pPr>
              <a:lnSpc>
                <a:spcPct val="100000"/>
              </a:lnSpc>
            </a:pPr>
            <a:endParaRPr lang="fr-FR" sz="3400" b="0" strike="noStrike" spc="-1">
              <a:solidFill>
                <a:srgbClr val="FFFFFF"/>
              </a:solidFill>
              <a:latin typeface="Calibri Light"/>
            </a:endParaRPr>
          </a:p>
        </p:txBody>
      </p:sp>
      <p:sp>
        <p:nvSpPr>
          <p:cNvPr id="172" name="Rectangle 5"/>
          <p:cNvSpPr/>
          <p:nvPr/>
        </p:nvSpPr>
        <p:spPr>
          <a:xfrm>
            <a:off x="1726920" y="1627560"/>
            <a:ext cx="10048320" cy="4597200"/>
          </a:xfrm>
          <a:prstGeom prst="rect">
            <a:avLst/>
          </a:prstGeom>
          <a:noFill/>
          <a:ln w="0">
            <a:noFill/>
          </a:ln>
        </p:spPr>
        <p:style>
          <a:lnRef idx="0">
            <a:scrgbClr r="0" g="0" b="0"/>
          </a:lnRef>
          <a:fillRef idx="0">
            <a:scrgbClr r="0" g="0" b="0"/>
          </a:fillRef>
          <a:effectRef idx="0">
            <a:scrgbClr r="0" g="0" b="0"/>
          </a:effectRef>
          <a:fontRef idx="minor"/>
        </p:style>
        <p:txBody>
          <a:bodyPr lIns="95400" tIns="91800" rIns="270720" bIns="47880" numCol="3" spcCol="180000" anchor="t">
            <a:noAutofit/>
          </a:bodyPr>
          <a:lstStyle/>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Les femmes médecins interrompant leur activité pour cause de grossesse bénéficiant des exonérations en fonction de la durée totale de leur arrêt de travail au titre d’un congé maternité ou d’un éventuel état pathologique résultant d’une grossesse pour une période supérieure ou égale à 90 jours consécutifs. </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Extension des possibilités d’achat de points, à titre volontaire, à raison de 2 points par an.</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Alignement du prix d’achat d’un point sur celui du rachat.</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Elargissement du rachat aux étudiants non thésés ayant effectué des remplacements avant le 1</a:t>
            </a:r>
            <a:r>
              <a:rPr lang="fr-FR" sz="1877" b="0" strike="noStrike" spc="-1" baseline="30000">
                <a:solidFill>
                  <a:srgbClr val="404040"/>
                </a:solidFill>
                <a:latin typeface="Calibri"/>
              </a:rPr>
              <a:t>er</a:t>
            </a:r>
            <a:r>
              <a:rPr lang="fr-FR" sz="1879" b="0" strike="noStrike" spc="-1">
                <a:solidFill>
                  <a:srgbClr val="404040"/>
                </a:solidFill>
                <a:latin typeface="Calibri"/>
              </a:rPr>
              <a:t> janvier 2021.</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Modalités et conditions de l’adhésion volontaire du conjoint collaborateur au régime complémentaire.</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Ajout d’une période d’exercice professionnel assimilée concernant les étudiants non thésés remplaçants. </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Application de majoration familiale dès le 1</a:t>
            </a:r>
            <a:r>
              <a:rPr lang="fr-FR" sz="1877" b="0" strike="noStrike" spc="-1" baseline="30000">
                <a:solidFill>
                  <a:srgbClr val="404040"/>
                </a:solidFill>
                <a:latin typeface="Calibri"/>
              </a:rPr>
              <a:t>er</a:t>
            </a:r>
            <a:r>
              <a:rPr lang="fr-FR" sz="1879" b="0" strike="noStrike" spc="-1">
                <a:solidFill>
                  <a:srgbClr val="404040"/>
                </a:solidFill>
                <a:latin typeface="Calibri"/>
              </a:rPr>
              <a:t> enfant. </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Alignement progressif de l’âge de départ à la retraite avec celui du régime de base à 64 ans en 2030.</a:t>
            </a:r>
            <a:endParaRPr lang="fr-FR" sz="1879" b="0" strike="noStrike" spc="-1">
              <a:solidFill>
                <a:srgbClr val="000000"/>
              </a:solidFill>
              <a:latin typeface="Arial"/>
            </a:endParaRPr>
          </a:p>
          <a:p>
            <a:pPr marL="235080" indent="-235080">
              <a:lnSpc>
                <a:spcPts val="2183"/>
              </a:lnSpc>
              <a:spcAft>
                <a:spcPts val="1457"/>
              </a:spcAft>
              <a:buClr>
                <a:srgbClr val="0070C0"/>
              </a:buClr>
              <a:buFont typeface="Arial"/>
              <a:buChar char="•"/>
              <a:tabLst>
                <a:tab pos="215640" algn="l"/>
              </a:tabLst>
            </a:pPr>
            <a:r>
              <a:rPr lang="fr-FR" sz="1879" b="0" strike="noStrike" spc="-1">
                <a:solidFill>
                  <a:srgbClr val="404040"/>
                </a:solidFill>
                <a:latin typeface="Calibri"/>
              </a:rPr>
              <a:t>Relèvement de l’âge maximum de perception de la rente temporaire du conjoint survivant de 60 à 62 ans.</a:t>
            </a:r>
            <a:endParaRPr lang="fr-FR" sz="1879" b="0" strike="noStrike" spc="-1">
              <a:solidFill>
                <a:srgbClr val="000000"/>
              </a:solidFill>
              <a:latin typeface="Arial"/>
            </a:endParaRPr>
          </a:p>
        </p:txBody>
      </p:sp>
      <p:sp>
        <p:nvSpPr>
          <p:cNvPr id="173" name="PlaceHolder 1"/>
          <p:cNvSpPr>
            <a:spLocks noGrp="1"/>
          </p:cNvSpPr>
          <p:nvPr>
            <p:ph type="title"/>
          </p:nvPr>
        </p:nvSpPr>
        <p:spPr>
          <a:xfrm>
            <a:off x="838080" y="365040"/>
            <a:ext cx="10515240" cy="79164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Modifications statutaires </a:t>
            </a:r>
            <a:endParaRPr lang="fr-FR" sz="4400" b="0" strike="noStrike" spc="-1">
              <a:solidFill>
                <a:srgbClr val="000000"/>
              </a:solidFill>
              <a:latin typeface="Calibri"/>
            </a:endParaRPr>
          </a:p>
        </p:txBody>
      </p:sp>
      <p:sp>
        <p:nvSpPr>
          <p:cNvPr id="174" name="PlaceHolder 2"/>
          <p:cNvSpPr>
            <a:spLocks noGrp="1"/>
          </p:cNvSpPr>
          <p:nvPr>
            <p:ph/>
          </p:nvPr>
        </p:nvSpPr>
        <p:spPr>
          <a:xfrm>
            <a:off x="1814400" y="1157040"/>
            <a:ext cx="9406800" cy="59004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tabLst>
                <a:tab pos="6095160" algn="l"/>
              </a:tabLst>
            </a:pPr>
            <a:r>
              <a:rPr lang="fr-FR" sz="2800" b="0" strike="noStrike" spc="-1">
                <a:solidFill>
                  <a:srgbClr val="000000"/>
                </a:solidFill>
                <a:latin typeface="Calibri"/>
              </a:rPr>
              <a:t>Régime complémentaire	</a:t>
            </a:r>
          </a:p>
          <a:p>
            <a:pPr indent="0">
              <a:lnSpc>
                <a:spcPct val="90000"/>
              </a:lnSpc>
              <a:spcBef>
                <a:spcPts val="1001"/>
              </a:spcBef>
              <a:buNone/>
              <a:tabLst>
                <a:tab pos="6095160" algn="l"/>
              </a:tabLst>
            </a:pPr>
            <a:endParaRPr lang="fr-FR" sz="2800" b="0" strike="noStrike" spc="-1">
              <a:solidFill>
                <a:srgbClr val="000000"/>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Régime ASV</a:t>
            </a:r>
            <a:endParaRPr lang="fr-FR" sz="4400" b="0" strike="noStrike" spc="-1">
              <a:solidFill>
                <a:srgbClr val="000000"/>
              </a:solidFill>
              <a:latin typeface="Calibri"/>
            </a:endParaRPr>
          </a:p>
        </p:txBody>
      </p:sp>
      <p:sp>
        <p:nvSpPr>
          <p:cNvPr id="176"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Cotisations 2024</a:t>
            </a:r>
          </a:p>
        </p:txBody>
      </p:sp>
      <p:graphicFrame>
        <p:nvGraphicFramePr>
          <p:cNvPr id="177" name="Group 409"/>
          <p:cNvGraphicFramePr/>
          <p:nvPr/>
        </p:nvGraphicFramePr>
        <p:xfrm>
          <a:off x="1861920" y="2466720"/>
          <a:ext cx="5531040" cy="3653280"/>
        </p:xfrm>
        <a:graphic>
          <a:graphicData uri="http://schemas.openxmlformats.org/drawingml/2006/table">
            <a:tbl>
              <a:tblPr/>
              <a:tblGrid>
                <a:gridCol w="2664720">
                  <a:extLst>
                    <a:ext uri="{9D8B030D-6E8A-4147-A177-3AD203B41FA5}">
                      <a16:colId xmlns:a16="http://schemas.microsoft.com/office/drawing/2014/main" val="20000"/>
                    </a:ext>
                  </a:extLst>
                </a:gridCol>
                <a:gridCol w="1481400">
                  <a:extLst>
                    <a:ext uri="{9D8B030D-6E8A-4147-A177-3AD203B41FA5}">
                      <a16:colId xmlns:a16="http://schemas.microsoft.com/office/drawing/2014/main" val="20001"/>
                    </a:ext>
                  </a:extLst>
                </a:gridCol>
                <a:gridCol w="1384920">
                  <a:extLst>
                    <a:ext uri="{9D8B030D-6E8A-4147-A177-3AD203B41FA5}">
                      <a16:colId xmlns:a16="http://schemas.microsoft.com/office/drawing/2014/main" val="20002"/>
                    </a:ext>
                  </a:extLst>
                </a:gridCol>
              </a:tblGrid>
              <a:tr h="364680">
                <a:tc gridSpan="3">
                  <a:txBody>
                    <a:bodyPr/>
                    <a:lstStyle/>
                    <a:p>
                      <a:pPr marL="1440" indent="-1440">
                        <a:lnSpc>
                          <a:spcPct val="100000"/>
                        </a:lnSpc>
                        <a:spcBef>
                          <a:spcPts val="380"/>
                        </a:spcBef>
                        <a:tabLst>
                          <a:tab pos="0" algn="l"/>
                        </a:tabLst>
                      </a:pPr>
                      <a:r>
                        <a:rPr lang="fr-FR" sz="1900" b="0" strike="noStrike" spc="-1">
                          <a:solidFill>
                            <a:srgbClr val="375624"/>
                          </a:solidFill>
                          <a:latin typeface="Calibri"/>
                        </a:rPr>
                        <a:t>Cas général</a:t>
                      </a:r>
                      <a:endParaRPr lang="fr-FR" sz="1900" b="0" strike="noStrike" spc="-1">
                        <a:solidFill>
                          <a:srgbClr val="000000"/>
                        </a:solidFill>
                        <a:latin typeface="Arial"/>
                      </a:endParaRPr>
                    </a:p>
                  </a:txBody>
                  <a:tcPr marL="218160" anchor="ctr">
                    <a:lnL w="6480">
                      <a:noFill/>
                      <a:prstDash val="solid"/>
                    </a:lnL>
                    <a:lnR w="12240">
                      <a:noFill/>
                      <a:prstDash val="solid"/>
                    </a:lnR>
                    <a:lnT w="6480">
                      <a:solidFill>
                        <a:srgbClr val="375624"/>
                      </a:solidFill>
                      <a:prstDash val="solid"/>
                    </a:lnT>
                    <a:lnB w="6480">
                      <a:solidFill>
                        <a:srgbClr val="375624"/>
                      </a:solidFill>
                      <a:prstDash val="solid"/>
                    </a:lnB>
                    <a:no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0"/>
                  </a:ext>
                </a:extLst>
              </a:tr>
              <a:tr h="315720">
                <a:tc>
                  <a:txBody>
                    <a:bodyPr/>
                    <a:lstStyle/>
                    <a:p>
                      <a:pPr algn="ctr">
                        <a:lnSpc>
                          <a:spcPts val="1400"/>
                        </a:lnSpc>
                        <a:tabLst>
                          <a:tab pos="0" algn="l"/>
                        </a:tabLst>
                      </a:pPr>
                      <a:r>
                        <a:rPr lang="fr-FR" sz="1900" b="0" strike="noStrike" spc="-1">
                          <a:solidFill>
                            <a:srgbClr val="FFFFFF"/>
                          </a:solidFill>
                          <a:latin typeface="Calibri"/>
                        </a:rPr>
                        <a:t>Cotisations</a:t>
                      </a:r>
                      <a:endParaRPr lang="fr-FR" sz="1900" b="0" strike="noStrike" spc="-1">
                        <a:solidFill>
                          <a:srgbClr val="000000"/>
                        </a:solidFill>
                        <a:latin typeface="Arial"/>
                      </a:endParaRPr>
                    </a:p>
                  </a:txBody>
                  <a:tcPr anchor="ctr">
                    <a:lnL w="12240">
                      <a:solidFill>
                        <a:srgbClr val="5D2069"/>
                      </a:solidFill>
                      <a:prstDash val="solid"/>
                    </a:lnL>
                    <a:lnR w="12240">
                      <a:solidFill>
                        <a:srgbClr val="FFFFFF"/>
                      </a:solidFill>
                      <a:prstDash val="solid"/>
                    </a:lnR>
                    <a:lnT w="6480">
                      <a:solidFill>
                        <a:srgbClr val="375624"/>
                      </a:solidFill>
                      <a:prstDash val="solid"/>
                    </a:lnT>
                    <a:lnB w="12240">
                      <a:noFill/>
                      <a:prstDash val="solid"/>
                    </a:lnB>
                    <a:solidFill>
                      <a:srgbClr val="375624"/>
                    </a:solidFill>
                  </a:tcPr>
                </a:tc>
                <a:tc>
                  <a:txBody>
                    <a:bodyPr/>
                    <a:lstStyle/>
                    <a:p>
                      <a:pPr algn="ctr">
                        <a:lnSpc>
                          <a:spcPts val="1400"/>
                        </a:lnSpc>
                        <a:tabLst>
                          <a:tab pos="0" algn="l"/>
                        </a:tabLst>
                      </a:pPr>
                      <a:r>
                        <a:rPr lang="fr-FR" sz="1900" b="0" strike="noStrike" spc="-1">
                          <a:solidFill>
                            <a:srgbClr val="FFFFFF"/>
                          </a:solidFill>
                          <a:latin typeface="Calibri"/>
                        </a:rPr>
                        <a:t>Secteur 1</a:t>
                      </a:r>
                      <a:endParaRPr lang="fr-FR" sz="1900" b="0" strike="noStrike" spc="-1">
                        <a:solidFill>
                          <a:srgbClr val="000000"/>
                        </a:solidFill>
                        <a:latin typeface="Arial"/>
                      </a:endParaRPr>
                    </a:p>
                  </a:txBody>
                  <a:tcPr anchor="ctr">
                    <a:lnL w="12240">
                      <a:solidFill>
                        <a:srgbClr val="FFFFFF"/>
                      </a:solidFill>
                      <a:prstDash val="solid"/>
                    </a:lnL>
                    <a:lnR w="12240">
                      <a:solidFill>
                        <a:srgbClr val="FFFFFF"/>
                      </a:solidFill>
                      <a:prstDash val="solid"/>
                    </a:lnR>
                    <a:lnT w="6480">
                      <a:solidFill>
                        <a:srgbClr val="375624"/>
                      </a:solidFill>
                      <a:prstDash val="solid"/>
                    </a:lnT>
                    <a:lnB w="12240">
                      <a:noFill/>
                      <a:prstDash val="solid"/>
                    </a:lnB>
                    <a:solidFill>
                      <a:srgbClr val="375624"/>
                    </a:solidFill>
                  </a:tcPr>
                </a:tc>
                <a:tc>
                  <a:txBody>
                    <a:bodyPr/>
                    <a:lstStyle/>
                    <a:p>
                      <a:pPr algn="ctr">
                        <a:lnSpc>
                          <a:spcPts val="1400"/>
                        </a:lnSpc>
                        <a:tabLst>
                          <a:tab pos="0" algn="l"/>
                        </a:tabLst>
                      </a:pPr>
                      <a:r>
                        <a:rPr lang="fr-FR" sz="1900" b="0" strike="noStrike" spc="-1">
                          <a:solidFill>
                            <a:srgbClr val="FFFFFF"/>
                          </a:solidFill>
                          <a:latin typeface="Calibri"/>
                        </a:rPr>
                        <a:t>Secteur 2</a:t>
                      </a:r>
                      <a:endParaRPr lang="fr-FR" sz="1900" b="0" strike="noStrike" spc="-1">
                        <a:solidFill>
                          <a:srgbClr val="000000"/>
                        </a:solidFill>
                        <a:latin typeface="Arial"/>
                      </a:endParaRPr>
                    </a:p>
                  </a:txBody>
                  <a:tcPr anchor="ctr">
                    <a:lnL w="12240">
                      <a:solidFill>
                        <a:srgbClr val="FFFFFF"/>
                      </a:solidFill>
                      <a:prstDash val="solid"/>
                    </a:lnL>
                    <a:lnR w="6480">
                      <a:solidFill>
                        <a:srgbClr val="375624"/>
                      </a:solidFill>
                      <a:prstDash val="solid"/>
                    </a:lnR>
                    <a:lnT w="6480">
                      <a:solidFill>
                        <a:srgbClr val="375624"/>
                      </a:solidFill>
                      <a:prstDash val="solid"/>
                    </a:lnT>
                    <a:lnB w="12240">
                      <a:noFill/>
                      <a:prstDash val="solid"/>
                    </a:lnB>
                    <a:solidFill>
                      <a:srgbClr val="375624"/>
                    </a:solidFill>
                  </a:tcPr>
                </a:tc>
                <a:extLst>
                  <a:ext uri="{0D108BD9-81ED-4DB2-BD59-A6C34878D82A}">
                    <a16:rowId xmlns:a16="http://schemas.microsoft.com/office/drawing/2014/main" val="10001"/>
                  </a:ext>
                </a:extLst>
              </a:tr>
              <a:tr h="364680">
                <a:tc>
                  <a:txBody>
                    <a:bodyPr/>
                    <a:lstStyle/>
                    <a:p>
                      <a:pPr>
                        <a:lnSpc>
                          <a:spcPts val="1701"/>
                        </a:lnSpc>
                        <a:tabLst>
                          <a:tab pos="0" algn="l"/>
                        </a:tabLst>
                      </a:pPr>
                      <a:r>
                        <a:rPr lang="fr-FR" sz="1900" b="1" strike="noStrike" spc="-1">
                          <a:solidFill>
                            <a:srgbClr val="404040"/>
                          </a:solidFill>
                          <a:latin typeface="Calibri"/>
                        </a:rPr>
                        <a:t>Forfaitaire</a:t>
                      </a:r>
                      <a:endParaRPr lang="fr-FR" sz="1900" b="0" strike="noStrike" spc="-1">
                        <a:solidFill>
                          <a:srgbClr val="000000"/>
                        </a:solidFill>
                        <a:latin typeface="Arial"/>
                      </a:endParaRPr>
                    </a:p>
                  </a:txBody>
                  <a:tcPr marL="174600" anchor="ctr">
                    <a:lnL w="12240">
                      <a:solidFill>
                        <a:srgbClr val="FFFFFF"/>
                      </a:solidFill>
                      <a:prstDash val="solid"/>
                    </a:lnL>
                    <a:lnR w="6480">
                      <a:solidFill>
                        <a:srgbClr val="808080"/>
                      </a:solidFill>
                      <a:prstDash val="solid"/>
                    </a:lnR>
                    <a:lnT w="12240">
                      <a:noFill/>
                      <a:prstDash val="solid"/>
                    </a:lnT>
                    <a:lnB w="6480">
                      <a:solidFill>
                        <a:srgbClr val="808080"/>
                      </a:solidFill>
                      <a:prstDash val="solid"/>
                    </a:lnB>
                    <a:noFill/>
                  </a:tcPr>
                </a:tc>
                <a:tc>
                  <a:txBody>
                    <a:bodyPr/>
                    <a:lstStyle/>
                    <a:p>
                      <a:pPr algn="ctr">
                        <a:lnSpc>
                          <a:spcPct val="100000"/>
                        </a:lnSpc>
                        <a:spcBef>
                          <a:spcPts val="380"/>
                        </a:spcBef>
                        <a:tabLst>
                          <a:tab pos="0" algn="l"/>
                        </a:tabLst>
                      </a:pPr>
                      <a:r>
                        <a:rPr lang="fr-FR" sz="1900" b="0" strike="noStrike" spc="-1">
                          <a:solidFill>
                            <a:srgbClr val="0070C0"/>
                          </a:solidFill>
                          <a:latin typeface="Calibri"/>
                        </a:rPr>
                        <a:t>1 807 €</a:t>
                      </a:r>
                      <a:endParaRPr lang="fr-FR" sz="1900" b="0" strike="noStrike" spc="-1">
                        <a:solidFill>
                          <a:srgbClr val="000000"/>
                        </a:solidFill>
                        <a:latin typeface="Arial"/>
                      </a:endParaRPr>
                    </a:p>
                  </a:txBody>
                  <a:tcPr marL="43560" marR="43560" anchor="ctr">
                    <a:lnL w="6480">
                      <a:solidFill>
                        <a:srgbClr val="808080"/>
                      </a:solidFill>
                      <a:prstDash val="solid"/>
                    </a:lnL>
                    <a:lnR w="6480">
                      <a:solidFill>
                        <a:srgbClr val="808080"/>
                      </a:solidFill>
                      <a:prstDash val="solid"/>
                    </a:lnR>
                    <a:lnT w="12240">
                      <a:noFill/>
                      <a:prstDash val="solid"/>
                    </a:lnT>
                    <a:lnB w="6480">
                      <a:solidFill>
                        <a:srgbClr val="808080"/>
                      </a:solidFill>
                      <a:prstDash val="solid"/>
                    </a:lnB>
                    <a:noFill/>
                  </a:tcPr>
                </a:tc>
                <a:tc>
                  <a:txBody>
                    <a:bodyPr/>
                    <a:lstStyle/>
                    <a:p>
                      <a:pPr algn="ctr">
                        <a:lnSpc>
                          <a:spcPct val="100000"/>
                        </a:lnSpc>
                        <a:spcBef>
                          <a:spcPts val="380"/>
                        </a:spcBef>
                        <a:tabLst>
                          <a:tab pos="0" algn="l"/>
                        </a:tabLst>
                      </a:pPr>
                      <a:r>
                        <a:rPr lang="fr-FR" sz="1900" b="0" strike="noStrike" spc="-1">
                          <a:solidFill>
                            <a:srgbClr val="0070C0"/>
                          </a:solidFill>
                          <a:latin typeface="Calibri"/>
                        </a:rPr>
                        <a:t>5 421 €</a:t>
                      </a:r>
                      <a:endParaRPr lang="fr-FR" sz="1900" b="0" strike="noStrike" spc="-1">
                        <a:solidFill>
                          <a:srgbClr val="000000"/>
                        </a:solidFill>
                        <a:latin typeface="Arial"/>
                      </a:endParaRPr>
                    </a:p>
                  </a:txBody>
                  <a:tcPr marL="43560" marR="43560" anchor="ctr">
                    <a:lnL w="6480">
                      <a:solidFill>
                        <a:srgbClr val="808080"/>
                      </a:solidFill>
                      <a:prstDash val="solid"/>
                    </a:lnL>
                    <a:lnR w="9360">
                      <a:noFill/>
                      <a:prstDash val="solid"/>
                    </a:lnR>
                    <a:lnT w="12240">
                      <a:noFill/>
                      <a:prstDash val="solid"/>
                    </a:lnT>
                    <a:lnB w="6480">
                      <a:solidFill>
                        <a:srgbClr val="808080"/>
                      </a:solidFill>
                      <a:prstDash val="solid"/>
                    </a:lnB>
                    <a:noFill/>
                  </a:tcPr>
                </a:tc>
                <a:extLst>
                  <a:ext uri="{0D108BD9-81ED-4DB2-BD59-A6C34878D82A}">
                    <a16:rowId xmlns:a16="http://schemas.microsoft.com/office/drawing/2014/main" val="10002"/>
                  </a:ext>
                </a:extLst>
              </a:tr>
              <a:tr h="364680">
                <a:tc>
                  <a:txBody>
                    <a:bodyPr/>
                    <a:lstStyle/>
                    <a:p>
                      <a:pPr>
                        <a:lnSpc>
                          <a:spcPts val="1701"/>
                        </a:lnSpc>
                        <a:tabLst>
                          <a:tab pos="0" algn="l"/>
                        </a:tabLst>
                      </a:pPr>
                      <a:r>
                        <a:rPr lang="fr-FR" sz="1900" b="0" strike="noStrike" spc="-1">
                          <a:solidFill>
                            <a:srgbClr val="404040"/>
                          </a:solidFill>
                          <a:latin typeface="Calibri"/>
                        </a:rPr>
                        <a:t>Points</a:t>
                      </a:r>
                      <a:endParaRPr lang="fr-FR" sz="1900" b="0" strike="noStrike" spc="-1">
                        <a:solidFill>
                          <a:srgbClr val="000000"/>
                        </a:solidFill>
                        <a:latin typeface="Arial"/>
                      </a:endParaRPr>
                    </a:p>
                  </a:txBody>
                  <a:tcPr marL="174600" anchor="ctr">
                    <a:lnL w="12240">
                      <a:solidFill>
                        <a:srgbClr val="FFFFFF"/>
                      </a:solidFill>
                      <a:prstDash val="solid"/>
                    </a:lnL>
                    <a:lnR w="6480">
                      <a:solidFill>
                        <a:srgbClr val="808080"/>
                      </a:solidFill>
                      <a:prstDash val="solid"/>
                    </a:lnR>
                    <a:lnT w="6480">
                      <a:solidFill>
                        <a:srgbClr val="808080"/>
                      </a:solidFill>
                      <a:prstDash val="solid"/>
                    </a:lnT>
                    <a:lnB w="12240">
                      <a:solidFill>
                        <a:srgbClr val="375624"/>
                      </a:solidFill>
                      <a:prstDash val="solid"/>
                    </a:lnB>
                    <a:noFill/>
                  </a:tcPr>
                </a:tc>
                <a:tc>
                  <a:txBody>
                    <a:bodyPr/>
                    <a:lstStyle/>
                    <a:p>
                      <a:pPr algn="ctr">
                        <a:lnSpc>
                          <a:spcPct val="100000"/>
                        </a:lnSpc>
                        <a:spcBef>
                          <a:spcPts val="380"/>
                        </a:spcBef>
                        <a:tabLst>
                          <a:tab pos="0" algn="l"/>
                        </a:tabLst>
                      </a:pPr>
                      <a:r>
                        <a:rPr lang="fr-FR" sz="1900" b="0" strike="noStrike" spc="-1">
                          <a:solidFill>
                            <a:srgbClr val="0070C0"/>
                          </a:solidFill>
                          <a:latin typeface="Calibri"/>
                        </a:rPr>
                        <a:t>27</a:t>
                      </a:r>
                      <a:endParaRPr lang="fr-FR" sz="1900" b="0" strike="noStrike" spc="-1">
                        <a:solidFill>
                          <a:srgbClr val="000000"/>
                        </a:solidFill>
                        <a:latin typeface="Arial"/>
                      </a:endParaRPr>
                    </a:p>
                  </a:txBody>
                  <a:tcPr marL="43560" marR="43560" anchor="ctr">
                    <a:lnL w="6480">
                      <a:solidFill>
                        <a:srgbClr val="808080"/>
                      </a:solidFill>
                      <a:prstDash val="solid"/>
                    </a:lnL>
                    <a:lnR w="6480">
                      <a:solidFill>
                        <a:srgbClr val="808080"/>
                      </a:solidFill>
                      <a:prstDash val="solid"/>
                    </a:lnR>
                    <a:lnT w="6480">
                      <a:solidFill>
                        <a:srgbClr val="808080"/>
                      </a:solidFill>
                      <a:prstDash val="solid"/>
                    </a:lnT>
                    <a:lnB w="12240">
                      <a:solidFill>
                        <a:srgbClr val="375624"/>
                      </a:solidFill>
                      <a:prstDash val="solid"/>
                    </a:lnB>
                    <a:noFill/>
                  </a:tcPr>
                </a:tc>
                <a:tc>
                  <a:txBody>
                    <a:bodyPr/>
                    <a:lstStyle/>
                    <a:p>
                      <a:pPr algn="ctr">
                        <a:lnSpc>
                          <a:spcPct val="100000"/>
                        </a:lnSpc>
                        <a:spcBef>
                          <a:spcPts val="380"/>
                        </a:spcBef>
                        <a:tabLst>
                          <a:tab pos="0" algn="l"/>
                        </a:tabLst>
                      </a:pPr>
                      <a:r>
                        <a:rPr lang="fr-FR" sz="1900" b="0" strike="noStrike" spc="-1">
                          <a:solidFill>
                            <a:srgbClr val="0070C0"/>
                          </a:solidFill>
                          <a:latin typeface="Calibri"/>
                        </a:rPr>
                        <a:t>27</a:t>
                      </a:r>
                      <a:endParaRPr lang="fr-FR" sz="1900" b="0" strike="noStrike" spc="-1">
                        <a:solidFill>
                          <a:srgbClr val="000000"/>
                        </a:solidFill>
                        <a:latin typeface="Arial"/>
                      </a:endParaRPr>
                    </a:p>
                  </a:txBody>
                  <a:tcPr marL="43560" marR="43560" anchor="ctr">
                    <a:lnL w="6480">
                      <a:solidFill>
                        <a:srgbClr val="808080"/>
                      </a:solidFill>
                      <a:prstDash val="solid"/>
                    </a:lnL>
                    <a:lnR w="6480">
                      <a:noFill/>
                      <a:prstDash val="solid"/>
                    </a:lnR>
                    <a:lnT w="6480">
                      <a:solidFill>
                        <a:srgbClr val="808080"/>
                      </a:solidFill>
                      <a:prstDash val="solid"/>
                    </a:lnT>
                    <a:lnB w="12240">
                      <a:solidFill>
                        <a:srgbClr val="375624"/>
                      </a:solidFill>
                      <a:prstDash val="solid"/>
                    </a:lnB>
                    <a:noFill/>
                  </a:tcPr>
                </a:tc>
                <a:extLst>
                  <a:ext uri="{0D108BD9-81ED-4DB2-BD59-A6C34878D82A}">
                    <a16:rowId xmlns:a16="http://schemas.microsoft.com/office/drawing/2014/main" val="10003"/>
                  </a:ext>
                </a:extLst>
              </a:tr>
              <a:tr h="778320">
                <a:tc>
                  <a:txBody>
                    <a:bodyPr/>
                    <a:lstStyle/>
                    <a:p>
                      <a:pPr>
                        <a:lnSpc>
                          <a:spcPts val="1701"/>
                        </a:lnSpc>
                        <a:tabLst>
                          <a:tab pos="0" algn="l"/>
                        </a:tabLst>
                      </a:pPr>
                      <a:r>
                        <a:rPr lang="fr-FR" sz="1900" b="1" strike="noStrike" spc="-1">
                          <a:solidFill>
                            <a:srgbClr val="404040"/>
                          </a:solidFill>
                          <a:latin typeface="Calibri"/>
                        </a:rPr>
                        <a:t>Ajustement</a:t>
                      </a:r>
                      <a:r>
                        <a:rPr lang="fr-FR" sz="1900" b="0" strike="noStrike" spc="-1">
                          <a:solidFill>
                            <a:srgbClr val="404040"/>
                          </a:solidFill>
                          <a:latin typeface="Calibri"/>
                        </a:rPr>
                        <a:t> calculé sur </a:t>
                      </a:r>
                      <a:br>
                        <a:rPr sz="1900"/>
                      </a:br>
                      <a:r>
                        <a:rPr lang="fr-FR" sz="1900" b="0" strike="noStrike" spc="-1">
                          <a:solidFill>
                            <a:srgbClr val="404040"/>
                          </a:solidFill>
                          <a:latin typeface="Calibri"/>
                        </a:rPr>
                        <a:t>le revenu conventionnel</a:t>
                      </a:r>
                      <a:endParaRPr lang="fr-FR" sz="1900" b="0" strike="noStrike" spc="-1">
                        <a:solidFill>
                          <a:srgbClr val="000000"/>
                        </a:solidFill>
                        <a:latin typeface="Arial"/>
                      </a:endParaRPr>
                    </a:p>
                  </a:txBody>
                  <a:tcPr marL="174600" anchor="ctr">
                    <a:lnL w="12240">
                      <a:solidFill>
                        <a:srgbClr val="FFFFFF"/>
                      </a:solidFill>
                      <a:prstDash val="solid"/>
                    </a:lnL>
                    <a:lnR w="6480">
                      <a:solidFill>
                        <a:srgbClr val="808080"/>
                      </a:solidFill>
                      <a:prstDash val="solid"/>
                    </a:lnR>
                    <a:lnT w="12240">
                      <a:solidFill>
                        <a:srgbClr val="375624"/>
                      </a:solidFill>
                      <a:prstDash val="solid"/>
                    </a:lnT>
                    <a:lnB w="6480">
                      <a:solidFill>
                        <a:srgbClr val="808080"/>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1,2667 %</a:t>
                      </a:r>
                      <a:br>
                        <a:rPr sz="1900"/>
                      </a:br>
                      <a:r>
                        <a:rPr lang="fr-FR" sz="1900" b="0" strike="noStrike" spc="-1">
                          <a:solidFill>
                            <a:srgbClr val="0070C0"/>
                          </a:solidFill>
                          <a:latin typeface="Calibri"/>
                        </a:rPr>
                        <a:t>jusqu’à </a:t>
                      </a:r>
                      <a:endParaRPr lang="fr-FR" sz="1900" b="0" strike="noStrike" spc="-1">
                        <a:solidFill>
                          <a:srgbClr val="000000"/>
                        </a:solidFill>
                        <a:latin typeface="Arial"/>
                      </a:endParaRPr>
                    </a:p>
                    <a:p>
                      <a:pPr algn="ctr">
                        <a:lnSpc>
                          <a:spcPts val="1701"/>
                        </a:lnSpc>
                        <a:spcBef>
                          <a:spcPts val="380"/>
                        </a:spcBef>
                        <a:tabLst>
                          <a:tab pos="0" algn="l"/>
                        </a:tabLst>
                      </a:pPr>
                      <a:r>
                        <a:rPr lang="fr-FR" sz="1900" b="0" strike="noStrike" spc="-1">
                          <a:solidFill>
                            <a:srgbClr val="0070C0"/>
                          </a:solidFill>
                          <a:latin typeface="Calibri"/>
                        </a:rPr>
                        <a:t>5 PASS *</a:t>
                      </a:r>
                      <a:endParaRPr lang="fr-FR" sz="1900" b="0" strike="noStrike" spc="-1">
                        <a:solidFill>
                          <a:srgbClr val="000000"/>
                        </a:solidFill>
                        <a:latin typeface="Arial"/>
                      </a:endParaRPr>
                    </a:p>
                  </a:txBody>
                  <a:tcPr anchor="ctr">
                    <a:lnL w="6480">
                      <a:solidFill>
                        <a:srgbClr val="808080"/>
                      </a:solidFill>
                      <a:prstDash val="solid"/>
                    </a:lnL>
                    <a:lnR w="6480">
                      <a:solidFill>
                        <a:srgbClr val="808080"/>
                      </a:solidFill>
                      <a:prstDash val="solid"/>
                    </a:lnR>
                    <a:lnT w="12240">
                      <a:solidFill>
                        <a:srgbClr val="375624"/>
                      </a:solidFill>
                      <a:prstDash val="solid"/>
                    </a:lnT>
                    <a:lnB w="6480">
                      <a:solidFill>
                        <a:srgbClr val="808080"/>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3,80 %</a:t>
                      </a:r>
                      <a:br>
                        <a:rPr sz="1900"/>
                      </a:br>
                      <a:r>
                        <a:rPr lang="fr-FR" sz="1900" b="0" strike="noStrike" spc="-1">
                          <a:solidFill>
                            <a:srgbClr val="0070C0"/>
                          </a:solidFill>
                          <a:latin typeface="Calibri"/>
                        </a:rPr>
                        <a:t>jusqu’à </a:t>
                      </a:r>
                      <a:endParaRPr lang="fr-FR" sz="1900" b="0" strike="noStrike" spc="-1">
                        <a:solidFill>
                          <a:srgbClr val="000000"/>
                        </a:solidFill>
                        <a:latin typeface="Arial"/>
                      </a:endParaRPr>
                    </a:p>
                    <a:p>
                      <a:pPr algn="ctr">
                        <a:lnSpc>
                          <a:spcPts val="1701"/>
                        </a:lnSpc>
                        <a:spcBef>
                          <a:spcPts val="380"/>
                        </a:spcBef>
                        <a:tabLst>
                          <a:tab pos="0" algn="l"/>
                        </a:tabLst>
                      </a:pPr>
                      <a:r>
                        <a:rPr lang="fr-FR" sz="1900" b="0" strike="noStrike" spc="-1">
                          <a:solidFill>
                            <a:srgbClr val="0070C0"/>
                          </a:solidFill>
                          <a:latin typeface="Calibri"/>
                        </a:rPr>
                        <a:t>5 PASS *</a:t>
                      </a:r>
                      <a:endParaRPr lang="fr-FR" sz="1900" b="0" strike="noStrike" spc="-1">
                        <a:solidFill>
                          <a:srgbClr val="000000"/>
                        </a:solidFill>
                        <a:latin typeface="Arial"/>
                      </a:endParaRPr>
                    </a:p>
                  </a:txBody>
                  <a:tcPr anchor="ctr">
                    <a:lnL w="6480">
                      <a:solidFill>
                        <a:srgbClr val="808080"/>
                      </a:solidFill>
                      <a:prstDash val="solid"/>
                    </a:lnL>
                    <a:lnR w="6480">
                      <a:noFill/>
                      <a:prstDash val="solid"/>
                    </a:lnR>
                    <a:lnT w="12240">
                      <a:solidFill>
                        <a:srgbClr val="375624"/>
                      </a:solidFill>
                      <a:prstDash val="solid"/>
                    </a:lnT>
                    <a:lnB w="6480">
                      <a:solidFill>
                        <a:srgbClr val="808080"/>
                      </a:solidFill>
                      <a:prstDash val="solid"/>
                    </a:lnB>
                    <a:noFill/>
                  </a:tcPr>
                </a:tc>
                <a:extLst>
                  <a:ext uri="{0D108BD9-81ED-4DB2-BD59-A6C34878D82A}">
                    <a16:rowId xmlns:a16="http://schemas.microsoft.com/office/drawing/2014/main" val="10004"/>
                  </a:ext>
                </a:extLst>
              </a:tr>
              <a:tr h="364680">
                <a:tc>
                  <a:txBody>
                    <a:bodyPr/>
                    <a:lstStyle/>
                    <a:p>
                      <a:pPr>
                        <a:lnSpc>
                          <a:spcPts val="1701"/>
                        </a:lnSpc>
                        <a:tabLst>
                          <a:tab pos="0" algn="l"/>
                        </a:tabLst>
                      </a:pPr>
                      <a:r>
                        <a:rPr lang="fr-FR" sz="1900" b="0" strike="noStrike" spc="-1">
                          <a:solidFill>
                            <a:srgbClr val="404040"/>
                          </a:solidFill>
                          <a:latin typeface="Calibri"/>
                        </a:rPr>
                        <a:t>Cotisation maximum</a:t>
                      </a:r>
                      <a:endParaRPr lang="fr-FR" sz="1900" b="0" strike="noStrike" spc="-1">
                        <a:solidFill>
                          <a:srgbClr val="000000"/>
                        </a:solidFill>
                        <a:latin typeface="Arial"/>
                      </a:endParaRPr>
                    </a:p>
                  </a:txBody>
                  <a:tcPr marL="174600" anchor="ctr">
                    <a:lnL w="12240">
                      <a:solidFill>
                        <a:srgbClr val="FFFFFF"/>
                      </a:solidFill>
                      <a:prstDash val="solid"/>
                    </a:lnL>
                    <a:lnR w="6480">
                      <a:solidFill>
                        <a:srgbClr val="808080"/>
                      </a:solidFill>
                      <a:prstDash val="solid"/>
                    </a:lnR>
                    <a:lnT w="6480">
                      <a:solidFill>
                        <a:srgbClr val="808080"/>
                      </a:solidFill>
                      <a:prstDash val="solid"/>
                    </a:lnT>
                    <a:lnB w="6480">
                      <a:solidFill>
                        <a:srgbClr val="808080"/>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2 937 €</a:t>
                      </a:r>
                      <a:endParaRPr lang="fr-FR" sz="1900" b="0" strike="noStrike" spc="-1">
                        <a:solidFill>
                          <a:srgbClr val="000000"/>
                        </a:solidFill>
                        <a:latin typeface="Arial"/>
                      </a:endParaRPr>
                    </a:p>
                  </a:txBody>
                  <a:tcPr anchor="ctr">
                    <a:lnL w="6480">
                      <a:solidFill>
                        <a:srgbClr val="808080"/>
                      </a:solidFill>
                      <a:prstDash val="solid"/>
                    </a:lnL>
                    <a:lnR w="6480">
                      <a:solidFill>
                        <a:srgbClr val="808080"/>
                      </a:solidFill>
                      <a:prstDash val="solid"/>
                    </a:lnR>
                    <a:lnT w="6480">
                      <a:solidFill>
                        <a:srgbClr val="808080"/>
                      </a:solidFill>
                      <a:prstDash val="solid"/>
                    </a:lnT>
                    <a:lnB w="6480">
                      <a:solidFill>
                        <a:srgbClr val="808080"/>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8 810 €</a:t>
                      </a:r>
                      <a:endParaRPr lang="fr-FR" sz="1900" b="0" strike="noStrike" spc="-1">
                        <a:solidFill>
                          <a:srgbClr val="000000"/>
                        </a:solidFill>
                        <a:latin typeface="Arial"/>
                      </a:endParaRPr>
                    </a:p>
                  </a:txBody>
                  <a:tcPr anchor="ctr">
                    <a:lnL w="6480">
                      <a:solidFill>
                        <a:srgbClr val="808080"/>
                      </a:solidFill>
                      <a:prstDash val="solid"/>
                    </a:lnL>
                    <a:lnR w="6480">
                      <a:noFill/>
                      <a:prstDash val="solid"/>
                    </a:lnR>
                    <a:lnT w="6480">
                      <a:solidFill>
                        <a:srgbClr val="808080"/>
                      </a:solidFill>
                      <a:prstDash val="solid"/>
                    </a:lnT>
                    <a:lnB w="6480">
                      <a:solidFill>
                        <a:srgbClr val="808080"/>
                      </a:solidFill>
                      <a:prstDash val="solid"/>
                    </a:lnB>
                    <a:noFill/>
                  </a:tcPr>
                </a:tc>
                <a:extLst>
                  <a:ext uri="{0D108BD9-81ED-4DB2-BD59-A6C34878D82A}">
                    <a16:rowId xmlns:a16="http://schemas.microsoft.com/office/drawing/2014/main" val="10005"/>
                  </a:ext>
                </a:extLst>
              </a:tr>
              <a:tr h="364680">
                <a:tc>
                  <a:txBody>
                    <a:bodyPr/>
                    <a:lstStyle/>
                    <a:p>
                      <a:pPr>
                        <a:lnSpc>
                          <a:spcPts val="1701"/>
                        </a:lnSpc>
                        <a:tabLst>
                          <a:tab pos="0" algn="l"/>
                        </a:tabLst>
                      </a:pPr>
                      <a:r>
                        <a:rPr lang="fr-FR" sz="1900" b="0" strike="noStrike" spc="-1">
                          <a:solidFill>
                            <a:srgbClr val="404040"/>
                          </a:solidFill>
                          <a:latin typeface="Calibri"/>
                        </a:rPr>
                        <a:t>Points maximum</a:t>
                      </a:r>
                      <a:endParaRPr lang="fr-FR" sz="1900" b="0" strike="noStrike" spc="-1">
                        <a:solidFill>
                          <a:srgbClr val="000000"/>
                        </a:solidFill>
                        <a:latin typeface="Arial"/>
                      </a:endParaRPr>
                    </a:p>
                  </a:txBody>
                  <a:tcPr marL="174600" anchor="ctr">
                    <a:lnL w="12240">
                      <a:solidFill>
                        <a:srgbClr val="FFFFFF"/>
                      </a:solidFill>
                      <a:prstDash val="solid"/>
                    </a:lnL>
                    <a:lnR w="6480">
                      <a:solidFill>
                        <a:srgbClr val="808080"/>
                      </a:solidFill>
                      <a:prstDash val="solid"/>
                    </a:lnR>
                    <a:lnT w="6480">
                      <a:solidFill>
                        <a:srgbClr val="808080"/>
                      </a:solidFill>
                      <a:prstDash val="solid"/>
                    </a:lnT>
                    <a:lnB w="12240">
                      <a:solidFill>
                        <a:srgbClr val="375624"/>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9</a:t>
                      </a:r>
                      <a:endParaRPr lang="fr-FR" sz="1900" b="0" strike="noStrike" spc="-1">
                        <a:solidFill>
                          <a:srgbClr val="000000"/>
                        </a:solidFill>
                        <a:latin typeface="Arial"/>
                      </a:endParaRPr>
                    </a:p>
                  </a:txBody>
                  <a:tcPr anchor="ctr">
                    <a:lnL w="6480">
                      <a:solidFill>
                        <a:srgbClr val="808080"/>
                      </a:solidFill>
                      <a:prstDash val="solid"/>
                    </a:lnL>
                    <a:lnR w="6480">
                      <a:solidFill>
                        <a:srgbClr val="808080"/>
                      </a:solidFill>
                      <a:prstDash val="solid"/>
                    </a:lnR>
                    <a:lnT w="6480">
                      <a:solidFill>
                        <a:srgbClr val="808080"/>
                      </a:solidFill>
                      <a:prstDash val="solid"/>
                    </a:lnT>
                    <a:lnB w="12240">
                      <a:solidFill>
                        <a:srgbClr val="375624"/>
                      </a:solidFill>
                      <a:prstDash val="solid"/>
                    </a:lnB>
                    <a:noFill/>
                  </a:tcPr>
                </a:tc>
                <a:tc>
                  <a:txBody>
                    <a:bodyPr/>
                    <a:lstStyle/>
                    <a:p>
                      <a:pPr algn="ctr">
                        <a:lnSpc>
                          <a:spcPts val="1701"/>
                        </a:lnSpc>
                        <a:spcBef>
                          <a:spcPts val="380"/>
                        </a:spcBef>
                        <a:tabLst>
                          <a:tab pos="0" algn="l"/>
                        </a:tabLst>
                      </a:pPr>
                      <a:r>
                        <a:rPr lang="fr-FR" sz="1900" b="0" strike="noStrike" spc="-1">
                          <a:solidFill>
                            <a:srgbClr val="0070C0"/>
                          </a:solidFill>
                          <a:latin typeface="Calibri"/>
                        </a:rPr>
                        <a:t>9</a:t>
                      </a:r>
                      <a:endParaRPr lang="fr-FR" sz="1900" b="0" strike="noStrike" spc="-1">
                        <a:solidFill>
                          <a:srgbClr val="000000"/>
                        </a:solidFill>
                        <a:latin typeface="Arial"/>
                      </a:endParaRPr>
                    </a:p>
                  </a:txBody>
                  <a:tcPr anchor="ctr">
                    <a:lnL w="6480">
                      <a:solidFill>
                        <a:srgbClr val="808080"/>
                      </a:solidFill>
                      <a:prstDash val="solid"/>
                    </a:lnL>
                    <a:lnR w="6480">
                      <a:noFill/>
                      <a:prstDash val="solid"/>
                    </a:lnR>
                    <a:lnT w="6480">
                      <a:solidFill>
                        <a:srgbClr val="808080"/>
                      </a:solidFill>
                      <a:prstDash val="solid"/>
                    </a:lnT>
                    <a:lnB w="12240">
                      <a:solidFill>
                        <a:srgbClr val="375624"/>
                      </a:solidFill>
                      <a:prstDash val="solid"/>
                    </a:lnB>
                    <a:noFill/>
                  </a:tcPr>
                </a:tc>
                <a:extLst>
                  <a:ext uri="{0D108BD9-81ED-4DB2-BD59-A6C34878D82A}">
                    <a16:rowId xmlns:a16="http://schemas.microsoft.com/office/drawing/2014/main" val="10006"/>
                  </a:ext>
                </a:extLst>
              </a:tr>
              <a:tr h="352800">
                <a:tc>
                  <a:txBody>
                    <a:bodyPr/>
                    <a:lstStyle/>
                    <a:p>
                      <a:endParaRPr lang="fr-FR" sz="700" b="0" strike="noStrike" spc="-1">
                        <a:solidFill>
                          <a:srgbClr val="262626"/>
                        </a:solidFill>
                        <a:latin typeface="Calibri"/>
                      </a:endParaRPr>
                    </a:p>
                  </a:txBody>
                  <a:tcPr marL="218160" marR="436680" anchor="ctr">
                    <a:lnL w="6480">
                      <a:noFill/>
                      <a:prstDash val="solid"/>
                    </a:lnL>
                    <a:lnR>
                      <a:noFill/>
                    </a:lnR>
                    <a:lnT w="12240">
                      <a:solidFill>
                        <a:srgbClr val="375624"/>
                      </a:solidFill>
                      <a:prstDash val="solid"/>
                    </a:lnT>
                    <a:lnB w="6480">
                      <a:solidFill>
                        <a:srgbClr val="262626"/>
                      </a:solidFill>
                      <a:prstDash val="solid"/>
                    </a:lnB>
                    <a:solidFill>
                      <a:srgbClr val="FFFFFF"/>
                    </a:solidFill>
                  </a:tcPr>
                </a:tc>
                <a:tc>
                  <a:txBody>
                    <a:bodyPr/>
                    <a:lstStyle/>
                    <a:p>
                      <a:endParaRPr lang="fr-FR" sz="1000" b="0" strike="noStrike" spc="-1">
                        <a:solidFill>
                          <a:srgbClr val="000000"/>
                        </a:solidFill>
                        <a:latin typeface="Calibri"/>
                      </a:endParaRPr>
                    </a:p>
                  </a:txBody>
                  <a:tcPr anchor="ctr">
                    <a:lnL w="6480">
                      <a:noFill/>
                      <a:prstDash val="solid"/>
                    </a:lnL>
                    <a:lnR w="6480">
                      <a:noFill/>
                      <a:prstDash val="solid"/>
                    </a:lnR>
                    <a:lnT w="12240">
                      <a:solidFill>
                        <a:srgbClr val="375624"/>
                      </a:solidFill>
                      <a:prstDash val="solid"/>
                    </a:lnT>
                    <a:lnB w="9360">
                      <a:noFill/>
                      <a:prstDash val="solid"/>
                    </a:lnB>
                    <a:solidFill>
                      <a:srgbClr val="FFFFFF"/>
                    </a:solidFill>
                  </a:tcPr>
                </a:tc>
                <a:tc>
                  <a:txBody>
                    <a:bodyPr/>
                    <a:lstStyle/>
                    <a:p>
                      <a:endParaRPr lang="fr-FR" sz="2200" b="0" strike="noStrike" spc="-1">
                        <a:solidFill>
                          <a:srgbClr val="000000"/>
                        </a:solidFill>
                        <a:latin typeface="Calibri"/>
                      </a:endParaRPr>
                    </a:p>
                  </a:txBody>
                  <a:tcPr anchor="ctr">
                    <a:lnL w="6480">
                      <a:noFill/>
                      <a:prstDash val="solid"/>
                    </a:lnL>
                    <a:lnR>
                      <a:noFill/>
                    </a:lnR>
                    <a:lnT w="12240">
                      <a:solidFill>
                        <a:srgbClr val="375624"/>
                      </a:solidFill>
                      <a:prstDash val="solid"/>
                    </a:lnT>
                    <a:lnB w="9360">
                      <a:noFill/>
                      <a:prstDash val="solid"/>
                    </a:lnB>
                    <a:solidFill>
                      <a:srgbClr val="FFFFFF"/>
                    </a:solidFill>
                  </a:tcPr>
                </a:tc>
                <a:extLst>
                  <a:ext uri="{0D108BD9-81ED-4DB2-BD59-A6C34878D82A}">
                    <a16:rowId xmlns:a16="http://schemas.microsoft.com/office/drawing/2014/main" val="10007"/>
                  </a:ext>
                </a:extLst>
              </a:tr>
              <a:tr h="363960">
                <a:tc gridSpan="3">
                  <a:txBody>
                    <a:bodyPr/>
                    <a:lstStyle/>
                    <a:p>
                      <a:pPr marL="104760" indent="-104760">
                        <a:lnSpc>
                          <a:spcPct val="100000"/>
                        </a:lnSpc>
                        <a:spcBef>
                          <a:spcPts val="340"/>
                        </a:spcBef>
                        <a:buClr>
                          <a:srgbClr val="404040"/>
                        </a:buClr>
                        <a:buFont typeface="Arial Narrow"/>
                        <a:buChar char="*"/>
                      </a:pPr>
                      <a:r>
                        <a:rPr lang="fr-FR" sz="1700" b="0" strike="noStrike" spc="-1">
                          <a:solidFill>
                            <a:srgbClr val="404040"/>
                          </a:solidFill>
                          <a:latin typeface="Calibri"/>
                        </a:rPr>
                        <a:t>5 PASS = 231 840 €</a:t>
                      </a:r>
                      <a:endParaRPr lang="fr-FR" sz="1700" b="0" strike="noStrike" spc="-1">
                        <a:solidFill>
                          <a:srgbClr val="000000"/>
                        </a:solidFill>
                        <a:latin typeface="Arial"/>
                      </a:endParaRPr>
                    </a:p>
                  </a:txBody>
                  <a:tcPr marL="131040" marR="131040" anchor="ctr">
                    <a:lnL w="6480">
                      <a:noFill/>
                      <a:prstDash val="solid"/>
                    </a:lnL>
                    <a:lnR>
                      <a:noFill/>
                    </a:lnR>
                    <a:lnT w="6480">
                      <a:solidFill>
                        <a:srgbClr val="262626"/>
                      </a:solidFill>
                      <a:prstDash val="solid"/>
                    </a:lnT>
                    <a:lnB w="12240">
                      <a:noFill/>
                      <a:prstDash val="solid"/>
                    </a:lnB>
                    <a:solidFill>
                      <a:srgbClr val="FFFFF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fr-FR"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gn="ctr">
              <a:lnSpc>
                <a:spcPct val="90000"/>
              </a:lnSpc>
              <a:buNone/>
            </a:pPr>
            <a:r>
              <a:rPr lang="fr-FR" sz="4400" b="0" strike="noStrike" spc="-1">
                <a:solidFill>
                  <a:srgbClr val="000000"/>
                </a:solidFill>
                <a:latin typeface="Calibri Light"/>
              </a:rPr>
              <a:t>PYRAMIDES DES ÂGES DES COTISANTS EN 2014</a:t>
            </a:r>
            <a:endParaRPr lang="fr-FR" sz="4400" b="0" strike="noStrike" spc="-1">
              <a:solidFill>
                <a:srgbClr val="000000"/>
              </a:solidFill>
              <a:latin typeface="Calibri"/>
            </a:endParaRPr>
          </a:p>
        </p:txBody>
      </p:sp>
      <p:pic>
        <p:nvPicPr>
          <p:cNvPr id="179" name="Picture 2"/>
          <p:cNvPicPr/>
          <p:nvPr/>
        </p:nvPicPr>
        <p:blipFill>
          <a:blip r:embed="rId2"/>
          <a:stretch/>
        </p:blipFill>
        <p:spPr>
          <a:xfrm>
            <a:off x="838080" y="1690560"/>
            <a:ext cx="9844920" cy="516708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Image 2"/>
          <p:cNvPicPr/>
          <p:nvPr/>
        </p:nvPicPr>
        <p:blipFill>
          <a:blip r:embed="rId3"/>
          <a:stretch/>
        </p:blipFill>
        <p:spPr>
          <a:xfrm>
            <a:off x="1552320" y="1143360"/>
            <a:ext cx="10220760" cy="4944600"/>
          </a:xfrm>
          <a:prstGeom prst="rect">
            <a:avLst/>
          </a:prstGeom>
          <a:ln w="0">
            <a:noFill/>
          </a:ln>
        </p:spPr>
      </p:pic>
      <p:sp>
        <p:nvSpPr>
          <p:cNvPr id="18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Pyramide des âges des cotisants en 2024</a:t>
            </a:r>
            <a:endParaRPr lang="fr-FR" sz="44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Évolution des effectifs des médecins </a:t>
            </a:r>
            <a:br>
              <a:rPr sz="4400"/>
            </a:br>
            <a:r>
              <a:rPr lang="fr-FR" sz="4400" b="0" strike="noStrike" spc="-1">
                <a:solidFill>
                  <a:srgbClr val="000000"/>
                </a:solidFill>
                <a:latin typeface="Calibri Light"/>
              </a:rPr>
              <a:t>affiliés à la CARMF</a:t>
            </a:r>
            <a:endParaRPr lang="fr-FR" sz="4400" b="0" strike="noStrike" spc="-1">
              <a:solidFill>
                <a:srgbClr val="000000"/>
              </a:solidFill>
              <a:latin typeface="Calibri"/>
            </a:endParaRPr>
          </a:p>
        </p:txBody>
      </p:sp>
      <p:sp>
        <p:nvSpPr>
          <p:cNvPr id="183"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Projections par spécialité (hors cumuls)</a:t>
            </a:r>
          </a:p>
        </p:txBody>
      </p:sp>
      <p:graphicFrame>
        <p:nvGraphicFramePr>
          <p:cNvPr id="184" name="Graphique 18"/>
          <p:cNvGraphicFramePr/>
          <p:nvPr/>
        </p:nvGraphicFramePr>
        <p:xfrm>
          <a:off x="1770120" y="2205720"/>
          <a:ext cx="9568440" cy="3551400"/>
        </p:xfrm>
        <a:graphic>
          <a:graphicData uri="http://schemas.openxmlformats.org/drawingml/2006/chart">
            <c:chart xmlns:c="http://schemas.openxmlformats.org/drawingml/2006/chart" xmlns:r="http://schemas.openxmlformats.org/officeDocument/2006/relationships" r:id="rId3"/>
          </a:graphicData>
        </a:graphic>
      </p:graphicFrame>
      <p:sp>
        <p:nvSpPr>
          <p:cNvPr id="204" name="Rectangle 19"/>
          <p:cNvSpPr/>
          <p:nvPr/>
        </p:nvSpPr>
        <p:spPr>
          <a:xfrm>
            <a:off x="2919960" y="2380320"/>
            <a:ext cx="7601760" cy="348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700" b="0" strike="noStrike" spc="-1">
                <a:solidFill>
                  <a:srgbClr val="595959"/>
                </a:solidFill>
                <a:latin typeface="Arial"/>
              </a:rPr>
              <a:t>Numerus clausus à 8 000 à partir de 2015, retraite à 65 ans</a:t>
            </a:r>
            <a:endParaRPr lang="fr-FR" sz="1700" b="0" strike="noStrike" spc="-1">
              <a:solidFill>
                <a:srgbClr val="000000"/>
              </a:solidFill>
              <a:latin typeface="Arial"/>
            </a:endParaRPr>
          </a:p>
        </p:txBody>
      </p:sp>
      <p:sp>
        <p:nvSpPr>
          <p:cNvPr id="205" name="ZoneTexte 20"/>
          <p:cNvSpPr/>
          <p:nvPr/>
        </p:nvSpPr>
        <p:spPr>
          <a:xfrm>
            <a:off x="1783800" y="5696640"/>
            <a:ext cx="9523440" cy="384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940" b="0" strike="noStrike" spc="-1">
                <a:solidFill>
                  <a:srgbClr val="595959"/>
                </a:solidFill>
                <a:latin typeface="Arial"/>
              </a:rPr>
              <a:t>*</a:t>
            </a:r>
            <a:r>
              <a:rPr lang="fr-FR" sz="1340" b="0" strike="noStrike" spc="-1">
                <a:solidFill>
                  <a:srgbClr val="595959"/>
                </a:solidFill>
                <a:latin typeface="Arial"/>
              </a:rPr>
              <a:t>anesthésistes, chirurgiens (y compris ophtalmologistes), gynécologues-obstétriciens, pédiatres, psychiatres, biologistes</a:t>
            </a:r>
            <a:endParaRPr lang="fr-FR" sz="1340" b="0" strike="noStrike" spc="-1">
              <a:solidFill>
                <a:srgbClr val="000000"/>
              </a:solidFill>
              <a:latin typeface="Arial"/>
            </a:endParaRPr>
          </a:p>
        </p:txBody>
      </p:sp>
      <p:sp>
        <p:nvSpPr>
          <p:cNvPr id="206" name="Text Box 3"/>
          <p:cNvSpPr/>
          <p:nvPr/>
        </p:nvSpPr>
        <p:spPr>
          <a:xfrm>
            <a:off x="3309120" y="4623480"/>
            <a:ext cx="1724760" cy="2217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upright="1">
            <a:spAutoFit/>
          </a:bodyPr>
          <a:lstStyle/>
          <a:p>
            <a:pPr>
              <a:lnSpc>
                <a:spcPct val="100000"/>
              </a:lnSpc>
              <a:tabLst>
                <a:tab pos="0" algn="l"/>
              </a:tabLst>
            </a:pPr>
            <a:r>
              <a:rPr lang="fr-FR" sz="1450" b="0" strike="noStrike" spc="-1">
                <a:solidFill>
                  <a:srgbClr val="595959"/>
                </a:solidFill>
                <a:latin typeface="Arial"/>
              </a:rPr>
              <a:t>Filières spécialisées*</a:t>
            </a:r>
            <a:endParaRPr lang="fr-FR" sz="1450" b="0" strike="noStrike" spc="-1">
              <a:solidFill>
                <a:srgbClr val="000000"/>
              </a:solidFill>
              <a:latin typeface="Arial"/>
            </a:endParaRPr>
          </a:p>
        </p:txBody>
      </p:sp>
      <p:sp>
        <p:nvSpPr>
          <p:cNvPr id="207" name="Rectangle 1"/>
          <p:cNvSpPr/>
          <p:nvPr/>
        </p:nvSpPr>
        <p:spPr>
          <a:xfrm>
            <a:off x="10082520" y="2299680"/>
            <a:ext cx="1223280" cy="532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450" b="0" strike="noStrike" spc="-1">
                <a:solidFill>
                  <a:srgbClr val="595959"/>
                </a:solidFill>
                <a:latin typeface="Arial"/>
              </a:rPr>
              <a:t>Variation 2035</a:t>
            </a:r>
            <a:r>
              <a:rPr lang="fr-FR" sz="1450" b="0" strike="noStrike" spc="-1">
                <a:solidFill>
                  <a:srgbClr val="000000"/>
                </a:solidFill>
                <a:latin typeface="Calibri"/>
              </a:rPr>
              <a:t> </a:t>
            </a:r>
            <a:r>
              <a:rPr lang="fr-FR" sz="1450" b="0" strike="noStrike" spc="-1">
                <a:solidFill>
                  <a:srgbClr val="595959"/>
                </a:solidFill>
                <a:latin typeface="Arial"/>
              </a:rPr>
              <a:t>/ 2015</a:t>
            </a:r>
            <a:endParaRPr lang="fr-FR" sz="1450" b="0" strike="noStrike" spc="-1">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Rectangle 2"/>
          <p:cNvSpPr/>
          <p:nvPr/>
        </p:nvSpPr>
        <p:spPr>
          <a:xfrm>
            <a:off x="3233160" y="4020120"/>
            <a:ext cx="8562600" cy="216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20000"/>
              </a:lnSpc>
            </a:pPr>
            <a:endParaRPr lang="fr-FR" sz="4860" b="0" strike="noStrike" spc="-1">
              <a:solidFill>
                <a:schemeClr val="folHlink"/>
              </a:solidFill>
              <a:latin typeface="Calibri"/>
            </a:endParaRPr>
          </a:p>
        </p:txBody>
      </p:sp>
      <p:sp>
        <p:nvSpPr>
          <p:cNvPr id="209" name="Rectangle 2"/>
          <p:cNvSpPr/>
          <p:nvPr/>
        </p:nvSpPr>
        <p:spPr>
          <a:xfrm>
            <a:off x="2863440" y="3889080"/>
            <a:ext cx="8562600" cy="216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20000"/>
              </a:lnSpc>
            </a:pPr>
            <a:endParaRPr lang="fr-FR" sz="4860" b="0" strike="noStrike" spc="-1">
              <a:solidFill>
                <a:schemeClr val="folHlink"/>
              </a:solidFill>
              <a:latin typeface="Calibri"/>
            </a:endParaRPr>
          </a:p>
        </p:txBody>
      </p:sp>
      <p:sp>
        <p:nvSpPr>
          <p:cNvPr id="210" name="Rectangle 2"/>
          <p:cNvSpPr/>
          <p:nvPr/>
        </p:nvSpPr>
        <p:spPr>
          <a:xfrm>
            <a:off x="2863440" y="3889080"/>
            <a:ext cx="8562600" cy="216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20000"/>
              </a:lnSpc>
            </a:pPr>
            <a:endParaRPr lang="fr-FR" sz="4860" b="0" strike="noStrike" spc="-1">
              <a:solidFill>
                <a:schemeClr val="folHlink"/>
              </a:solidFill>
              <a:latin typeface="Calibri"/>
            </a:endParaRPr>
          </a:p>
        </p:txBody>
      </p:sp>
      <p:sp>
        <p:nvSpPr>
          <p:cNvPr id="211" name="PlaceHolder 1"/>
          <p:cNvSpPr>
            <a:spLocks noGrp="1"/>
          </p:cNvSpPr>
          <p:nvPr>
            <p:ph type="title"/>
          </p:nvPr>
        </p:nvSpPr>
        <p:spPr>
          <a:xfrm>
            <a:off x="635040" y="2799000"/>
            <a:ext cx="8606160" cy="599760"/>
          </a:xfrm>
          <a:prstGeom prst="rect">
            <a:avLst/>
          </a:prstGeom>
          <a:noFill/>
          <a:ln w="9360">
            <a:noFill/>
          </a:ln>
        </p:spPr>
        <p:txBody>
          <a:bodyPr lIns="110880" tIns="55440" rIns="110880" bIns="55440" numCol="1" spcCol="0" anchor="ctr">
            <a:noAutofit/>
          </a:bodyPr>
          <a:lstStyle/>
          <a:p>
            <a:pPr indent="0">
              <a:lnSpc>
                <a:spcPct val="90000"/>
              </a:lnSpc>
              <a:buNone/>
            </a:pPr>
            <a:r>
              <a:rPr lang="fr-FR" sz="4120" b="0" strike="noStrike" spc="-1">
                <a:solidFill>
                  <a:srgbClr val="0070C0"/>
                </a:solidFill>
                <a:latin typeface="Aller bold"/>
              </a:rPr>
              <a:t>Le Fonds d’action sociale  (FAS)</a:t>
            </a:r>
            <a:endParaRPr lang="fr-FR" sz="4120" b="0" strike="noStrike" spc="-1">
              <a:solidFill>
                <a:srgbClr val="000000"/>
              </a:solidFill>
              <a:latin typeface="Calibri"/>
            </a:endParaRPr>
          </a:p>
        </p:txBody>
      </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Forme libre 17"/>
          <p:cNvSpPr/>
          <p:nvPr/>
        </p:nvSpPr>
        <p:spPr>
          <a:xfrm>
            <a:off x="7144560" y="1449000"/>
            <a:ext cx="4106520" cy="554760"/>
          </a:xfrm>
          <a:custGeom>
            <a:avLst/>
            <a:gdLst>
              <a:gd name="textAreaLeft" fmla="*/ 0 w 4106520"/>
              <a:gd name="textAreaRight" fmla="*/ 4106880 w 4106520"/>
              <a:gd name="textAreaTop" fmla="*/ 0 h 554760"/>
              <a:gd name="textAreaBottom" fmla="*/ 555120 h 55476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chemeClr val="bg1">
              <a:lumMod val="95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Pour les cotisants</a:t>
            </a:r>
            <a:endParaRPr lang="fr-FR" sz="2190" b="0" strike="noStrike" spc="-1">
              <a:solidFill>
                <a:srgbClr val="000000"/>
              </a:solidFill>
              <a:latin typeface="Arial"/>
            </a:endParaRPr>
          </a:p>
        </p:txBody>
      </p:sp>
      <p:sp>
        <p:nvSpPr>
          <p:cNvPr id="213" name="Forme libre 12"/>
          <p:cNvSpPr/>
          <p:nvPr/>
        </p:nvSpPr>
        <p:spPr>
          <a:xfrm>
            <a:off x="1989000" y="1437120"/>
            <a:ext cx="4456080" cy="554760"/>
          </a:xfrm>
          <a:custGeom>
            <a:avLst/>
            <a:gdLst>
              <a:gd name="textAreaLeft" fmla="*/ 0 w 4456080"/>
              <a:gd name="textAreaRight" fmla="*/ 4456440 w 4456080"/>
              <a:gd name="textAreaTop" fmla="*/ 0 h 554760"/>
              <a:gd name="textAreaBottom" fmla="*/ 555120 h 554760"/>
            </a:gdLst>
            <a:ahLst/>
            <a:cxnLst/>
            <a:rect l="textAreaLeft" t="textAreaTop" r="textAreaRight" b="textAreaBottom"/>
            <a:pathLst>
              <a:path w="2639161" h="1988394">
                <a:moveTo>
                  <a:pt x="0" y="0"/>
                </a:moveTo>
                <a:lnTo>
                  <a:pt x="2639161" y="0"/>
                </a:lnTo>
                <a:lnTo>
                  <a:pt x="2639161" y="1988394"/>
                </a:lnTo>
                <a:lnTo>
                  <a:pt x="0" y="1988394"/>
                </a:lnTo>
                <a:lnTo>
                  <a:pt x="0" y="0"/>
                </a:lnTo>
                <a:close/>
              </a:path>
            </a:pathLst>
          </a:custGeom>
          <a:solidFill>
            <a:schemeClr val="bg1">
              <a:lumMod val="95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nSpc>
                <a:spcPct val="100000"/>
              </a:lnSpc>
            </a:pPr>
            <a:r>
              <a:rPr lang="fr-FR" sz="2190" b="0" strike="noStrike" spc="-1">
                <a:solidFill>
                  <a:srgbClr val="006699"/>
                </a:solidFill>
                <a:latin typeface="Calibri"/>
              </a:rPr>
              <a:t>Pour les allocataires et les prestataires</a:t>
            </a:r>
            <a:endParaRPr lang="fr-FR" sz="2190" b="0" strike="noStrike" spc="-1">
              <a:solidFill>
                <a:srgbClr val="000000"/>
              </a:solidFill>
              <a:latin typeface="Arial"/>
            </a:endParaRPr>
          </a:p>
        </p:txBody>
      </p:sp>
      <p:sp>
        <p:nvSpPr>
          <p:cNvPr id="214" name="AutoShape 13"/>
          <p:cNvSpPr/>
          <p:nvPr/>
        </p:nvSpPr>
        <p:spPr>
          <a:xfrm>
            <a:off x="1989000" y="1004760"/>
            <a:ext cx="8389080" cy="590400"/>
          </a:xfrm>
          <a:prstGeom prst="roundRect">
            <a:avLst>
              <a:gd name="adj" fmla="val 16667"/>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endParaRPr lang="fr-FR" sz="3400" b="0" strike="noStrike" spc="-1">
              <a:solidFill>
                <a:srgbClr val="4C004C"/>
              </a:solidFill>
              <a:latin typeface="Calibri"/>
            </a:endParaRPr>
          </a:p>
        </p:txBody>
      </p:sp>
      <p:sp>
        <p:nvSpPr>
          <p:cNvPr id="215" name="Rectangle 38"/>
          <p:cNvSpPr/>
          <p:nvPr/>
        </p:nvSpPr>
        <p:spPr>
          <a:xfrm>
            <a:off x="1901880" y="2118240"/>
            <a:ext cx="4630680" cy="2642040"/>
          </a:xfrm>
          <a:prstGeom prst="rect">
            <a:avLst/>
          </a:prstGeom>
          <a:noFill/>
          <a:ln w="0">
            <a:noFill/>
          </a:ln>
        </p:spPr>
        <p:style>
          <a:lnRef idx="0">
            <a:scrgbClr r="0" g="0" b="0"/>
          </a:lnRef>
          <a:fillRef idx="0">
            <a:scrgbClr r="0" g="0" b="0"/>
          </a:fillRef>
          <a:effectRef idx="0">
            <a:scrgbClr r="0" g="0" b="0"/>
          </a:effectRef>
          <a:fontRef idx="minor"/>
        </p:style>
        <p:txBody>
          <a:bodyPr lIns="104040" tIns="51840" rIns="104040" bIns="51840" anchor="t">
            <a:spAutoFit/>
          </a:bodyPr>
          <a:lstStyle/>
          <a:p>
            <a:pPr marL="346680" indent="-346680">
              <a:lnSpc>
                <a:spcPct val="90000"/>
              </a:lnSpc>
              <a:buClr>
                <a:srgbClr val="003399"/>
              </a:buClr>
              <a:buFont typeface="Arial"/>
              <a:buChar char="•"/>
            </a:pPr>
            <a:r>
              <a:rPr lang="fr-FR" sz="1940" b="0" strike="noStrike" spc="-1">
                <a:solidFill>
                  <a:srgbClr val="404040"/>
                </a:solidFill>
                <a:latin typeface="Calibri"/>
              </a:rPr>
              <a:t>Attribution de secours divers aux allocataires, prestataires ou ayants droit en difficulté.</a:t>
            </a:r>
            <a:endParaRPr lang="fr-FR" sz="1940" b="0" strike="noStrike" spc="-1">
              <a:solidFill>
                <a:srgbClr val="000000"/>
              </a:solidFill>
              <a:latin typeface="Arial"/>
            </a:endParaRPr>
          </a:p>
          <a:p>
            <a:pPr>
              <a:lnSpc>
                <a:spcPct val="50000"/>
              </a:lnSpc>
            </a:pPr>
            <a:endParaRPr lang="fr-FR" sz="1940" b="0" strike="noStrike" spc="-1">
              <a:solidFill>
                <a:srgbClr val="000000"/>
              </a:solidFill>
              <a:latin typeface="Arial"/>
            </a:endParaRPr>
          </a:p>
          <a:p>
            <a:pPr marL="346680" indent="-346680">
              <a:lnSpc>
                <a:spcPct val="90000"/>
              </a:lnSpc>
              <a:buClr>
                <a:srgbClr val="003399"/>
              </a:buClr>
              <a:buFont typeface="Arial"/>
              <a:buChar char="•"/>
            </a:pPr>
            <a:r>
              <a:rPr lang="fr-FR" sz="1940" b="0" strike="noStrike" spc="-1">
                <a:solidFill>
                  <a:srgbClr val="404040"/>
                </a:solidFill>
                <a:latin typeface="Calibri"/>
              </a:rPr>
              <a:t>Secours forfaitaire attribué aux allocataires exonérés totalement de CSG et de RDS.</a:t>
            </a:r>
            <a:endParaRPr lang="fr-FR" sz="1940" b="0" strike="noStrike" spc="-1">
              <a:solidFill>
                <a:srgbClr val="000000"/>
              </a:solidFill>
              <a:latin typeface="Arial"/>
            </a:endParaRPr>
          </a:p>
          <a:p>
            <a:pPr>
              <a:lnSpc>
                <a:spcPct val="90000"/>
              </a:lnSpc>
            </a:pPr>
            <a:endParaRPr lang="fr-FR" sz="1940" b="0" strike="noStrike" spc="-1">
              <a:solidFill>
                <a:srgbClr val="000000"/>
              </a:solidFill>
              <a:latin typeface="Arial"/>
            </a:endParaRPr>
          </a:p>
          <a:p>
            <a:pPr marL="346680" indent="-346680">
              <a:lnSpc>
                <a:spcPct val="90000"/>
              </a:lnSpc>
              <a:buClr>
                <a:srgbClr val="003399"/>
              </a:buClr>
              <a:buFont typeface="Arial"/>
              <a:buChar char="•"/>
            </a:pPr>
            <a:r>
              <a:rPr lang="fr-FR" sz="1940" b="0" strike="noStrike" spc="-1">
                <a:solidFill>
                  <a:srgbClr val="404040"/>
                </a:solidFill>
                <a:latin typeface="Calibri"/>
              </a:rPr>
              <a:t>Aide aux enfants âgés de plus de 25 ans </a:t>
            </a:r>
            <a:br>
              <a:rPr sz="1940"/>
            </a:br>
            <a:r>
              <a:rPr lang="fr-FR" sz="1940" b="0" strike="noStrike" spc="-1">
                <a:solidFill>
                  <a:srgbClr val="404040"/>
                </a:solidFill>
                <a:latin typeface="Calibri"/>
              </a:rPr>
              <a:t>poursuivant leurs études.</a:t>
            </a:r>
            <a:endParaRPr lang="fr-FR" sz="1940" b="0" strike="noStrike" spc="-1">
              <a:solidFill>
                <a:srgbClr val="000000"/>
              </a:solidFill>
              <a:latin typeface="Arial"/>
            </a:endParaRPr>
          </a:p>
        </p:txBody>
      </p:sp>
      <p:sp>
        <p:nvSpPr>
          <p:cNvPr id="216" name="Rectangle 40"/>
          <p:cNvSpPr/>
          <p:nvPr/>
        </p:nvSpPr>
        <p:spPr>
          <a:xfrm>
            <a:off x="7144560" y="2115360"/>
            <a:ext cx="4106520" cy="2760120"/>
          </a:xfrm>
          <a:prstGeom prst="rect">
            <a:avLst/>
          </a:prstGeom>
          <a:noFill/>
          <a:ln w="0">
            <a:noFill/>
          </a:ln>
        </p:spPr>
        <p:style>
          <a:lnRef idx="0">
            <a:scrgbClr r="0" g="0" b="0"/>
          </a:lnRef>
          <a:fillRef idx="0">
            <a:scrgbClr r="0" g="0" b="0"/>
          </a:fillRef>
          <a:effectRef idx="0">
            <a:scrgbClr r="0" g="0" b="0"/>
          </a:effectRef>
          <a:fontRef idx="minor"/>
        </p:style>
        <p:txBody>
          <a:bodyPr lIns="43560" tIns="51840" rIns="43560" bIns="51840" anchor="t">
            <a:spAutoFit/>
          </a:bodyPr>
          <a:lstStyle/>
          <a:p>
            <a:pPr>
              <a:lnSpc>
                <a:spcPct val="90000"/>
              </a:lnSpc>
            </a:pPr>
            <a:r>
              <a:rPr lang="fr-FR" sz="1940" b="0" strike="noStrike" spc="-1">
                <a:solidFill>
                  <a:srgbClr val="404040"/>
                </a:solidFill>
                <a:latin typeface="Calibri"/>
              </a:rPr>
              <a:t>Attribution d'aides sous forme d'avance, </a:t>
            </a:r>
            <a:br>
              <a:rPr sz="1940"/>
            </a:br>
            <a:r>
              <a:rPr lang="fr-FR" sz="1940" b="0" strike="noStrike" spc="-1">
                <a:solidFill>
                  <a:srgbClr val="404040"/>
                </a:solidFill>
                <a:latin typeface="Calibri"/>
              </a:rPr>
              <a:t>de secours ou de prise en charge totale ou partielle des cotisations obligatoires dues </a:t>
            </a:r>
            <a:br>
              <a:rPr sz="1940"/>
            </a:br>
            <a:r>
              <a:rPr lang="fr-FR" sz="1940" b="0" strike="noStrike" spc="-1">
                <a:solidFill>
                  <a:srgbClr val="404040"/>
                </a:solidFill>
                <a:latin typeface="Calibri"/>
              </a:rPr>
              <a:t>par les cotisants momentanément empêchés de les régler par suite de circonstances exceptionnelles ou d'insuffisance de ressources de leur ménage.</a:t>
            </a:r>
            <a:endParaRPr lang="fr-FR" sz="1940" b="0" strike="noStrike" spc="-1">
              <a:solidFill>
                <a:srgbClr val="000000"/>
              </a:solidFill>
              <a:latin typeface="Arial"/>
            </a:endParaRPr>
          </a:p>
        </p:txBody>
      </p:sp>
      <p:sp>
        <p:nvSpPr>
          <p:cNvPr id="217" name="Rectangle 42"/>
          <p:cNvSpPr/>
          <p:nvPr/>
        </p:nvSpPr>
        <p:spPr>
          <a:xfrm>
            <a:off x="1965600" y="4777920"/>
            <a:ext cx="9372960" cy="776880"/>
          </a:xfrm>
          <a:prstGeom prst="rect">
            <a:avLst/>
          </a:prstGeom>
          <a:solidFill>
            <a:schemeClr val="bg1">
              <a:lumMod val="95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21400" algn="ctr">
              <a:lnSpc>
                <a:spcPct val="100000"/>
              </a:lnSpc>
            </a:pPr>
            <a:r>
              <a:rPr lang="fr-FR" sz="2190" b="0" strike="noStrike" spc="-1">
                <a:solidFill>
                  <a:srgbClr val="006699"/>
                </a:solidFill>
                <a:latin typeface="Calibri"/>
              </a:rPr>
              <a:t>Si le revenu non salarié net de l’année 2022 est inférieur à 46 368 €, </a:t>
            </a:r>
            <a:br>
              <a:rPr sz="2190"/>
            </a:br>
            <a:r>
              <a:rPr lang="fr-FR" sz="2190" b="0" strike="noStrike" spc="-1">
                <a:solidFill>
                  <a:srgbClr val="006699"/>
                </a:solidFill>
                <a:latin typeface="Calibri"/>
              </a:rPr>
              <a:t>prise en charge partielle de la cotisation ASV sous certaines conditions.</a:t>
            </a:r>
            <a:endParaRPr lang="fr-FR" sz="2190" b="0" strike="noStrike" spc="-1">
              <a:solidFill>
                <a:srgbClr val="000000"/>
              </a:solidFill>
              <a:latin typeface="Arial"/>
            </a:endParaRPr>
          </a:p>
        </p:txBody>
      </p:sp>
      <p:sp>
        <p:nvSpPr>
          <p:cNvPr id="21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Domaines d’intervention</a:t>
            </a:r>
            <a:endParaRPr lang="fr-FR" sz="4400" b="0" strike="noStrike" spc="-1">
              <a:solidFill>
                <a:srgbClr val="000000"/>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AutoShape 2"/>
          <p:cNvSpPr/>
          <p:nvPr/>
        </p:nvSpPr>
        <p:spPr>
          <a:xfrm>
            <a:off x="328320" y="217080"/>
            <a:ext cx="11535120" cy="819000"/>
          </a:xfrm>
          <a:prstGeom prst="roundRect">
            <a:avLst>
              <a:gd name="adj" fmla="val 16667"/>
            </a:avLst>
          </a:prstGeom>
          <a:noFill/>
          <a:ln w="0">
            <a:noFill/>
          </a:ln>
          <a:effectLst>
            <a:outerShdw dist="35638" dir="2700000" algn="ctr" rotWithShape="0">
              <a:srgbClr val="FFFF00"/>
            </a:outerShdw>
          </a:effectLst>
        </p:spPr>
        <p:style>
          <a:lnRef idx="0">
            <a:scrgbClr r="0" g="0" b="0"/>
          </a:lnRef>
          <a:fillRef idx="0">
            <a:scrgbClr r="0" g="0" b="0"/>
          </a:fillRef>
          <a:effectRef idx="0">
            <a:scrgbClr r="0" g="0" b="0"/>
          </a:effectRef>
          <a:fontRef idx="minor"/>
        </p:style>
        <p:txBody>
          <a:bodyPr lIns="104040" tIns="51840" rIns="104040" bIns="51840" anchor="ctr">
            <a:noAutofit/>
          </a:bodyPr>
          <a:lstStyle/>
          <a:p>
            <a:pPr algn="ctr">
              <a:lnSpc>
                <a:spcPct val="90000"/>
              </a:lnSpc>
            </a:pPr>
            <a:endParaRPr lang="fr-FR" sz="3640" b="0" strike="noStrike" spc="-1">
              <a:solidFill>
                <a:srgbClr val="0000FF"/>
              </a:solidFill>
              <a:latin typeface="Calibri"/>
            </a:endParaRPr>
          </a:p>
        </p:txBody>
      </p:sp>
      <p:sp>
        <p:nvSpPr>
          <p:cNvPr id="22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Aides accordées</a:t>
            </a:r>
            <a:endParaRPr lang="fr-FR" sz="4400" b="0" strike="noStrike" spc="-1">
              <a:solidFill>
                <a:srgbClr val="000000"/>
              </a:solidFill>
              <a:latin typeface="Calibri"/>
            </a:endParaRPr>
          </a:p>
        </p:txBody>
      </p:sp>
      <p:sp>
        <p:nvSpPr>
          <p:cNvPr id="221"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Aides accordées aux cotisants et allocataires en 2023</a:t>
            </a:r>
          </a:p>
        </p:txBody>
      </p:sp>
      <p:graphicFrame>
        <p:nvGraphicFramePr>
          <p:cNvPr id="222" name="Graphique 15"/>
          <p:cNvGraphicFramePr/>
          <p:nvPr/>
        </p:nvGraphicFramePr>
        <p:xfrm>
          <a:off x="2426040" y="2118240"/>
          <a:ext cx="9000000" cy="3904200"/>
        </p:xfrm>
        <a:graphic>
          <a:graphicData uri="http://schemas.openxmlformats.org/drawingml/2006/chart">
            <c:chart xmlns:c="http://schemas.openxmlformats.org/drawingml/2006/chart" xmlns:r="http://schemas.openxmlformats.org/officeDocument/2006/relationships" r:id="rId3"/>
          </a:graphicData>
        </a:graphic>
      </p:graphicFrame>
      <p:sp>
        <p:nvSpPr>
          <p:cNvPr id="223" name="Rectangle 8"/>
          <p:cNvSpPr/>
          <p:nvPr/>
        </p:nvSpPr>
        <p:spPr>
          <a:xfrm>
            <a:off x="1683360" y="3304440"/>
            <a:ext cx="2359080" cy="108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fr-FR" sz="2190" b="0" strike="noStrike" spc="-1">
                <a:solidFill>
                  <a:srgbClr val="404040"/>
                </a:solidFill>
                <a:latin typeface="Calibri"/>
              </a:rPr>
              <a:t>(dont 1 226 114 €</a:t>
            </a:r>
            <a:endParaRPr lang="fr-FR" sz="2190" b="0" strike="noStrike" spc="-1">
              <a:solidFill>
                <a:srgbClr val="000000"/>
              </a:solidFill>
              <a:latin typeface="Arial"/>
            </a:endParaRPr>
          </a:p>
          <a:p>
            <a:pPr algn="r">
              <a:lnSpc>
                <a:spcPct val="100000"/>
              </a:lnSpc>
            </a:pPr>
            <a:r>
              <a:rPr lang="fr-FR" sz="2190" b="0" strike="noStrike" spc="-1">
                <a:solidFill>
                  <a:srgbClr val="404040"/>
                </a:solidFill>
                <a:latin typeface="Calibri"/>
              </a:rPr>
              <a:t>secours forfaitaires)</a:t>
            </a:r>
            <a:endParaRPr lang="fr-FR" sz="2190" b="0" strike="noStrike" spc="-1">
              <a:solidFill>
                <a:srgbClr val="000000"/>
              </a:solidFill>
              <a:latin typeface="Arial"/>
            </a:endParaRPr>
          </a:p>
        </p:txBody>
      </p:sp>
      <p:sp>
        <p:nvSpPr>
          <p:cNvPr id="224" name="Rectangle 2"/>
          <p:cNvSpPr/>
          <p:nvPr/>
        </p:nvSpPr>
        <p:spPr>
          <a:xfrm>
            <a:off x="6800040" y="4070520"/>
            <a:ext cx="722160" cy="422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2190" b="0" strike="noStrike" spc="-1">
                <a:solidFill>
                  <a:srgbClr val="FFFFFF"/>
                </a:solidFill>
                <a:latin typeface="Calibri"/>
              </a:rPr>
              <a:t>25 %</a:t>
            </a:r>
            <a:endParaRPr lang="fr-FR" sz="2190" b="0" strike="noStrike" spc="-1">
              <a:solidFill>
                <a:srgbClr val="000000"/>
              </a:solidFill>
              <a:latin typeface="Arial"/>
            </a:endParaRPr>
          </a:p>
        </p:txBody>
      </p:sp>
      <p:sp>
        <p:nvSpPr>
          <p:cNvPr id="225" name="Rectangle 9"/>
          <p:cNvSpPr/>
          <p:nvPr/>
        </p:nvSpPr>
        <p:spPr>
          <a:xfrm>
            <a:off x="4440960" y="3953160"/>
            <a:ext cx="722160" cy="422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2190" b="0" strike="noStrike" spc="-1">
                <a:solidFill>
                  <a:srgbClr val="FFFFFF"/>
                </a:solidFill>
                <a:latin typeface="Calibri"/>
              </a:rPr>
              <a:t>75 %</a:t>
            </a:r>
            <a:endParaRPr lang="fr-FR" sz="219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wipe(left)">
                                      <p:cBhvr additive="repl">
                                        <p:cTn id="7"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AutoShape 2"/>
          <p:cNvSpPr/>
          <p:nvPr/>
        </p:nvSpPr>
        <p:spPr>
          <a:xfrm>
            <a:off x="328320" y="308160"/>
            <a:ext cx="11535120" cy="819000"/>
          </a:xfrm>
          <a:prstGeom prst="roundRect">
            <a:avLst>
              <a:gd name="adj" fmla="val 16667"/>
            </a:avLst>
          </a:prstGeom>
          <a:noFill/>
          <a:ln w="0">
            <a:noFill/>
          </a:ln>
          <a:effectLst>
            <a:outerShdw dist="35638" dir="2700000" algn="ctr" rotWithShape="0">
              <a:srgbClr val="FFFF00"/>
            </a:outerShdw>
          </a:effectLst>
        </p:spPr>
        <p:style>
          <a:lnRef idx="0">
            <a:scrgbClr r="0" g="0" b="0"/>
          </a:lnRef>
          <a:fillRef idx="0">
            <a:scrgbClr r="0" g="0" b="0"/>
          </a:fillRef>
          <a:effectRef idx="0">
            <a:scrgbClr r="0" g="0" b="0"/>
          </a:effectRef>
          <a:fontRef idx="minor"/>
        </p:style>
        <p:txBody>
          <a:bodyPr lIns="104040" tIns="51840" rIns="104040" bIns="51840" anchor="ctr">
            <a:noAutofit/>
          </a:bodyPr>
          <a:lstStyle/>
          <a:p>
            <a:pPr algn="ctr">
              <a:lnSpc>
                <a:spcPct val="90000"/>
              </a:lnSpc>
            </a:pPr>
            <a:endParaRPr lang="fr-FR" sz="3640" b="0" strike="noStrike" spc="-1">
              <a:solidFill>
                <a:srgbClr val="0000FF"/>
              </a:solidFill>
              <a:latin typeface="Calibri"/>
            </a:endParaRPr>
          </a:p>
        </p:txBody>
      </p:sp>
      <p:sp>
        <p:nvSpPr>
          <p:cNvPr id="227" name="Rectangle 12"/>
          <p:cNvSpPr/>
          <p:nvPr/>
        </p:nvSpPr>
        <p:spPr>
          <a:xfrm>
            <a:off x="941040" y="1563840"/>
            <a:ext cx="10485000" cy="575280"/>
          </a:xfrm>
          <a:prstGeom prst="rect">
            <a:avLst/>
          </a:prstGeom>
          <a:noFill/>
          <a:ln w="0">
            <a:noFill/>
          </a:ln>
        </p:spPr>
        <p:style>
          <a:lnRef idx="0">
            <a:scrgbClr r="0" g="0" b="0"/>
          </a:lnRef>
          <a:fillRef idx="0">
            <a:scrgbClr r="0" g="0" b="0"/>
          </a:fillRef>
          <a:effectRef idx="0">
            <a:scrgbClr r="0" g="0" b="0"/>
          </a:effectRef>
          <a:fontRef idx="minor"/>
        </p:style>
        <p:txBody>
          <a:bodyPr lIns="17640" tIns="51840" rIns="17640" bIns="51840" anchor="t">
            <a:spAutoFit/>
          </a:bodyPr>
          <a:lstStyle/>
          <a:p>
            <a:pPr marL="5760" indent="-5760" algn="ctr">
              <a:lnSpc>
                <a:spcPct val="90000"/>
              </a:lnSpc>
              <a:tabLst>
                <a:tab pos="0" algn="l"/>
              </a:tabLst>
            </a:pPr>
            <a:endParaRPr lang="fr-FR" sz="3400" b="0" strike="noStrike" spc="-1">
              <a:solidFill>
                <a:srgbClr val="4C004C"/>
              </a:solidFill>
              <a:latin typeface="Calibri"/>
            </a:endParaRPr>
          </a:p>
        </p:txBody>
      </p:sp>
      <p:sp>
        <p:nvSpPr>
          <p:cNvPr id="228"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fr-FR" sz="4400" b="0" strike="noStrike" spc="-1">
                <a:solidFill>
                  <a:srgbClr val="000000"/>
                </a:solidFill>
                <a:latin typeface="Calibri Light"/>
              </a:rPr>
              <a:t>Dossiers traités</a:t>
            </a:r>
            <a:endParaRPr lang="fr-FR" sz="4400" b="0" strike="noStrike" spc="-1">
              <a:solidFill>
                <a:srgbClr val="000000"/>
              </a:solidFill>
              <a:latin typeface="Calibri"/>
            </a:endParaRPr>
          </a:p>
        </p:txBody>
      </p:sp>
      <p:sp>
        <p:nvSpPr>
          <p:cNvPr id="229"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fr-FR" sz="2800" b="0" strike="noStrike" spc="-1">
                <a:solidFill>
                  <a:srgbClr val="000000"/>
                </a:solidFill>
                <a:latin typeface="Calibri"/>
              </a:rPr>
              <a:t>1 725 dossiers traités en 2023</a:t>
            </a:r>
          </a:p>
        </p:txBody>
      </p:sp>
      <p:graphicFrame>
        <p:nvGraphicFramePr>
          <p:cNvPr id="230" name="Graphique 13"/>
          <p:cNvGraphicFramePr/>
          <p:nvPr/>
        </p:nvGraphicFramePr>
        <p:xfrm>
          <a:off x="2251080" y="1969560"/>
          <a:ext cx="9000000" cy="3904200"/>
        </p:xfrm>
        <a:graphic>
          <a:graphicData uri="http://schemas.openxmlformats.org/drawingml/2006/chart">
            <c:chart xmlns:c="http://schemas.openxmlformats.org/drawingml/2006/chart" xmlns:r="http://schemas.openxmlformats.org/officeDocument/2006/relationships" r:id="rId3"/>
          </a:graphicData>
        </a:graphic>
      </p:graphicFrame>
      <p:sp>
        <p:nvSpPr>
          <p:cNvPr id="231" name="Text Box 4"/>
          <p:cNvSpPr/>
          <p:nvPr/>
        </p:nvSpPr>
        <p:spPr>
          <a:xfrm>
            <a:off x="1865880" y="4185720"/>
            <a:ext cx="2741400" cy="108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r">
              <a:lnSpc>
                <a:spcPct val="100000"/>
              </a:lnSpc>
            </a:pPr>
            <a:r>
              <a:rPr lang="fr-FR" sz="2190" b="0" strike="noStrike" spc="-1">
                <a:solidFill>
                  <a:srgbClr val="404040"/>
                </a:solidFill>
                <a:latin typeface="Arial Narrow"/>
              </a:rPr>
              <a:t>(dont </a:t>
            </a:r>
            <a:r>
              <a:rPr lang="fr-FR" sz="2190" b="1" strike="noStrike" spc="-1">
                <a:solidFill>
                  <a:srgbClr val="404040"/>
                </a:solidFill>
                <a:latin typeface="Arial Narrow"/>
              </a:rPr>
              <a:t>1 592 </a:t>
            </a:r>
            <a:r>
              <a:rPr lang="fr-FR" sz="2190" b="0" strike="noStrike" spc="-1">
                <a:solidFill>
                  <a:srgbClr val="404040"/>
                </a:solidFill>
                <a:latin typeface="Arial Narrow"/>
              </a:rPr>
              <a:t>secours </a:t>
            </a:r>
            <a:br>
              <a:rPr sz="2190"/>
            </a:br>
            <a:r>
              <a:rPr lang="fr-FR" sz="2190" b="0" strike="noStrike" spc="-1">
                <a:solidFill>
                  <a:srgbClr val="404040"/>
                </a:solidFill>
                <a:latin typeface="Arial Narrow"/>
              </a:rPr>
              <a:t>forfaitaires attribués </a:t>
            </a:r>
            <a:br>
              <a:rPr sz="2190"/>
            </a:br>
            <a:r>
              <a:rPr lang="fr-FR" sz="2190" b="0" strike="noStrike" spc="-1">
                <a:solidFill>
                  <a:srgbClr val="404040"/>
                </a:solidFill>
                <a:latin typeface="Arial Narrow"/>
              </a:rPr>
              <a:t>aux exonérés de la CSG)</a:t>
            </a:r>
            <a:endParaRPr lang="fr-FR" sz="2190" b="0" strike="noStrike" spc="-1">
              <a:solidFill>
                <a:srgbClr val="000000"/>
              </a:solidFill>
              <a:latin typeface="Arial"/>
            </a:endParaRPr>
          </a:p>
        </p:txBody>
      </p:sp>
      <p:sp>
        <p:nvSpPr>
          <p:cNvPr id="232" name="Rectangle 8"/>
          <p:cNvSpPr/>
          <p:nvPr/>
        </p:nvSpPr>
        <p:spPr>
          <a:xfrm>
            <a:off x="7498080" y="3921840"/>
            <a:ext cx="581760" cy="422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2190" b="0" strike="noStrike" spc="-1">
                <a:solidFill>
                  <a:srgbClr val="FFFFFF"/>
                </a:solidFill>
                <a:latin typeface="Calibri"/>
              </a:rPr>
              <a:t>3 %</a:t>
            </a:r>
            <a:endParaRPr lang="fr-FR" sz="2190" b="0" strike="noStrike" spc="-1">
              <a:solidFill>
                <a:srgbClr val="000000"/>
              </a:solidFill>
              <a:latin typeface="Arial"/>
            </a:endParaRPr>
          </a:p>
        </p:txBody>
      </p:sp>
      <p:sp>
        <p:nvSpPr>
          <p:cNvPr id="233" name="Rectangle 9"/>
          <p:cNvSpPr/>
          <p:nvPr/>
        </p:nvSpPr>
        <p:spPr>
          <a:xfrm>
            <a:off x="5196960" y="4113720"/>
            <a:ext cx="722160" cy="422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2190" b="0" strike="noStrike" spc="-1">
                <a:solidFill>
                  <a:srgbClr val="FFFFFF"/>
                </a:solidFill>
                <a:latin typeface="Calibri"/>
              </a:rPr>
              <a:t>97 %</a:t>
            </a:r>
            <a:endParaRPr lang="fr-FR" sz="219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wipe(left)">
                                      <p:cBhvr additive="repl">
                                        <p:cTn id="7"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TotalTime>
  <Words>1037</Words>
  <Application>Microsoft Office PowerPoint</Application>
  <PresentationFormat>Grand écran</PresentationFormat>
  <Paragraphs>165</Paragraphs>
  <Slides>19</Slides>
  <Notes>12</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19</vt:i4>
      </vt:variant>
    </vt:vector>
  </HeadingPairs>
  <TitlesOfParts>
    <vt:vector size="31" baseType="lpstr">
      <vt:lpstr>Aller bold</vt:lpstr>
      <vt:lpstr>Arial</vt:lpstr>
      <vt:lpstr>Arial </vt:lpstr>
      <vt:lpstr>Arial Narrow</vt:lpstr>
      <vt:lpstr>Calibri</vt:lpstr>
      <vt:lpstr>Calibri Light</vt:lpstr>
      <vt:lpstr>Symbol</vt:lpstr>
      <vt:lpstr>Times New Roman</vt:lpstr>
      <vt:lpstr>Wingdings</vt:lpstr>
      <vt:lpstr>Thème Office</vt:lpstr>
      <vt:lpstr>Thème Office</vt:lpstr>
      <vt:lpstr>Thème Office</vt:lpstr>
      <vt:lpstr>Présentation PowerPoint</vt:lpstr>
      <vt:lpstr>Régime de base</vt:lpstr>
      <vt:lpstr>Régime complémentaire</vt:lpstr>
      <vt:lpstr>Réserves</vt:lpstr>
      <vt:lpstr>Régime complémentaire</vt:lpstr>
      <vt:lpstr>Régime complémentaire</vt:lpstr>
      <vt:lpstr>Réglementation des placements  Valeurs mobilières (décret du 25 octobre 2002)</vt:lpstr>
      <vt:lpstr>Réglementation des placements  Valeurs immobilières et prêts (décret du 25 octobre 2002)</vt:lpstr>
      <vt:lpstr>REPARTITION ACTUELLE DES PLACEMENTS</vt:lpstr>
      <vt:lpstr>EXONERATION DE COTISATIONS DU CUMUL EMPLOI RETRAITE 2023</vt:lpstr>
      <vt:lpstr>Modifications statutaires </vt:lpstr>
      <vt:lpstr>Régime ASV</vt:lpstr>
      <vt:lpstr>PYRAMIDES DES ÂGES DES COTISANTS EN 2014</vt:lpstr>
      <vt:lpstr>Pyramide des âges des cotisants en 2024</vt:lpstr>
      <vt:lpstr>Évolution des effectifs des médecins  affiliés à la CARMF</vt:lpstr>
      <vt:lpstr>Le Fonds d’action sociale  (FAS)</vt:lpstr>
      <vt:lpstr>Domaines d’intervention</vt:lpstr>
      <vt:lpstr>Aides accordées</vt:lpstr>
      <vt:lpstr>Dossiers traités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David Ciabrini</dc:creator>
  <dc:description/>
  <cp:lastModifiedBy>Olivier Roux</cp:lastModifiedBy>
  <cp:revision>4</cp:revision>
  <dcterms:created xsi:type="dcterms:W3CDTF">2024-06-16T09:00:49Z</dcterms:created>
  <dcterms:modified xsi:type="dcterms:W3CDTF">2024-06-17T09:59:28Z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13</vt:i4>
  </property>
  <property fmtid="{D5CDD505-2E9C-101B-9397-08002B2CF9AE}" pid="3" name="PresentationFormat">
    <vt:lpwstr>Grand écran</vt:lpwstr>
  </property>
  <property fmtid="{D5CDD505-2E9C-101B-9397-08002B2CF9AE}" pid="4" name="Slides">
    <vt:i4>19</vt:i4>
  </property>
</Properties>
</file>