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63" r:id="rId4"/>
    <p:sldId id="277" r:id="rId5"/>
    <p:sldId id="266" r:id="rId6"/>
    <p:sldId id="278" r:id="rId7"/>
    <p:sldId id="261" r:id="rId8"/>
    <p:sldId id="270" r:id="rId9"/>
    <p:sldId id="273" r:id="rId10"/>
    <p:sldId id="271" r:id="rId11"/>
    <p:sldId id="27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32863"/>
    <p:restoredTop sz="96405"/>
  </p:normalViewPr>
  <p:slideViewPr>
    <p:cSldViewPr snapToGrid="0">
      <p:cViewPr varScale="1">
        <p:scale>
          <a:sx n="77" d="100"/>
          <a:sy n="77" d="100"/>
        </p:scale>
        <p:origin x="91" y="20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9E2A98-5A01-459B-F9B1-11E8DA9DD6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232EADA-FD46-8848-0EB2-67E4DADFD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30D2E5D-3E2F-6C5B-0E86-CB7CC6AF93B4}"/>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22BE01B7-8F12-C02F-896B-9627D219E1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E7CC72-1CB0-36D3-3A12-546EB12F3F5E}"/>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407920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869BF7-374A-7C8C-3E2C-30E8FDD544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7B70A4-40CA-68C9-C3ED-426CC33F301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ED5240-BA67-4556-10B0-6217E6D052B8}"/>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0534A8CB-94C5-A7CC-7662-3623A68ECC0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4E27DD-2C3B-06E7-FB1F-EFAC5CF34242}"/>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4285402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7A488F-46B5-B502-5874-AEAD2A09862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7E8DF23-AF5D-D348-EB53-EA2FD50F32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CE6650-8C78-01B3-9D48-BBDABA6A91E5}"/>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DAF0EA5C-D4FC-F639-9587-C5A162EA1A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CE5751A-CA75-7B95-E03D-EE30ECDD3DD8}"/>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42152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4ED252-BD4D-F4E6-5C1B-BD493703AE0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D595091-5E9F-DAAD-14F8-4EEA5EA04A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E06FB15-C362-C919-76F9-921E2608F6F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560156C-5767-3B7F-8772-86387F86DE5E}"/>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6" name="Espace réservé du pied de page 5">
            <a:extLst>
              <a:ext uri="{FF2B5EF4-FFF2-40B4-BE49-F238E27FC236}">
                <a16:creationId xmlns:a16="http://schemas.microsoft.com/office/drawing/2014/main" id="{390517B9-E64B-F939-D18E-8E0F73150C3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8119C72-71B2-D4E2-D364-F9F639AEC19D}"/>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127549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59E1E0-5F19-6E81-9AD4-5556425E6DD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1A7496B-FEE1-FEBB-CA0F-247E58C35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093DAB7-BCD8-6831-1304-234DAA60EA0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9449A58-7330-A3D0-0E04-D12C8BD866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1F35681-6D9E-1333-9353-56F4555FFF6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DD60E94-08E3-D57B-3FB1-7F383219B22A}"/>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8" name="Espace réservé du pied de page 7">
            <a:extLst>
              <a:ext uri="{FF2B5EF4-FFF2-40B4-BE49-F238E27FC236}">
                <a16:creationId xmlns:a16="http://schemas.microsoft.com/office/drawing/2014/main" id="{69EC1BF3-B46E-C76B-4482-73855950089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B5B614A-33E3-DA73-9531-33404322E168}"/>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3179190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5D933-AD4E-3EA1-53E6-85B67794991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736EF82-416B-6729-9F50-F4641F4B2696}"/>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4" name="Espace réservé du pied de page 3">
            <a:extLst>
              <a:ext uri="{FF2B5EF4-FFF2-40B4-BE49-F238E27FC236}">
                <a16:creationId xmlns:a16="http://schemas.microsoft.com/office/drawing/2014/main" id="{2B6CF9D3-DCA8-BE98-2B3D-C611A0DAF21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8E02EA4-03B2-6AE9-B75F-A4F3CC2DDD32}"/>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340912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95DDC26-A452-0F5D-BC23-3B949FAE7CAA}"/>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3" name="Espace réservé du pied de page 2">
            <a:extLst>
              <a:ext uri="{FF2B5EF4-FFF2-40B4-BE49-F238E27FC236}">
                <a16:creationId xmlns:a16="http://schemas.microsoft.com/office/drawing/2014/main" id="{62AD6E82-B964-91B1-F9C5-CD03A8CCFBF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D07E7BC-3EE9-6351-C25D-2817F7B0CE16}"/>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1758377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27A56-9652-7A12-F24B-251AC21CAF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50BEDB1-A7BC-89D1-B192-81BBF338CD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6897EFC-207F-3A75-8E13-F8FFE88DF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21ABB7-1786-E1C9-BAB4-39358CAF4195}"/>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6" name="Espace réservé du pied de page 5">
            <a:extLst>
              <a:ext uri="{FF2B5EF4-FFF2-40B4-BE49-F238E27FC236}">
                <a16:creationId xmlns:a16="http://schemas.microsoft.com/office/drawing/2014/main" id="{D85F34E7-CA85-E0CE-DA76-AE65A9675DB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BD2661-3E0A-29E4-47CB-DB0A13AEB0DB}"/>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74910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9D913C-F85F-E934-46AC-EABC7611183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CAAB1B4-5FAE-A01D-4895-1C5169CD12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619FAD5-0236-99A9-CFAA-1426C3A12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342846-74C1-011C-CF02-8FBB37378891}"/>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6" name="Espace réservé du pied de page 5">
            <a:extLst>
              <a:ext uri="{FF2B5EF4-FFF2-40B4-BE49-F238E27FC236}">
                <a16:creationId xmlns:a16="http://schemas.microsoft.com/office/drawing/2014/main" id="{43D2F903-868A-5DAC-3478-0FE6C5A2EB1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06C6D80-9DBB-868D-9FD2-BCEB916FD872}"/>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4156798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B60FC1-88B2-0B34-EB3B-16656587901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A466AE8-8D80-30A5-0585-698ED097814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D889F9-F34D-9BA8-618D-D03128CC8EFD}"/>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1BE34FB8-E640-FB27-07DE-536A95F8DFF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8A35F1-C72C-D7F8-B8A2-96D7FBDA7CC2}"/>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1098465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7269A72-0632-7D15-E59B-B2D6F934710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542F5F9-2ECF-2A73-4DAA-A992F085226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738901-5571-4DE2-A338-93124818996F}"/>
              </a:ext>
            </a:extLst>
          </p:cNvPr>
          <p:cNvSpPr>
            <a:spLocks noGrp="1"/>
          </p:cNvSpPr>
          <p:nvPr>
            <p:ph type="dt" sz="half" idx="10"/>
          </p:nvPr>
        </p:nvSpPr>
        <p:spPr/>
        <p:txBody>
          <a:body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3F66DB5F-4F42-1F30-1C08-69C900C1E0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BEF143-49E6-C97B-E9C2-261B15642D36}"/>
              </a:ext>
            </a:extLst>
          </p:cNvPr>
          <p:cNvSpPr>
            <a:spLocks noGrp="1"/>
          </p:cNvSpPr>
          <p:nvPr>
            <p:ph type="sldNum" sz="quarter" idx="12"/>
          </p:nvPr>
        </p:nvSpPr>
        <p:spPr/>
        <p:txBody>
          <a:bodyPr/>
          <a:lstStyle/>
          <a:p>
            <a:fld id="{FD1932E5-4960-564D-B235-4D61E43BECAD}" type="slidenum">
              <a:rPr lang="fr-FR" smtClean="0"/>
              <a:t>‹N°›</a:t>
            </a:fld>
            <a:endParaRPr lang="fr-FR"/>
          </a:p>
        </p:txBody>
      </p:sp>
    </p:spTree>
    <p:extLst>
      <p:ext uri="{BB962C8B-B14F-4D97-AF65-F5344CB8AC3E}">
        <p14:creationId xmlns:p14="http://schemas.microsoft.com/office/powerpoint/2010/main" val="728764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75189A-6FEC-2B34-7000-062F1F5A58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B3A6CC8-DBD1-FBE4-E5D4-DA71F401D2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227A94-7CBD-607C-0EB7-E6AEAE79EC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2508D-A6FF-2948-AC85-F03F7219D7E3}" type="datetimeFigureOut">
              <a:rPr lang="fr-FR" smtClean="0"/>
              <a:t>17/06/2024</a:t>
            </a:fld>
            <a:endParaRPr lang="fr-FR"/>
          </a:p>
        </p:txBody>
      </p:sp>
      <p:sp>
        <p:nvSpPr>
          <p:cNvPr id="5" name="Espace réservé du pied de page 4">
            <a:extLst>
              <a:ext uri="{FF2B5EF4-FFF2-40B4-BE49-F238E27FC236}">
                <a16:creationId xmlns:a16="http://schemas.microsoft.com/office/drawing/2014/main" id="{8406CFB1-E738-B644-6659-F83F01CF27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F700409-8C8E-D562-7E1E-BD76522D0B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932E5-4960-564D-B235-4D61E43BECAD}" type="slidenum">
              <a:rPr lang="fr-FR" smtClean="0"/>
              <a:t>‹N°›</a:t>
            </a:fld>
            <a:endParaRPr lang="fr-FR"/>
          </a:p>
        </p:txBody>
      </p:sp>
    </p:spTree>
    <p:extLst>
      <p:ext uri="{BB962C8B-B14F-4D97-AF65-F5344CB8AC3E}">
        <p14:creationId xmlns:p14="http://schemas.microsoft.com/office/powerpoint/2010/main" val="18220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BC8EAC-7293-3A41-A66C-C214AED7EED4}"/>
              </a:ext>
            </a:extLst>
          </p:cNvPr>
          <p:cNvSpPr>
            <a:spLocks noGrp="1"/>
          </p:cNvSpPr>
          <p:nvPr>
            <p:ph type="title"/>
          </p:nvPr>
        </p:nvSpPr>
        <p:spPr>
          <a:xfrm>
            <a:off x="838200" y="243192"/>
            <a:ext cx="10515600" cy="2169268"/>
          </a:xfrm>
        </p:spPr>
        <p:txBody>
          <a:bodyPr>
            <a:normAutofit fontScale="90000"/>
          </a:bodyPr>
          <a:lstStyle/>
          <a:p>
            <a:pPr algn="ctr"/>
            <a:r>
              <a:rPr lang="fr-FR" dirty="0">
                <a:solidFill>
                  <a:schemeClr val="accent2"/>
                </a:solidFill>
              </a:rPr>
              <a:t>La F.A.R.A</a:t>
            </a:r>
            <a:br>
              <a:rPr lang="fr-FR" dirty="0">
                <a:solidFill>
                  <a:schemeClr val="accent2"/>
                </a:solidFill>
              </a:rPr>
            </a:br>
            <a:r>
              <a:rPr lang="fr-FR" sz="4400" b="1" dirty="0">
                <a:solidFill>
                  <a:schemeClr val="accent2"/>
                </a:solidFill>
              </a:rPr>
              <a:t>F</a:t>
            </a:r>
            <a:r>
              <a:rPr lang="fr-FR" sz="4400" dirty="0"/>
              <a:t>édération des </a:t>
            </a:r>
            <a:r>
              <a:rPr lang="fr-FR" sz="4400" b="1" dirty="0">
                <a:solidFill>
                  <a:schemeClr val="accent2"/>
                </a:solidFill>
              </a:rPr>
              <a:t>A</a:t>
            </a:r>
            <a:r>
              <a:rPr lang="fr-FR" sz="4400" dirty="0"/>
              <a:t>ssociations </a:t>
            </a:r>
            <a:r>
              <a:rPr lang="fr-FR" sz="4400" b="1" dirty="0">
                <a:solidFill>
                  <a:schemeClr val="accent2"/>
                </a:solidFill>
              </a:rPr>
              <a:t>R</a:t>
            </a:r>
            <a:r>
              <a:rPr lang="fr-FR" sz="4400" dirty="0"/>
              <a:t>égionales des </a:t>
            </a:r>
            <a:r>
              <a:rPr lang="fr-FR" sz="4400" b="1" dirty="0">
                <a:solidFill>
                  <a:schemeClr val="accent2"/>
                </a:solidFill>
              </a:rPr>
              <a:t>A</a:t>
            </a:r>
            <a:r>
              <a:rPr lang="fr-FR" sz="4400" dirty="0"/>
              <a:t>llocataires de la CARMF</a:t>
            </a:r>
            <a:br>
              <a:rPr lang="fr-FR" sz="4400" dirty="0"/>
            </a:br>
            <a:endParaRPr lang="fr-FR" dirty="0">
              <a:solidFill>
                <a:schemeClr val="accent2"/>
              </a:solidFill>
            </a:endParaRPr>
          </a:p>
        </p:txBody>
      </p:sp>
      <p:sp>
        <p:nvSpPr>
          <p:cNvPr id="3" name="Espace réservé du contenu 2">
            <a:extLst>
              <a:ext uri="{FF2B5EF4-FFF2-40B4-BE49-F238E27FC236}">
                <a16:creationId xmlns:a16="http://schemas.microsoft.com/office/drawing/2014/main" id="{E1726EA5-73AF-6E46-AF61-BA67B9908362}"/>
              </a:ext>
            </a:extLst>
          </p:cNvPr>
          <p:cNvSpPr>
            <a:spLocks noGrp="1"/>
          </p:cNvSpPr>
          <p:nvPr>
            <p:ph idx="1"/>
          </p:nvPr>
        </p:nvSpPr>
        <p:spPr>
          <a:xfrm>
            <a:off x="838200" y="1825624"/>
            <a:ext cx="10515600" cy="4789183"/>
          </a:xfrm>
        </p:spPr>
        <p:txBody>
          <a:bodyPr>
            <a:normAutofit/>
          </a:bodyPr>
          <a:lstStyle/>
          <a:p>
            <a:endParaRPr lang="fr-FR" dirty="0"/>
          </a:p>
          <a:p>
            <a:endParaRPr lang="fr-FR" dirty="0"/>
          </a:p>
          <a:p>
            <a:r>
              <a:rPr lang="fr-FR" dirty="0"/>
              <a:t>Fondée en 1970 à l’initiative de la CARMF</a:t>
            </a:r>
          </a:p>
          <a:p>
            <a:endParaRPr lang="fr-FR" dirty="0"/>
          </a:p>
          <a:p>
            <a:r>
              <a:rPr lang="fr-FR" dirty="0"/>
              <a:t>Regroupe 16 régions sur la base des régions de la Sécurité Sociale de l’époque</a:t>
            </a:r>
          </a:p>
          <a:p>
            <a:r>
              <a:rPr lang="fr-FR" dirty="0"/>
              <a:t>Le CA de la FARA a décidé de conserver, temporairement, l’ancien découpage des régions et de ne pas adopter le découpage des régions administratives actuelles pour conserver des liens de proximité avec nos adhérents</a:t>
            </a:r>
          </a:p>
        </p:txBody>
      </p:sp>
    </p:spTree>
    <p:extLst>
      <p:ext uri="{BB962C8B-B14F-4D97-AF65-F5344CB8AC3E}">
        <p14:creationId xmlns:p14="http://schemas.microsoft.com/office/powerpoint/2010/main" val="3428996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D9B600-EB7D-0C41-9CA3-8517E5AE1909}"/>
              </a:ext>
            </a:extLst>
          </p:cNvPr>
          <p:cNvSpPr>
            <a:spLocks noGrp="1"/>
          </p:cNvSpPr>
          <p:nvPr>
            <p:ph type="title"/>
          </p:nvPr>
        </p:nvSpPr>
        <p:spPr/>
        <p:txBody>
          <a:bodyPr/>
          <a:lstStyle/>
          <a:p>
            <a:pPr algn="ctr"/>
            <a:r>
              <a:rPr lang="fr-FR" b="1" dirty="0">
                <a:solidFill>
                  <a:schemeClr val="accent2"/>
                </a:solidFill>
              </a:rPr>
              <a:t>Objet : Article II de Statuts</a:t>
            </a:r>
          </a:p>
        </p:txBody>
      </p:sp>
      <p:sp>
        <p:nvSpPr>
          <p:cNvPr id="3" name="Espace réservé du contenu 2">
            <a:extLst>
              <a:ext uri="{FF2B5EF4-FFF2-40B4-BE49-F238E27FC236}">
                <a16:creationId xmlns:a16="http://schemas.microsoft.com/office/drawing/2014/main" id="{B407502A-493A-9C40-837B-8FD6A3A441D3}"/>
              </a:ext>
            </a:extLst>
          </p:cNvPr>
          <p:cNvSpPr>
            <a:spLocks noGrp="1"/>
          </p:cNvSpPr>
          <p:nvPr>
            <p:ph idx="1"/>
          </p:nvPr>
        </p:nvSpPr>
        <p:spPr/>
        <p:txBody>
          <a:bodyPr/>
          <a:lstStyle/>
          <a:p>
            <a:r>
              <a:rPr lang="fr-FR" dirty="0"/>
              <a:t>La F.A.R.A a pour objet, </a:t>
            </a:r>
            <a:r>
              <a:rPr lang="fr-FR" b="1" dirty="0">
                <a:solidFill>
                  <a:schemeClr val="accent2"/>
                </a:solidFill>
              </a:rPr>
              <a:t>à travers les Associations Régionales</a:t>
            </a:r>
          </a:p>
          <a:p>
            <a:pPr marL="514350" indent="-514350">
              <a:buFont typeface="+mj-lt"/>
              <a:buAutoNum type="arabicPeriod"/>
            </a:pPr>
            <a:endParaRPr lang="fr-FR" dirty="0"/>
          </a:p>
          <a:p>
            <a:pPr marL="514350" indent="-514350">
              <a:buFont typeface="+mj-lt"/>
              <a:buAutoNum type="arabicPeriod"/>
            </a:pPr>
            <a:r>
              <a:rPr lang="fr-FR" dirty="0"/>
              <a:t>De défendre par toutes mesures appropriées, les </a:t>
            </a:r>
            <a:r>
              <a:rPr lang="fr-FR" b="1" dirty="0">
                <a:solidFill>
                  <a:schemeClr val="accent2"/>
                </a:solidFill>
              </a:rPr>
              <a:t>intérêts matériels </a:t>
            </a:r>
            <a:r>
              <a:rPr lang="fr-FR" dirty="0"/>
              <a:t>et moraux des allocataires et prestataires de la CARMF.</a:t>
            </a:r>
          </a:p>
          <a:p>
            <a:pPr marL="514350" indent="-514350">
              <a:buFont typeface="+mj-lt"/>
              <a:buAutoNum type="arabicPeriod"/>
            </a:pPr>
            <a:endParaRPr lang="fr-FR" dirty="0"/>
          </a:p>
          <a:p>
            <a:pPr marL="514350" indent="-514350">
              <a:buFont typeface="+mj-lt"/>
              <a:buAutoNum type="arabicPeriod"/>
            </a:pPr>
            <a:r>
              <a:rPr lang="fr-FR" dirty="0"/>
              <a:t>De les aider, de les assister, de faciliter leurs relations et d’apporter une </a:t>
            </a:r>
            <a:r>
              <a:rPr lang="fr-FR" b="1" dirty="0">
                <a:solidFill>
                  <a:schemeClr val="accent2"/>
                </a:solidFill>
              </a:rPr>
              <a:t>aide confraternelle et amicale </a:t>
            </a:r>
            <a:r>
              <a:rPr lang="fr-FR" dirty="0"/>
              <a:t>à leur solitude et à leurs besoins</a:t>
            </a:r>
          </a:p>
          <a:p>
            <a:endParaRPr lang="fr-FR" dirty="0"/>
          </a:p>
          <a:p>
            <a:endParaRPr lang="fr-FR" dirty="0"/>
          </a:p>
        </p:txBody>
      </p:sp>
    </p:spTree>
    <p:extLst>
      <p:ext uri="{BB962C8B-B14F-4D97-AF65-F5344CB8AC3E}">
        <p14:creationId xmlns:p14="http://schemas.microsoft.com/office/powerpoint/2010/main" val="934727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1D11B-B9E9-B146-8990-08E272C85A1A}"/>
              </a:ext>
            </a:extLst>
          </p:cNvPr>
          <p:cNvSpPr>
            <a:spLocks noGrp="1"/>
          </p:cNvSpPr>
          <p:nvPr>
            <p:ph type="title"/>
          </p:nvPr>
        </p:nvSpPr>
        <p:spPr/>
        <p:txBody>
          <a:bodyPr/>
          <a:lstStyle/>
          <a:p>
            <a:pPr algn="ctr"/>
            <a:r>
              <a:rPr lang="fr-FR" dirty="0">
                <a:solidFill>
                  <a:schemeClr val="accent2"/>
                </a:solidFill>
              </a:rPr>
              <a:t>Relations FARA/Régions</a:t>
            </a:r>
          </a:p>
        </p:txBody>
      </p:sp>
      <p:sp>
        <p:nvSpPr>
          <p:cNvPr id="3" name="Espace réservé du contenu 2">
            <a:extLst>
              <a:ext uri="{FF2B5EF4-FFF2-40B4-BE49-F238E27FC236}">
                <a16:creationId xmlns:a16="http://schemas.microsoft.com/office/drawing/2014/main" id="{7AF3AFED-0202-AA4A-AF66-DB951C60789C}"/>
              </a:ext>
            </a:extLst>
          </p:cNvPr>
          <p:cNvSpPr>
            <a:spLocks noGrp="1"/>
          </p:cNvSpPr>
          <p:nvPr>
            <p:ph idx="1"/>
          </p:nvPr>
        </p:nvSpPr>
        <p:spPr/>
        <p:txBody>
          <a:bodyPr/>
          <a:lstStyle/>
          <a:p>
            <a:r>
              <a:rPr lang="fr-FR" dirty="0"/>
              <a:t>Chaque région est représentée au CA de la FARA par son Président et un représentant supplémentaire suivant le nombre d’adhérents</a:t>
            </a:r>
          </a:p>
          <a:p>
            <a:endParaRPr lang="fr-FR" dirty="0"/>
          </a:p>
          <a:p>
            <a:r>
              <a:rPr lang="fr-FR" dirty="0"/>
              <a:t>Statutairement, la FARA </a:t>
            </a:r>
            <a:r>
              <a:rPr lang="fr-FR" b="1" dirty="0">
                <a:solidFill>
                  <a:srgbClr val="FF0000"/>
                </a:solidFill>
              </a:rPr>
              <a:t>s’interdit de s’immiscer </a:t>
            </a:r>
            <a:r>
              <a:rPr lang="fr-FR" dirty="0"/>
              <a:t>dans le fonctionnement des régions</a:t>
            </a:r>
          </a:p>
        </p:txBody>
      </p:sp>
    </p:spTree>
    <p:extLst>
      <p:ext uri="{BB962C8B-B14F-4D97-AF65-F5344CB8AC3E}">
        <p14:creationId xmlns:p14="http://schemas.microsoft.com/office/powerpoint/2010/main" val="42008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630679-FD5C-4545-834B-22FD59E2D648}"/>
              </a:ext>
            </a:extLst>
          </p:cNvPr>
          <p:cNvSpPr>
            <a:spLocks noGrp="1"/>
          </p:cNvSpPr>
          <p:nvPr>
            <p:ph type="title"/>
          </p:nvPr>
        </p:nvSpPr>
        <p:spPr/>
        <p:txBody>
          <a:bodyPr/>
          <a:lstStyle/>
          <a:p>
            <a:pPr algn="ctr"/>
            <a:r>
              <a:rPr lang="fr-FR" dirty="0">
                <a:solidFill>
                  <a:schemeClr val="accent2"/>
                </a:solidFill>
              </a:rPr>
              <a:t>RELATIONS F.A.R.A / CARMF</a:t>
            </a:r>
          </a:p>
        </p:txBody>
      </p:sp>
      <p:sp>
        <p:nvSpPr>
          <p:cNvPr id="3" name="Espace réservé du contenu 2">
            <a:extLst>
              <a:ext uri="{FF2B5EF4-FFF2-40B4-BE49-F238E27FC236}">
                <a16:creationId xmlns:a16="http://schemas.microsoft.com/office/drawing/2014/main" id="{F5313A18-96BF-2B49-9D6E-700E6F3AD112}"/>
              </a:ext>
            </a:extLst>
          </p:cNvPr>
          <p:cNvSpPr>
            <a:spLocks noGrp="1"/>
          </p:cNvSpPr>
          <p:nvPr>
            <p:ph idx="1"/>
          </p:nvPr>
        </p:nvSpPr>
        <p:spPr/>
        <p:txBody>
          <a:bodyPr>
            <a:normAutofit/>
          </a:bodyPr>
          <a:lstStyle/>
          <a:p>
            <a:r>
              <a:rPr lang="fr-FR" dirty="0"/>
              <a:t>LA CARMF EST GÉRÉE PAR UN CONSEIL D’ADMINISTRATION DE 25 MEMBRES </a:t>
            </a:r>
          </a:p>
          <a:p>
            <a:pPr marL="0" indent="0">
              <a:buNone/>
            </a:pPr>
            <a:r>
              <a:rPr lang="fr-FR" dirty="0"/>
              <a:t>- </a:t>
            </a:r>
            <a:r>
              <a:rPr lang="fr-FR" dirty="0">
                <a:solidFill>
                  <a:schemeClr val="accent2"/>
                </a:solidFill>
              </a:rPr>
              <a:t>19</a:t>
            </a:r>
            <a:r>
              <a:rPr lang="fr-FR" dirty="0"/>
              <a:t> Représentants des COTISANTS</a:t>
            </a:r>
          </a:p>
          <a:p>
            <a:pPr>
              <a:buFontTx/>
              <a:buChar char="-"/>
            </a:pPr>
            <a:r>
              <a:rPr lang="fr-FR" dirty="0">
                <a:solidFill>
                  <a:schemeClr val="accent2"/>
                </a:solidFill>
              </a:rPr>
              <a:t>1</a:t>
            </a:r>
            <a:r>
              <a:rPr lang="fr-FR" dirty="0"/>
              <a:t> Représentante du </a:t>
            </a:r>
            <a:r>
              <a:rPr lang="fr-FR" dirty="0">
                <a:solidFill>
                  <a:schemeClr val="accent2"/>
                </a:solidFill>
              </a:rPr>
              <a:t>CONSEIL NATIONAL DE L’ORDRE</a:t>
            </a:r>
          </a:p>
          <a:p>
            <a:pPr>
              <a:buFontTx/>
              <a:buChar char="-"/>
            </a:pPr>
            <a:r>
              <a:rPr lang="fr-FR" dirty="0">
                <a:solidFill>
                  <a:schemeClr val="accent2"/>
                </a:solidFill>
              </a:rPr>
              <a:t>3</a:t>
            </a:r>
            <a:r>
              <a:rPr lang="fr-FR" dirty="0"/>
              <a:t> Représentants des </a:t>
            </a:r>
            <a:r>
              <a:rPr lang="fr-FR" dirty="0">
                <a:solidFill>
                  <a:schemeClr val="accent2"/>
                </a:solidFill>
              </a:rPr>
              <a:t>RETRAITÉS</a:t>
            </a:r>
            <a:r>
              <a:rPr lang="fr-FR" dirty="0"/>
              <a:t>, </a:t>
            </a:r>
            <a:r>
              <a:rPr lang="fr-FR" sz="2000" dirty="0"/>
              <a:t>TOUS MEMBRES DE LA FARA</a:t>
            </a:r>
          </a:p>
          <a:p>
            <a:pPr lvl="1">
              <a:buFontTx/>
              <a:buChar char="-"/>
            </a:pPr>
            <a:r>
              <a:rPr lang="fr-FR" dirty="0"/>
              <a:t>Dr Patrick WOLFF, Dr Maurice LETON, Dr Martine PELAUDAIX</a:t>
            </a:r>
          </a:p>
          <a:p>
            <a:pPr>
              <a:buFontTx/>
              <a:buChar char="-"/>
            </a:pPr>
            <a:r>
              <a:rPr lang="fr-FR" dirty="0">
                <a:solidFill>
                  <a:schemeClr val="accent2"/>
                </a:solidFill>
              </a:rPr>
              <a:t>1</a:t>
            </a:r>
            <a:r>
              <a:rPr lang="fr-FR" dirty="0"/>
              <a:t> Représentante des </a:t>
            </a:r>
            <a:r>
              <a:rPr lang="fr-FR" dirty="0">
                <a:solidFill>
                  <a:schemeClr val="accent2"/>
                </a:solidFill>
              </a:rPr>
              <a:t>CONJOINTS SURVIVANTS </a:t>
            </a:r>
            <a:r>
              <a:rPr lang="fr-FR" dirty="0"/>
              <a:t>RETRAITÉS</a:t>
            </a:r>
          </a:p>
          <a:p>
            <a:pPr lvl="1">
              <a:buFontTx/>
              <a:buChar char="-"/>
            </a:pPr>
            <a:r>
              <a:rPr lang="fr-FR" dirty="0"/>
              <a:t>Madame Danièle VERGNON (Secrétaire de la FARA)</a:t>
            </a:r>
          </a:p>
          <a:p>
            <a:pPr>
              <a:buFontTx/>
              <a:buChar char="-"/>
            </a:pPr>
            <a:r>
              <a:rPr lang="fr-FR" dirty="0">
                <a:solidFill>
                  <a:schemeClr val="accent2"/>
                </a:solidFill>
              </a:rPr>
              <a:t>1</a:t>
            </a:r>
            <a:r>
              <a:rPr lang="fr-FR" dirty="0"/>
              <a:t> Représentant des BÉNÉFICIAIRES DU RÉGIME </a:t>
            </a:r>
            <a:r>
              <a:rPr lang="fr-FR" dirty="0">
                <a:solidFill>
                  <a:schemeClr val="accent2"/>
                </a:solidFill>
              </a:rPr>
              <a:t>INVALIDITÉ-DÉCÈS</a:t>
            </a:r>
          </a:p>
          <a:p>
            <a:pPr marL="457200" lvl="1" indent="0">
              <a:buNone/>
            </a:pPr>
            <a:endParaRPr lang="fr-FR" dirty="0"/>
          </a:p>
          <a:p>
            <a:pPr marL="457200" lvl="1" indent="0">
              <a:buNone/>
            </a:pPr>
            <a:endParaRPr lang="fr-FR" dirty="0"/>
          </a:p>
          <a:p>
            <a:endParaRPr lang="fr-FR" dirty="0"/>
          </a:p>
        </p:txBody>
      </p:sp>
    </p:spTree>
    <p:extLst>
      <p:ext uri="{BB962C8B-B14F-4D97-AF65-F5344CB8AC3E}">
        <p14:creationId xmlns:p14="http://schemas.microsoft.com/office/powerpoint/2010/main" val="2737063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06ADA-993D-7244-9EF9-0D6E1A7D9D1B}"/>
              </a:ext>
            </a:extLst>
          </p:cNvPr>
          <p:cNvSpPr>
            <a:spLocks noGrp="1"/>
          </p:cNvSpPr>
          <p:nvPr>
            <p:ph type="title"/>
          </p:nvPr>
        </p:nvSpPr>
        <p:spPr>
          <a:ln>
            <a:solidFill>
              <a:schemeClr val="accent4">
                <a:lumMod val="40000"/>
                <a:lumOff val="60000"/>
              </a:schemeClr>
            </a:solidFill>
          </a:ln>
        </p:spPr>
        <p:txBody>
          <a:bodyPr/>
          <a:lstStyle/>
          <a:p>
            <a:pPr algn="ctr"/>
            <a:r>
              <a:rPr lang="fr-FR" dirty="0">
                <a:solidFill>
                  <a:schemeClr val="accent2"/>
                </a:solidFill>
              </a:rPr>
              <a:t>FARA/CARMF et RETRAITES</a:t>
            </a:r>
          </a:p>
        </p:txBody>
      </p:sp>
      <p:sp>
        <p:nvSpPr>
          <p:cNvPr id="3" name="Espace réservé du contenu 2">
            <a:extLst>
              <a:ext uri="{FF2B5EF4-FFF2-40B4-BE49-F238E27FC236}">
                <a16:creationId xmlns:a16="http://schemas.microsoft.com/office/drawing/2014/main" id="{A55B6C96-6567-3746-9793-CC4CBD00D74C}"/>
              </a:ext>
            </a:extLst>
          </p:cNvPr>
          <p:cNvSpPr>
            <a:spLocks noGrp="1"/>
          </p:cNvSpPr>
          <p:nvPr>
            <p:ph idx="1"/>
          </p:nvPr>
        </p:nvSpPr>
        <p:spPr>
          <a:ln>
            <a:solidFill>
              <a:schemeClr val="accent4">
                <a:lumMod val="40000"/>
                <a:lumOff val="60000"/>
              </a:schemeClr>
            </a:solidFill>
          </a:ln>
        </p:spPr>
        <p:txBody>
          <a:bodyPr>
            <a:normAutofit lnSpcReduction="10000"/>
          </a:bodyPr>
          <a:lstStyle/>
          <a:p>
            <a:r>
              <a:rPr lang="fr-FR" i="1" dirty="0">
                <a:solidFill>
                  <a:schemeClr val="accent2"/>
                </a:solidFill>
              </a:rPr>
              <a:t>LE POINT DE VUE «COMPTABLE » DES GESTIONNAIRES </a:t>
            </a:r>
          </a:p>
          <a:p>
            <a:r>
              <a:rPr lang="fr-FR" dirty="0"/>
              <a:t>s’appuie sur des DONNÉES FACTUELLES INCONTOURNABLES</a:t>
            </a:r>
          </a:p>
          <a:p>
            <a:pPr lvl="1"/>
            <a:endParaRPr lang="fr-FR" dirty="0"/>
          </a:p>
          <a:p>
            <a:pPr lvl="1"/>
            <a:r>
              <a:rPr lang="fr-FR" dirty="0"/>
              <a:t>EXPLOSION DU NOMBRE DES RETRAITÉS</a:t>
            </a:r>
          </a:p>
          <a:p>
            <a:pPr lvl="1"/>
            <a:r>
              <a:rPr lang="fr-FR" dirty="0"/>
              <a:t>AUGMENTATION MASSIVE DES SOMMES CONSACRÉES AU VERSEMENTS  DES ALLOCATIONS</a:t>
            </a:r>
          </a:p>
          <a:p>
            <a:pPr lvl="1"/>
            <a:r>
              <a:rPr lang="fr-FR" dirty="0"/>
              <a:t>INCIDENCE DU « CREUX DÉMOGRAPHIQUE »</a:t>
            </a:r>
          </a:p>
          <a:p>
            <a:pPr lvl="1"/>
            <a:r>
              <a:rPr lang="fr-FR" dirty="0"/>
              <a:t>PROVISIONS TECHNIQUES  (Les Réserves)</a:t>
            </a:r>
          </a:p>
          <a:p>
            <a:pPr lvl="1"/>
            <a:r>
              <a:rPr lang="fr-FR" dirty="0"/>
              <a:t>DÉFICIT « TECHNIQUE »</a:t>
            </a:r>
          </a:p>
          <a:p>
            <a:r>
              <a:rPr lang="fr-FR" i="1" dirty="0">
                <a:solidFill>
                  <a:schemeClr val="accent2"/>
                </a:solidFill>
              </a:rPr>
              <a:t>Le POINT DE VUE DES ALLOCATAIRES</a:t>
            </a:r>
          </a:p>
          <a:p>
            <a:r>
              <a:rPr lang="fr-FR" dirty="0"/>
              <a:t>s’appuie sur la constations d’une BAISSE de POUVOIR D’ACHAT</a:t>
            </a:r>
          </a:p>
        </p:txBody>
      </p:sp>
    </p:spTree>
    <p:extLst>
      <p:ext uri="{BB962C8B-B14F-4D97-AF65-F5344CB8AC3E}">
        <p14:creationId xmlns:p14="http://schemas.microsoft.com/office/powerpoint/2010/main" val="2885347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capture d’écran, Police, nombre&#10;&#10;Description générée automatiquement">
            <a:extLst>
              <a:ext uri="{FF2B5EF4-FFF2-40B4-BE49-F238E27FC236}">
                <a16:creationId xmlns:a16="http://schemas.microsoft.com/office/drawing/2014/main" id="{B0292C22-9323-6B6F-8C1C-30FD1AB7EC10}"/>
              </a:ext>
            </a:extLst>
          </p:cNvPr>
          <p:cNvPicPr>
            <a:picLocks noGrp="1" noChangeAspect="1"/>
          </p:cNvPicPr>
          <p:nvPr>
            <p:ph idx="1"/>
          </p:nvPr>
        </p:nvPicPr>
        <p:blipFill>
          <a:blip r:embed="rId2"/>
          <a:stretch>
            <a:fillRect/>
          </a:stretch>
        </p:blipFill>
        <p:spPr>
          <a:xfrm>
            <a:off x="713514" y="479666"/>
            <a:ext cx="10487829" cy="5898667"/>
          </a:xfrm>
        </p:spPr>
      </p:pic>
    </p:spTree>
    <p:extLst>
      <p:ext uri="{BB962C8B-B14F-4D97-AF65-F5344CB8AC3E}">
        <p14:creationId xmlns:p14="http://schemas.microsoft.com/office/powerpoint/2010/main" val="306076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638DAC-A696-9DD2-CD1B-C24B4E418D52}"/>
              </a:ext>
            </a:extLst>
          </p:cNvPr>
          <p:cNvSpPr>
            <a:spLocks noGrp="1"/>
          </p:cNvSpPr>
          <p:nvPr>
            <p:ph type="title"/>
          </p:nvPr>
        </p:nvSpPr>
        <p:spPr>
          <a:xfrm>
            <a:off x="838200" y="28233"/>
            <a:ext cx="10515600" cy="1662455"/>
          </a:xfrm>
        </p:spPr>
        <p:txBody>
          <a:bodyPr>
            <a:normAutofit/>
          </a:bodyPr>
          <a:lstStyle/>
          <a:p>
            <a:pPr algn="ctr"/>
            <a:r>
              <a:rPr lang="fr-FR" b="1" i="1" dirty="0">
                <a:solidFill>
                  <a:srgbClr val="FFC000"/>
                </a:solidFill>
              </a:rPr>
              <a:t>Évolution des retraites </a:t>
            </a:r>
            <a:br>
              <a:rPr lang="fr-FR" b="1" dirty="0">
                <a:solidFill>
                  <a:srgbClr val="FF0000"/>
                </a:solidFill>
              </a:rPr>
            </a:br>
            <a:r>
              <a:rPr lang="fr-FR" b="1" dirty="0">
                <a:solidFill>
                  <a:srgbClr val="FF0000"/>
                </a:solidFill>
              </a:rPr>
              <a:t>Valeur du Point corrigée de l’inflation</a:t>
            </a:r>
          </a:p>
        </p:txBody>
      </p:sp>
      <p:graphicFrame>
        <p:nvGraphicFramePr>
          <p:cNvPr id="4" name="Espace réservé du contenu 3">
            <a:extLst>
              <a:ext uri="{FF2B5EF4-FFF2-40B4-BE49-F238E27FC236}">
                <a16:creationId xmlns:a16="http://schemas.microsoft.com/office/drawing/2014/main" id="{72695EA7-4222-BB6A-55D6-3550FC99F780}"/>
              </a:ext>
            </a:extLst>
          </p:cNvPr>
          <p:cNvGraphicFramePr>
            <a:graphicFrameLocks noGrp="1"/>
          </p:cNvGraphicFramePr>
          <p:nvPr>
            <p:ph idx="1"/>
            <p:extLst>
              <p:ext uri="{D42A27DB-BD31-4B8C-83A1-F6EECF244321}">
                <p14:modId xmlns:p14="http://schemas.microsoft.com/office/powerpoint/2010/main" val="2812695156"/>
              </p:ext>
            </p:extLst>
          </p:nvPr>
        </p:nvGraphicFramePr>
        <p:xfrm>
          <a:off x="838201" y="2372497"/>
          <a:ext cx="10515598" cy="3682317"/>
        </p:xfrm>
        <a:graphic>
          <a:graphicData uri="http://schemas.openxmlformats.org/drawingml/2006/table">
            <a:tbl>
              <a:tblPr>
                <a:tableStyleId>{5C22544A-7EE6-4342-B048-85BDC9FD1C3A}</a:tableStyleId>
              </a:tblPr>
              <a:tblGrid>
                <a:gridCol w="1382873">
                  <a:extLst>
                    <a:ext uri="{9D8B030D-6E8A-4147-A177-3AD203B41FA5}">
                      <a16:colId xmlns:a16="http://schemas.microsoft.com/office/drawing/2014/main" val="1597986291"/>
                    </a:ext>
                  </a:extLst>
                </a:gridCol>
                <a:gridCol w="1382873">
                  <a:extLst>
                    <a:ext uri="{9D8B030D-6E8A-4147-A177-3AD203B41FA5}">
                      <a16:colId xmlns:a16="http://schemas.microsoft.com/office/drawing/2014/main" val="4220430553"/>
                    </a:ext>
                  </a:extLst>
                </a:gridCol>
                <a:gridCol w="1505315">
                  <a:extLst>
                    <a:ext uri="{9D8B030D-6E8A-4147-A177-3AD203B41FA5}">
                      <a16:colId xmlns:a16="http://schemas.microsoft.com/office/drawing/2014/main" val="2542670400"/>
                    </a:ext>
                  </a:extLst>
                </a:gridCol>
                <a:gridCol w="1303646">
                  <a:extLst>
                    <a:ext uri="{9D8B030D-6E8A-4147-A177-3AD203B41FA5}">
                      <a16:colId xmlns:a16="http://schemas.microsoft.com/office/drawing/2014/main" val="1419489022"/>
                    </a:ext>
                  </a:extLst>
                </a:gridCol>
                <a:gridCol w="1145192">
                  <a:extLst>
                    <a:ext uri="{9D8B030D-6E8A-4147-A177-3AD203B41FA5}">
                      <a16:colId xmlns:a16="http://schemas.microsoft.com/office/drawing/2014/main" val="1520854827"/>
                    </a:ext>
                  </a:extLst>
                </a:gridCol>
                <a:gridCol w="1303646">
                  <a:extLst>
                    <a:ext uri="{9D8B030D-6E8A-4147-A177-3AD203B41FA5}">
                      <a16:colId xmlns:a16="http://schemas.microsoft.com/office/drawing/2014/main" val="2523471150"/>
                    </a:ext>
                  </a:extLst>
                </a:gridCol>
                <a:gridCol w="1188407">
                  <a:extLst>
                    <a:ext uri="{9D8B030D-6E8A-4147-A177-3AD203B41FA5}">
                      <a16:colId xmlns:a16="http://schemas.microsoft.com/office/drawing/2014/main" val="1394715391"/>
                    </a:ext>
                  </a:extLst>
                </a:gridCol>
                <a:gridCol w="1303646">
                  <a:extLst>
                    <a:ext uri="{9D8B030D-6E8A-4147-A177-3AD203B41FA5}">
                      <a16:colId xmlns:a16="http://schemas.microsoft.com/office/drawing/2014/main" val="3403426710"/>
                    </a:ext>
                  </a:extLst>
                </a:gridCol>
              </a:tblGrid>
              <a:tr h="426234">
                <a:tc rowSpan="2">
                  <a:txBody>
                    <a:bodyPr/>
                    <a:lstStyle/>
                    <a:p>
                      <a:pPr algn="ctr" fontAlgn="b"/>
                      <a:r>
                        <a:rPr lang="fr-FR" sz="1800" u="none" strike="noStrike">
                          <a:effectLst/>
                        </a:rPr>
                        <a:t>Année </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 </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gridSpan="6">
                  <a:txBody>
                    <a:bodyPr/>
                    <a:lstStyle/>
                    <a:p>
                      <a:pPr algn="ctr" fontAlgn="b"/>
                      <a:r>
                        <a:rPr lang="fr-FR" sz="1800" u="none" strike="noStrike">
                          <a:effectLst/>
                        </a:rPr>
                        <a:t>Valeur du point</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66881302"/>
                  </a:ext>
                </a:extLst>
              </a:tr>
              <a:tr h="931953">
                <a:tc vMerge="1">
                  <a:txBody>
                    <a:bodyPr/>
                    <a:lstStyle/>
                    <a:p>
                      <a:endParaRPr lang="fr-FR"/>
                    </a:p>
                  </a:txBody>
                  <a:tcPr/>
                </a:tc>
                <a:tc>
                  <a:txBody>
                    <a:bodyPr/>
                    <a:lstStyle/>
                    <a:p>
                      <a:pPr algn="ctr" fontAlgn="ctr"/>
                      <a:r>
                        <a:rPr lang="fr-FR" sz="1800" u="none" strike="noStrike" dirty="0">
                          <a:effectLst/>
                        </a:rPr>
                        <a:t>Coefficient de conversion euros 2024</a:t>
                      </a:r>
                      <a:endParaRPr lang="fr-FR" sz="1800" b="0" i="0" u="none" strike="noStrike" dirty="0">
                        <a:solidFill>
                          <a:srgbClr val="000000"/>
                        </a:solidFill>
                        <a:effectLst/>
                        <a:latin typeface="Calibri" panose="020F050202020403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a:effectLst/>
                        </a:rPr>
                        <a:t>Régime de base</a:t>
                      </a:r>
                      <a:endParaRPr lang="fr-FR" sz="1800" b="0" i="0" u="none" strike="noStrike">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dirty="0">
                          <a:effectLst/>
                        </a:rPr>
                        <a:t>Valeur € 2024</a:t>
                      </a:r>
                      <a:endParaRPr lang="fr-FR" sz="1800" b="0"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a:effectLst/>
                        </a:rPr>
                        <a:t>Régime complémentaire</a:t>
                      </a:r>
                      <a:endParaRPr lang="fr-FR" sz="1800" b="0" i="0" u="none" strike="noStrike">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dirty="0">
                          <a:effectLst/>
                        </a:rPr>
                        <a:t>Valeur € 2024</a:t>
                      </a:r>
                      <a:endParaRPr lang="fr-FR" sz="1800" b="0"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a:effectLst/>
                        </a:rPr>
                        <a:t>Régime ASV</a:t>
                      </a:r>
                      <a:endParaRPr lang="fr-FR" sz="1800" b="0" i="0" u="none" strike="noStrike">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r>
                        <a:rPr lang="fr-FR" sz="1800" u="none" strike="noStrike" dirty="0">
                          <a:effectLst/>
                        </a:rPr>
                        <a:t>Valeur € 2024</a:t>
                      </a:r>
                      <a:endParaRPr lang="fr-FR" sz="1800" b="0"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extLst>
                  <a:ext uri="{0D108BD9-81ED-4DB2-BD59-A6C34878D82A}">
                    <a16:rowId xmlns:a16="http://schemas.microsoft.com/office/drawing/2014/main" val="2853188111"/>
                  </a:ext>
                </a:extLst>
              </a:tr>
              <a:tr h="287640">
                <a:tc>
                  <a:txBody>
                    <a:bodyPr/>
                    <a:lstStyle/>
                    <a:p>
                      <a:pPr algn="ctr" fontAlgn="ctr"/>
                      <a:r>
                        <a:rPr lang="fr-FR" sz="1800" u="none" strike="noStrike" dirty="0">
                          <a:effectLst/>
                        </a:rPr>
                        <a:t>2004</a:t>
                      </a:r>
                      <a:endParaRPr lang="fr-FR" sz="1800" b="1"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r>
                        <a:rPr lang="fr-FR" sz="1800" u="none" strike="noStrike" dirty="0">
                          <a:effectLst/>
                        </a:rPr>
                        <a:t>1,395955</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0,4840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0,6756 €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69,00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96,32 €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15,55</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21,71</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2117551634"/>
                  </a:ext>
                </a:extLst>
              </a:tr>
              <a:tr h="287640">
                <a:tc>
                  <a:txBody>
                    <a:bodyPr/>
                    <a:lstStyle/>
                    <a:p>
                      <a:pPr algn="ctr" fontAlgn="ctr"/>
                      <a:r>
                        <a:rPr lang="fr-FR" sz="1800" u="none" strike="noStrike" dirty="0">
                          <a:effectLst/>
                        </a:rPr>
                        <a:t>2009</a:t>
                      </a:r>
                      <a:endParaRPr lang="fr-FR" sz="1800" b="1"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r>
                        <a:rPr lang="fr-FR" sz="1800" u="none" strike="noStrike" dirty="0">
                          <a:effectLst/>
                        </a:rPr>
                        <a:t>1,292130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0,5259</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0,6795 €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74,00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95,62 €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15,55</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20,09</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309497181"/>
                  </a:ext>
                </a:extLst>
              </a:tr>
              <a:tr h="287640">
                <a:tc>
                  <a:txBody>
                    <a:bodyPr/>
                    <a:lstStyle/>
                    <a:p>
                      <a:pPr algn="ctr" fontAlgn="ctr"/>
                      <a:r>
                        <a:rPr lang="fr-FR" sz="1800" u="none" strike="noStrike" dirty="0">
                          <a:effectLst/>
                        </a:rPr>
                        <a:t>2014</a:t>
                      </a:r>
                      <a:endParaRPr lang="fr-FR" sz="1800" b="1"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r>
                        <a:rPr lang="fr-FR" sz="1800" u="none" strike="noStrike" dirty="0">
                          <a:effectLst/>
                        </a:rPr>
                        <a:t>1,205710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0,5620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0,6776 €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78,00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94,05 €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13,00</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15,67</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2144186939"/>
                  </a:ext>
                </a:extLst>
              </a:tr>
              <a:tr h="287640">
                <a:tc>
                  <a:txBody>
                    <a:bodyPr/>
                    <a:lstStyle/>
                    <a:p>
                      <a:pPr algn="ctr" fontAlgn="ctr"/>
                      <a:r>
                        <a:rPr lang="fr-FR" sz="1800" u="none" strike="noStrike" dirty="0">
                          <a:effectLst/>
                        </a:rPr>
                        <a:t>2019</a:t>
                      </a:r>
                      <a:endParaRPr lang="fr-FR" sz="1800" b="1"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r>
                        <a:rPr lang="fr-FR" sz="1800" u="none" strike="noStrike" dirty="0">
                          <a:effectLst/>
                        </a:rPr>
                        <a:t>1,156332</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0,5690</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0,6580 €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79,35</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91,75 €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13,00</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15,03</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2580366205"/>
                  </a:ext>
                </a:extLst>
              </a:tr>
              <a:tr h="287640">
                <a:tc>
                  <a:txBody>
                    <a:bodyPr/>
                    <a:lstStyle/>
                    <a:p>
                      <a:pPr algn="ctr" fontAlgn="ctr"/>
                      <a:r>
                        <a:rPr lang="fr-FR" sz="1800" u="none" strike="noStrike" dirty="0">
                          <a:effectLst/>
                        </a:rPr>
                        <a:t>2024</a:t>
                      </a:r>
                      <a:endParaRPr lang="fr-FR" sz="1800" b="1"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r>
                        <a:rPr lang="fr-FR" sz="1800" u="none" strike="noStrike">
                          <a:effectLst/>
                        </a:rPr>
                        <a:t>1,000000</a:t>
                      </a:r>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0,6399</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0,6399 €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86,54</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86,54 €</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13,47</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13,47</a:t>
                      </a:r>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356062036"/>
                  </a:ext>
                </a:extLst>
              </a:tr>
              <a:tr h="287640">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l" fontAlgn="b"/>
                      <a:endParaRPr lang="fr-FR" sz="1800" b="0" i="0" u="none" strike="noStrike" dirty="0">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extLst>
                  <a:ext uri="{0D108BD9-81ED-4DB2-BD59-A6C34878D82A}">
                    <a16:rowId xmlns:a16="http://schemas.microsoft.com/office/drawing/2014/main" val="536886170"/>
                  </a:ext>
                </a:extLst>
              </a:tr>
              <a:tr h="598290">
                <a:tc>
                  <a:txBody>
                    <a:bodyPr/>
                    <a:lstStyle/>
                    <a:p>
                      <a:pPr algn="ctr" fontAlgn="ctr"/>
                      <a:r>
                        <a:rPr lang="fr-FR" sz="1800" u="none" strike="noStrike" dirty="0">
                          <a:effectLst/>
                        </a:rPr>
                        <a:t>Variation 2004/2024</a:t>
                      </a:r>
                      <a:endParaRPr lang="fr-FR" sz="1800" b="0" i="0" u="none" strike="noStrike" dirty="0">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ctr"/>
                      <a:endParaRPr lang="fr-FR" sz="1800" b="0" i="0" u="none" strike="noStrike">
                        <a:solidFill>
                          <a:srgbClr val="000000"/>
                        </a:solidFill>
                        <a:effectLst/>
                        <a:latin typeface="Arial" panose="020B0604020202020204" pitchFamily="34" charset="0"/>
                      </a:endParaRPr>
                    </a:p>
                  </a:txBody>
                  <a:tcPr marL="7357" marR="7357" marT="7357" marB="0" anchor="ctr">
                    <a:solidFill>
                      <a:schemeClr val="accent2">
                        <a:lumMod val="20000"/>
                        <a:lumOff val="80000"/>
                      </a:schemeClr>
                    </a:solidFill>
                  </a:tcPr>
                </a:tc>
                <a:tc>
                  <a:txBody>
                    <a:bodyPr/>
                    <a:lstStyle/>
                    <a:p>
                      <a:pPr algn="ctr" fontAlgn="b"/>
                      <a:endParaRPr lang="fr-FR" sz="1800" b="0" i="0" u="none" strike="noStrike">
                        <a:solidFill>
                          <a:srgbClr val="00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2400" b="1" u="none" strike="noStrike" dirty="0">
                          <a:solidFill>
                            <a:srgbClr val="FF0000"/>
                          </a:solidFill>
                          <a:effectLst/>
                        </a:rPr>
                        <a:t>-5,29%</a:t>
                      </a:r>
                      <a:endParaRPr lang="fr-FR" sz="2400" b="1" i="0" u="none" strike="noStrike" dirty="0">
                        <a:solidFill>
                          <a:srgbClr val="FF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dirty="0">
                          <a:effectLst/>
                        </a:rPr>
                        <a:t> </a:t>
                      </a:r>
                      <a:endParaRPr lang="fr-FR" sz="1800" b="0" i="0" u="none" strike="noStrike" dirty="0">
                        <a:solidFill>
                          <a:srgbClr val="FF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2400" b="1" u="none" strike="noStrike" dirty="0">
                          <a:solidFill>
                            <a:srgbClr val="FF0000"/>
                          </a:solidFill>
                          <a:effectLst/>
                        </a:rPr>
                        <a:t>-10,16%</a:t>
                      </a:r>
                      <a:endParaRPr lang="fr-FR" sz="2400" b="1" i="0" u="none" strike="noStrike" dirty="0">
                        <a:solidFill>
                          <a:srgbClr val="FF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1800" u="none" strike="noStrike">
                          <a:effectLst/>
                        </a:rPr>
                        <a:t> </a:t>
                      </a:r>
                      <a:endParaRPr lang="fr-FR" sz="1800" b="0" i="0" u="none" strike="noStrike">
                        <a:solidFill>
                          <a:srgbClr val="FF0000"/>
                        </a:solidFill>
                        <a:effectLst/>
                        <a:latin typeface="Arial" panose="020B0604020202020204" pitchFamily="34" charset="0"/>
                      </a:endParaRPr>
                    </a:p>
                  </a:txBody>
                  <a:tcPr marL="7357" marR="7357" marT="7357" marB="0" anchor="b">
                    <a:solidFill>
                      <a:schemeClr val="accent2">
                        <a:lumMod val="20000"/>
                        <a:lumOff val="80000"/>
                      </a:schemeClr>
                    </a:solidFill>
                  </a:tcPr>
                </a:tc>
                <a:tc>
                  <a:txBody>
                    <a:bodyPr/>
                    <a:lstStyle/>
                    <a:p>
                      <a:pPr algn="ctr" fontAlgn="b"/>
                      <a:r>
                        <a:rPr lang="fr-FR" sz="2400" b="1" u="none" strike="noStrike" dirty="0">
                          <a:solidFill>
                            <a:srgbClr val="FF0000"/>
                          </a:solidFill>
                          <a:effectLst/>
                        </a:rPr>
                        <a:t>-37,96%</a:t>
                      </a:r>
                    </a:p>
                  </a:txBody>
                  <a:tcPr marL="7357" marR="7357" marT="7357" marB="0" anchor="b">
                    <a:solidFill>
                      <a:schemeClr val="accent2">
                        <a:lumMod val="20000"/>
                        <a:lumOff val="80000"/>
                      </a:schemeClr>
                    </a:solidFill>
                  </a:tcPr>
                </a:tc>
                <a:extLst>
                  <a:ext uri="{0D108BD9-81ED-4DB2-BD59-A6C34878D82A}">
                    <a16:rowId xmlns:a16="http://schemas.microsoft.com/office/drawing/2014/main" val="3195625778"/>
                  </a:ext>
                </a:extLst>
              </a:tr>
            </a:tbl>
          </a:graphicData>
        </a:graphic>
      </p:graphicFrame>
      <p:sp>
        <p:nvSpPr>
          <p:cNvPr id="3" name="ZoneTexte 2">
            <a:extLst>
              <a:ext uri="{FF2B5EF4-FFF2-40B4-BE49-F238E27FC236}">
                <a16:creationId xmlns:a16="http://schemas.microsoft.com/office/drawing/2014/main" id="{2103D393-930D-1431-EA1E-D9278AAAEC3D}"/>
              </a:ext>
            </a:extLst>
          </p:cNvPr>
          <p:cNvSpPr txBox="1"/>
          <p:nvPr/>
        </p:nvSpPr>
        <p:spPr>
          <a:xfrm>
            <a:off x="1808922" y="6460435"/>
            <a:ext cx="5828134" cy="369332"/>
          </a:xfrm>
          <a:prstGeom prst="rect">
            <a:avLst/>
          </a:prstGeom>
          <a:noFill/>
        </p:spPr>
        <p:txBody>
          <a:bodyPr wrap="none" rtlCol="0">
            <a:spAutoFit/>
          </a:bodyPr>
          <a:lstStyle/>
          <a:p>
            <a:r>
              <a:rPr lang="fr-FR" dirty="0"/>
              <a:t>Établie à partir d’une estimation d’inflation de 2024 de 2,6%</a:t>
            </a:r>
          </a:p>
        </p:txBody>
      </p:sp>
    </p:spTree>
    <p:extLst>
      <p:ext uri="{BB962C8B-B14F-4D97-AF65-F5344CB8AC3E}">
        <p14:creationId xmlns:p14="http://schemas.microsoft.com/office/powerpoint/2010/main" val="167693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DCAAF5-7382-C857-6598-22F983F06A24}"/>
              </a:ext>
            </a:extLst>
          </p:cNvPr>
          <p:cNvSpPr>
            <a:spLocks noGrp="1"/>
          </p:cNvSpPr>
          <p:nvPr>
            <p:ph type="title"/>
          </p:nvPr>
        </p:nvSpPr>
        <p:spPr/>
        <p:txBody>
          <a:bodyPr/>
          <a:lstStyle/>
          <a:p>
            <a:pPr algn="ctr"/>
            <a:r>
              <a:rPr lang="fr-FR" b="1" dirty="0">
                <a:solidFill>
                  <a:srgbClr val="FF0000"/>
                </a:solidFill>
              </a:rPr>
              <a:t>Régime PCV (ASV) : </a:t>
            </a:r>
            <a:br>
              <a:rPr lang="fr-FR" b="1" dirty="0">
                <a:solidFill>
                  <a:srgbClr val="FF0000"/>
                </a:solidFill>
              </a:rPr>
            </a:br>
            <a:r>
              <a:rPr lang="fr-FR" b="1" dirty="0">
                <a:solidFill>
                  <a:srgbClr val="FF0000"/>
                </a:solidFill>
              </a:rPr>
              <a:t>Qu’avons nous fait? Que faire?</a:t>
            </a:r>
          </a:p>
        </p:txBody>
      </p:sp>
      <p:sp>
        <p:nvSpPr>
          <p:cNvPr id="3" name="Espace réservé du contenu 2">
            <a:extLst>
              <a:ext uri="{FF2B5EF4-FFF2-40B4-BE49-F238E27FC236}">
                <a16:creationId xmlns:a16="http://schemas.microsoft.com/office/drawing/2014/main" id="{D2C95D35-3733-A807-DB71-934A7D88D9A3}"/>
              </a:ext>
            </a:extLst>
          </p:cNvPr>
          <p:cNvSpPr>
            <a:spLocks noGrp="1"/>
          </p:cNvSpPr>
          <p:nvPr>
            <p:ph idx="1"/>
          </p:nvPr>
        </p:nvSpPr>
        <p:spPr/>
        <p:txBody>
          <a:bodyPr>
            <a:normAutofit fontScale="85000" lnSpcReduction="20000"/>
          </a:bodyPr>
          <a:lstStyle/>
          <a:p>
            <a:r>
              <a:rPr lang="fr-FR" dirty="0"/>
              <a:t>Le régime PCV, contrepartie de la modération des honoraires conventionnels, ne s’est-il pas révélé au fil des ans être un marché de dupes?</a:t>
            </a:r>
          </a:p>
          <a:p>
            <a:r>
              <a:rPr lang="fr-FR" dirty="0"/>
              <a:t>La valeur du point, </a:t>
            </a:r>
            <a:r>
              <a:rPr lang="fr-FR" b="1" dirty="0">
                <a:solidFill>
                  <a:srgbClr val="FF0000"/>
                </a:solidFill>
              </a:rPr>
              <a:t>diminuée en euros courants </a:t>
            </a:r>
            <a:r>
              <a:rPr lang="fr-FR" dirty="0"/>
              <a:t>en 2011, et bloquée pendant 10 ans a été très peu revalorisée depuis…0,1% en 2021- 1,1% en 2022 -2% au 01/01/23</a:t>
            </a:r>
          </a:p>
          <a:p>
            <a:r>
              <a:rPr lang="fr-FR" dirty="0"/>
              <a:t>Sa revalorisation dépend d’une décision de la DSS (Direction de la Sécurité Sociale)</a:t>
            </a:r>
          </a:p>
          <a:p>
            <a:r>
              <a:rPr lang="fr-FR" b="1" dirty="0"/>
              <a:t>Lettres aux présidents des syndicats </a:t>
            </a:r>
            <a:r>
              <a:rPr lang="fr-FR" dirty="0"/>
              <a:t>représentatifs</a:t>
            </a:r>
          </a:p>
          <a:p>
            <a:r>
              <a:rPr lang="fr-FR" dirty="0"/>
              <a:t>Une seule réponse !...</a:t>
            </a:r>
          </a:p>
          <a:p>
            <a:r>
              <a:rPr lang="fr-FR" dirty="0"/>
              <a:t>Courriel à la DDS pour demander les critères de revalorisation : Aucune Réponse !...</a:t>
            </a:r>
          </a:p>
          <a:p>
            <a:r>
              <a:rPr lang="fr-FR" b="1" dirty="0">
                <a:solidFill>
                  <a:srgbClr val="FF0000"/>
                </a:solidFill>
              </a:rPr>
              <a:t>Interpellez vos représentants syndicaux !!!</a:t>
            </a:r>
          </a:p>
        </p:txBody>
      </p:sp>
    </p:spTree>
    <p:extLst>
      <p:ext uri="{BB962C8B-B14F-4D97-AF65-F5344CB8AC3E}">
        <p14:creationId xmlns:p14="http://schemas.microsoft.com/office/powerpoint/2010/main" val="619106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07BEF-3A70-02E0-D282-B1F397A88D6E}"/>
              </a:ext>
            </a:extLst>
          </p:cNvPr>
          <p:cNvSpPr>
            <a:spLocks noGrp="1"/>
          </p:cNvSpPr>
          <p:nvPr>
            <p:ph type="title"/>
          </p:nvPr>
        </p:nvSpPr>
        <p:spPr/>
        <p:txBody>
          <a:bodyPr/>
          <a:lstStyle/>
          <a:p>
            <a:pPr algn="ctr"/>
            <a:r>
              <a:rPr lang="fr-FR" dirty="0"/>
              <a:t>Nos relations avec la CARMF</a:t>
            </a:r>
          </a:p>
        </p:txBody>
      </p:sp>
      <p:sp>
        <p:nvSpPr>
          <p:cNvPr id="3" name="Espace réservé du contenu 2">
            <a:extLst>
              <a:ext uri="{FF2B5EF4-FFF2-40B4-BE49-F238E27FC236}">
                <a16:creationId xmlns:a16="http://schemas.microsoft.com/office/drawing/2014/main" id="{A39CB8D2-3A2C-29CA-1E05-DA70FC778063}"/>
              </a:ext>
            </a:extLst>
          </p:cNvPr>
          <p:cNvSpPr>
            <a:spLocks noGrp="1"/>
          </p:cNvSpPr>
          <p:nvPr>
            <p:ph idx="1"/>
          </p:nvPr>
        </p:nvSpPr>
        <p:spPr/>
        <p:txBody>
          <a:bodyPr/>
          <a:lstStyle/>
          <a:p>
            <a:r>
              <a:rPr lang="fr-FR" dirty="0"/>
              <a:t>Les années 2022 et 2023,et c’est à craindre pour les suivantes, ont été marquées par une certaine incompréhension. </a:t>
            </a:r>
          </a:p>
          <a:p>
            <a:r>
              <a:rPr lang="fr-FR" dirty="0"/>
              <a:t>La baisse du pouvoir d’achat des retraités est accentuée par le décalage entre les propositions de revalorisation du point et l’inflation. </a:t>
            </a:r>
          </a:p>
          <a:p>
            <a:r>
              <a:rPr lang="fr-FR" dirty="0"/>
              <a:t>La composition du CA de la CARMF, dominé par les cotisants (19/25), et l’approche « comptable » nous sont défavorables</a:t>
            </a:r>
          </a:p>
          <a:p>
            <a:r>
              <a:rPr lang="fr-FR" dirty="0"/>
              <a:t>Une prise de conscience et une mobilisation des retraités est donc nécessaire</a:t>
            </a:r>
          </a:p>
          <a:p>
            <a:endParaRPr lang="fr-FR" dirty="0"/>
          </a:p>
          <a:p>
            <a:endParaRPr lang="fr-FR" dirty="0"/>
          </a:p>
        </p:txBody>
      </p:sp>
    </p:spTree>
    <p:extLst>
      <p:ext uri="{BB962C8B-B14F-4D97-AF65-F5344CB8AC3E}">
        <p14:creationId xmlns:p14="http://schemas.microsoft.com/office/powerpoint/2010/main" val="3855689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0556C5-F7C2-461A-D1C5-2E233E734F0E}"/>
              </a:ext>
            </a:extLst>
          </p:cNvPr>
          <p:cNvSpPr>
            <a:spLocks noGrp="1"/>
          </p:cNvSpPr>
          <p:nvPr>
            <p:ph type="title"/>
          </p:nvPr>
        </p:nvSpPr>
        <p:spPr/>
        <p:txBody>
          <a:bodyPr/>
          <a:lstStyle/>
          <a:p>
            <a:pPr algn="ctr"/>
            <a:r>
              <a:rPr lang="fr-FR" b="1" dirty="0">
                <a:solidFill>
                  <a:srgbClr val="FF0000"/>
                </a:solidFill>
              </a:rPr>
              <a:t>Les dernières décisions</a:t>
            </a:r>
          </a:p>
        </p:txBody>
      </p:sp>
      <p:sp>
        <p:nvSpPr>
          <p:cNvPr id="3" name="Espace réservé du contenu 2">
            <a:extLst>
              <a:ext uri="{FF2B5EF4-FFF2-40B4-BE49-F238E27FC236}">
                <a16:creationId xmlns:a16="http://schemas.microsoft.com/office/drawing/2014/main" id="{BD477D25-E473-FEA3-E064-F312302D453D}"/>
              </a:ext>
            </a:extLst>
          </p:cNvPr>
          <p:cNvSpPr>
            <a:spLocks noGrp="1"/>
          </p:cNvSpPr>
          <p:nvPr>
            <p:ph idx="1"/>
          </p:nvPr>
        </p:nvSpPr>
        <p:spPr/>
        <p:txBody>
          <a:bodyPr>
            <a:normAutofit lnSpcReduction="10000"/>
          </a:bodyPr>
          <a:lstStyle/>
          <a:p>
            <a:r>
              <a:rPr lang="fr-FR" dirty="0"/>
              <a:t>Réunion du CA de la CARMF : Samedi 25 Novembre</a:t>
            </a:r>
          </a:p>
          <a:p>
            <a:pPr marL="457200" lvl="1" indent="0">
              <a:buNone/>
            </a:pPr>
            <a:r>
              <a:rPr lang="fr-FR" dirty="0"/>
              <a:t>A statué dans un contexte peu favorable : </a:t>
            </a:r>
            <a:r>
              <a:rPr lang="fr-FR" b="1" dirty="0">
                <a:solidFill>
                  <a:srgbClr val="FF0000"/>
                </a:solidFill>
              </a:rPr>
              <a:t>BAISSE en 2022 du BNC de 3,89 %</a:t>
            </a:r>
          </a:p>
          <a:p>
            <a:pPr marL="457200" lvl="1" indent="0">
              <a:buNone/>
            </a:pPr>
            <a:r>
              <a:rPr lang="fr-FR" dirty="0"/>
              <a:t>A décidé une </a:t>
            </a:r>
            <a:r>
              <a:rPr lang="fr-FR" b="1" dirty="0">
                <a:solidFill>
                  <a:srgbClr val="FF0000"/>
                </a:solidFill>
              </a:rPr>
              <a:t>revalorisation du point du RCV de 2,6 % </a:t>
            </a:r>
            <a:r>
              <a:rPr lang="fr-FR" dirty="0"/>
              <a:t>s’appuyant sur les prévisions gouvernementales d’une inflation limitée à 2,6% en 2024</a:t>
            </a:r>
          </a:p>
          <a:p>
            <a:pPr marL="457200" lvl="1" indent="0">
              <a:buNone/>
            </a:pPr>
            <a:r>
              <a:rPr lang="fr-FR" dirty="0"/>
              <a:t>N’a pas pris en compte </a:t>
            </a:r>
            <a:r>
              <a:rPr lang="fr-FR" b="1" dirty="0">
                <a:solidFill>
                  <a:srgbClr val="FF0000"/>
                </a:solidFill>
              </a:rPr>
              <a:t>l’inflation 2023 de 4,7%</a:t>
            </a:r>
          </a:p>
          <a:p>
            <a:pPr marL="457200" lvl="1" indent="0">
              <a:buNone/>
            </a:pPr>
            <a:r>
              <a:rPr lang="fr-FR" dirty="0"/>
              <a:t>A limité au RB l’acquisition de points des cumulants à partir du 01/01/24 sans acquisition de points aux régimes RCV et PCV</a:t>
            </a:r>
          </a:p>
          <a:p>
            <a:pPr marL="0" indent="0">
              <a:buNone/>
            </a:pPr>
            <a:r>
              <a:rPr lang="fr-FR" dirty="0"/>
              <a:t>Les négociations conventionnelles viennent enfin de se terminer avec une augmentation des honoraires.</a:t>
            </a:r>
          </a:p>
          <a:p>
            <a:pPr marL="0" indent="0">
              <a:buNone/>
            </a:pPr>
            <a:r>
              <a:rPr lang="fr-FR" dirty="0"/>
              <a:t>Donc augmentation des recettes de la CARMF mais avec un décalage car calculées sur BNC N-2</a:t>
            </a:r>
          </a:p>
          <a:p>
            <a:endParaRPr lang="fr-FR" dirty="0"/>
          </a:p>
          <a:p>
            <a:pPr lvl="1"/>
            <a:endParaRPr lang="fr-FR" dirty="0"/>
          </a:p>
        </p:txBody>
      </p:sp>
    </p:spTree>
    <p:extLst>
      <p:ext uri="{BB962C8B-B14F-4D97-AF65-F5344CB8AC3E}">
        <p14:creationId xmlns:p14="http://schemas.microsoft.com/office/powerpoint/2010/main" val="1818139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9FB78-9090-0103-4B8F-7A77197D7045}"/>
              </a:ext>
            </a:extLst>
          </p:cNvPr>
          <p:cNvSpPr>
            <a:spLocks noGrp="1"/>
          </p:cNvSpPr>
          <p:nvPr>
            <p:ph type="title"/>
          </p:nvPr>
        </p:nvSpPr>
        <p:spPr/>
        <p:txBody>
          <a:bodyPr/>
          <a:lstStyle/>
          <a:p>
            <a:pPr algn="ctr"/>
            <a:r>
              <a:rPr lang="fr-FR" b="1" dirty="0">
                <a:solidFill>
                  <a:srgbClr val="FF0000"/>
                </a:solidFill>
              </a:rPr>
              <a:t>EN CONCLUSION</a:t>
            </a:r>
          </a:p>
        </p:txBody>
      </p:sp>
      <p:sp>
        <p:nvSpPr>
          <p:cNvPr id="3" name="Espace réservé du contenu 2">
            <a:extLst>
              <a:ext uri="{FF2B5EF4-FFF2-40B4-BE49-F238E27FC236}">
                <a16:creationId xmlns:a16="http://schemas.microsoft.com/office/drawing/2014/main" id="{53F48C24-5A1D-B3B8-CE64-FB0E37286C10}"/>
              </a:ext>
            </a:extLst>
          </p:cNvPr>
          <p:cNvSpPr>
            <a:spLocks noGrp="1"/>
          </p:cNvSpPr>
          <p:nvPr>
            <p:ph idx="1"/>
          </p:nvPr>
        </p:nvSpPr>
        <p:spPr/>
        <p:txBody>
          <a:bodyPr>
            <a:normAutofit fontScale="92500" lnSpcReduction="20000"/>
          </a:bodyPr>
          <a:lstStyle/>
          <a:p>
            <a:r>
              <a:rPr lang="fr-FR" dirty="0"/>
              <a:t>Notre fédération doit rester </a:t>
            </a:r>
            <a:r>
              <a:rPr lang="fr-FR" b="1" dirty="0">
                <a:solidFill>
                  <a:srgbClr val="FF0000"/>
                </a:solidFill>
              </a:rPr>
              <a:t>AUTONOME</a:t>
            </a:r>
          </a:p>
          <a:p>
            <a:r>
              <a:rPr lang="fr-FR" dirty="0"/>
              <a:t>Dans le domaine financier les choix des administrateurs de la CARMF sont guidés par une </a:t>
            </a:r>
            <a:r>
              <a:rPr lang="fr-FR" dirty="0">
                <a:solidFill>
                  <a:srgbClr val="FF0000"/>
                </a:solidFill>
              </a:rPr>
              <a:t>grande prudence gestionnaire</a:t>
            </a:r>
            <a:r>
              <a:rPr lang="fr-FR" dirty="0"/>
              <a:t> : « Il n’y a pas d’argent magique »</a:t>
            </a:r>
          </a:p>
          <a:p>
            <a:r>
              <a:rPr lang="fr-FR" dirty="0"/>
              <a:t>Nous comprenons cette prudence gestionnaire, mais en tant que représentants des retraités, un de nos objectifs primordiaux est la </a:t>
            </a:r>
            <a:r>
              <a:rPr lang="fr-FR" b="1" dirty="0">
                <a:solidFill>
                  <a:srgbClr val="FF0000"/>
                </a:solidFill>
              </a:rPr>
              <a:t>défense de nos intérêts et du pouvoir d’achat de nos retraites</a:t>
            </a:r>
            <a:r>
              <a:rPr lang="fr-FR" dirty="0"/>
              <a:t>.</a:t>
            </a:r>
          </a:p>
          <a:p>
            <a:r>
              <a:rPr lang="fr-FR" dirty="0"/>
              <a:t>Pour cela lors des prochaines élections des délégués puis des administrateurs de la CARMF, il faut faire connaître nos actions et faire élire le maximum de représentants de nos associations puis de la FARA</a:t>
            </a:r>
          </a:p>
          <a:p>
            <a:r>
              <a:rPr lang="fr-FR" dirty="0"/>
              <a:t>Ces points de vue différents sont légitimes </a:t>
            </a:r>
          </a:p>
          <a:p>
            <a:r>
              <a:rPr lang="fr-FR" dirty="0"/>
              <a:t>Restons </a:t>
            </a:r>
            <a:r>
              <a:rPr lang="fr-FR" b="1" dirty="0">
                <a:solidFill>
                  <a:srgbClr val="FF0000"/>
                </a:solidFill>
              </a:rPr>
              <a:t>VIGILANTS</a:t>
            </a:r>
            <a:r>
              <a:rPr lang="fr-FR" dirty="0"/>
              <a:t> et </a:t>
            </a:r>
            <a:r>
              <a:rPr lang="fr-FR" b="1" dirty="0">
                <a:solidFill>
                  <a:srgbClr val="FF0000"/>
                </a:solidFill>
              </a:rPr>
              <a:t>MOBILISÉS</a:t>
            </a:r>
          </a:p>
          <a:p>
            <a:endParaRPr lang="fr-FR" dirty="0"/>
          </a:p>
          <a:p>
            <a:endParaRPr lang="fr-FR" dirty="0"/>
          </a:p>
        </p:txBody>
      </p:sp>
    </p:spTree>
    <p:extLst>
      <p:ext uri="{BB962C8B-B14F-4D97-AF65-F5344CB8AC3E}">
        <p14:creationId xmlns:p14="http://schemas.microsoft.com/office/powerpoint/2010/main" val="2299528499"/>
      </p:ext>
    </p:extLst>
  </p:cSld>
  <p:clrMapOvr>
    <a:masterClrMapping/>
  </p:clrMapOvr>
</p:sld>
</file>

<file path=ppt/theme/theme1.xml><?xml version="1.0" encoding="utf-8"?>
<a:theme xmlns:a="http://schemas.openxmlformats.org/drawingml/2006/main" name="Thème Office">
  <a:themeElements>
    <a:clrScheme name="Personnalisé 3">
      <a:dk1>
        <a:srgbClr val="000000"/>
      </a:dk1>
      <a:lt1>
        <a:srgbClr val="FFFFFF"/>
      </a:lt1>
      <a:dk2>
        <a:srgbClr val="44546A"/>
      </a:dk2>
      <a:lt2>
        <a:srgbClr val="E7E6E6"/>
      </a:lt2>
      <a:accent1>
        <a:srgbClr val="4472C4"/>
      </a:accent1>
      <a:accent2>
        <a:srgbClr val="FF9300"/>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TotalTime>
  <Words>866</Words>
  <Application>Microsoft Office PowerPoint</Application>
  <PresentationFormat>Grand écran</PresentationFormat>
  <Paragraphs>124</Paragraphs>
  <Slides>11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Calibri Light</vt:lpstr>
      <vt:lpstr>Thème Office</vt:lpstr>
      <vt:lpstr>La F.A.R.A Fédération des Associations Régionales des Allocataires de la CARMF </vt:lpstr>
      <vt:lpstr>Objet : Article II de Statuts</vt:lpstr>
      <vt:lpstr>Relations FARA/Régions</vt:lpstr>
      <vt:lpstr>RELATIONS F.A.R.A / CARMF</vt:lpstr>
      <vt:lpstr>FARA/CARMF et RETRAITES</vt:lpstr>
      <vt:lpstr>Présentation PowerPoint</vt:lpstr>
      <vt:lpstr>Évolution des retraites  Valeur du Point corrigée de l’inflation</vt:lpstr>
      <vt:lpstr>Régime PCV (ASV) :  Qu’avons nous fait? Que faire?</vt:lpstr>
      <vt:lpstr>Nos relations avec la CARMF</vt:lpstr>
      <vt:lpstr>Les dernières décisions</vt:lpstr>
      <vt:lpstr>EN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 de l’AMVARE</dc:title>
  <dc:creator>Microsoft Office User</dc:creator>
  <cp:lastModifiedBy>Olivier Roux</cp:lastModifiedBy>
  <cp:revision>13</cp:revision>
  <dcterms:created xsi:type="dcterms:W3CDTF">2023-11-12T16:18:50Z</dcterms:created>
  <dcterms:modified xsi:type="dcterms:W3CDTF">2024-06-17T07:38:01Z</dcterms:modified>
</cp:coreProperties>
</file>