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65" r:id="rId2"/>
    <p:sldId id="266" r:id="rId3"/>
    <p:sldId id="269" r:id="rId4"/>
    <p:sldId id="273" r:id="rId5"/>
    <p:sldId id="270" r:id="rId6"/>
    <p:sldId id="296" r:id="rId7"/>
    <p:sldId id="272" r:id="rId8"/>
    <p:sldId id="256" r:id="rId9"/>
    <p:sldId id="257" r:id="rId10"/>
    <p:sldId id="298" r:id="rId11"/>
    <p:sldId id="299" r:id="rId12"/>
    <p:sldId id="258" r:id="rId13"/>
    <p:sldId id="29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27" d="100"/>
          <a:sy n="27" d="100"/>
        </p:scale>
        <p:origin x="73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58BCB-75F4-453C-8E4B-067541F15583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3C1F9-1889-4AD1-BC4D-6AD9173735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839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5CF43-DFEA-49DD-BA29-0AAE4BF40C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80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55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47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580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3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90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25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78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42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94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83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0074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498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3838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544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97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54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5BA8C-C025-490B-82FF-3207D4ACB11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7091CE6-2721-4ECE-809E-02FFEC611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33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france/other-france/lower-station-with-landscape-and-mountains-and-lakes-in-grenoble-france.jpg.php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r38.f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r38.fr/" TargetMode="External"/><Relationship Id="rId2" Type="http://schemas.openxmlformats.org/officeDocument/2006/relationships/hyperlink" Target="https://mr38.fr/contact-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amvara.org/tutori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02FAC8-B7B1-142F-5EF2-216401D08E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39440" y="836713"/>
            <a:ext cx="8549049" cy="56127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E99A2A-47EF-F2FE-FCB8-2D950B0F5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7" y="1052737"/>
            <a:ext cx="8068801" cy="1124107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4F1308-8337-0CF2-9347-FC3E1B7503AF}"/>
              </a:ext>
            </a:extLst>
          </p:cNvPr>
          <p:cNvSpPr txBox="1"/>
          <p:nvPr/>
        </p:nvSpPr>
        <p:spPr>
          <a:xfrm>
            <a:off x="3122220" y="3001818"/>
            <a:ext cx="618348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</a:rPr>
              <a:t>RÉUNION INFORMATION RETRAITES</a:t>
            </a:r>
          </a:p>
          <a:p>
            <a:pPr algn="ctr"/>
            <a:r>
              <a:rPr lang="fr-FR" sz="2800" dirty="0">
                <a:solidFill>
                  <a:srgbClr val="FFFF00"/>
                </a:solidFill>
              </a:rPr>
              <a:t>Le 18 juin 2024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MR38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CDOM 38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AMVARA 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FARA 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CARMF</a:t>
            </a:r>
          </a:p>
        </p:txBody>
      </p:sp>
    </p:spTree>
    <p:extLst>
      <p:ext uri="{BB962C8B-B14F-4D97-AF65-F5344CB8AC3E}">
        <p14:creationId xmlns:p14="http://schemas.microsoft.com/office/powerpoint/2010/main" val="337878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2868" y="2187443"/>
            <a:ext cx="10910455" cy="4130230"/>
          </a:xfrm>
        </p:spPr>
        <p:txBody>
          <a:bodyPr>
            <a:normAutofit/>
          </a:bodyPr>
          <a:lstStyle/>
          <a:p>
            <a:pPr algn="just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Qui sommes-nous,</a:t>
            </a:r>
          </a:p>
          <a:p>
            <a:pPr algn="just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MR38 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acronyme de l’Amicale Inter-âge des Médecins et Veuves de Médecins de l’Isère, 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réunit des médecins retraités de </a:t>
            </a:r>
            <a:r>
              <a:rPr lang="fr-FR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tout mode d’exercice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(libéraux, hospitaliers ou salariés), leurs  conjoints, et les  veufs et veuves  de médecin .</a:t>
            </a:r>
          </a:p>
          <a:p>
            <a:pPr lvl="1" algn="just"/>
            <a:r>
              <a:rPr lang="fr-FR" sz="24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association à but non lucratif composée exclusivement de bénévoles. </a:t>
            </a:r>
          </a:p>
          <a:p>
            <a:pPr algn="just"/>
            <a:r>
              <a:rPr lang="fr-FR" sz="24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Association dont la finalité est de participer au vieillissement « heureux »  de ses membres en tissant du lien social entre eux et en leur apportant diverses prestations à cet effet aux 3 périodes de l’évolution de l’âge.</a:t>
            </a:r>
          </a:p>
          <a:p>
            <a:pPr algn="just"/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C9FED3-AB63-9DB9-A73D-2357DB15D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965" y="5973045"/>
            <a:ext cx="1395788" cy="710818"/>
          </a:xfrm>
          <a:prstGeom prst="rect">
            <a:avLst/>
          </a:prstGeom>
        </p:spPr>
      </p:pic>
      <p:pic>
        <p:nvPicPr>
          <p:cNvPr id="5" name="Image 4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76A6D39-1361-9B50-7EB6-9AFAE04DB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35" y="308997"/>
            <a:ext cx="9450523" cy="131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3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676400" y="767936"/>
            <a:ext cx="10515600" cy="5322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/>
              <a:t>Buts</a:t>
            </a:r>
            <a:r>
              <a:rPr lang="fr-FR" sz="2000" dirty="0"/>
              <a:t> : Définis par les  statuts de l’association,</a:t>
            </a:r>
          </a:p>
          <a:p>
            <a:r>
              <a:rPr lang="fr-FR" sz="2000" dirty="0"/>
              <a:t>aider et assister les membres de l’Amicale, </a:t>
            </a:r>
          </a:p>
          <a:p>
            <a:r>
              <a:rPr lang="fr-FR" sz="2000" dirty="0"/>
              <a:t>faciliter leurs relations et pallier leur isolement éventuel ; </a:t>
            </a:r>
          </a:p>
          <a:p>
            <a:r>
              <a:rPr lang="fr-FR" sz="2000" dirty="0"/>
              <a:t>répondre à leurs désirs et à leurs besoins ; </a:t>
            </a:r>
          </a:p>
          <a:p>
            <a:r>
              <a:rPr lang="fr-FR" sz="2000" dirty="0"/>
              <a:t>les conseiller ; </a:t>
            </a:r>
          </a:p>
          <a:p>
            <a:r>
              <a:rPr lang="fr-FR" sz="2000" dirty="0"/>
              <a:t>contribuer à la défense des retraites des médecins et de leurs conjoints ; </a:t>
            </a:r>
          </a:p>
          <a:p>
            <a:r>
              <a:rPr lang="fr-FR" sz="2000" dirty="0"/>
              <a:t>organiser des rencontres amicales entre les adhérents ; </a:t>
            </a:r>
          </a:p>
          <a:p>
            <a:r>
              <a:rPr lang="fr-FR" sz="2000" dirty="0"/>
              <a:t>mettre en valeur les capacités collectives de ses membres à rester inclus dans la société et à contribuer à la promotion de la santé.</a:t>
            </a:r>
          </a:p>
          <a:p>
            <a:pPr marL="0" indent="0">
              <a:buNone/>
            </a:pPr>
            <a:r>
              <a:rPr lang="fr-FR" sz="2000" b="1" dirty="0"/>
              <a:t>Membres titulaires</a:t>
            </a:r>
            <a:r>
              <a:rPr lang="fr-FR" sz="2000" dirty="0"/>
              <a:t> : </a:t>
            </a:r>
          </a:p>
          <a:p>
            <a:r>
              <a:rPr lang="fr-FR" sz="2000" dirty="0"/>
              <a:t>les médecins ayant été inscrits à un Tableau de l’Ordre des Médecins, </a:t>
            </a:r>
          </a:p>
          <a:p>
            <a:r>
              <a:rPr lang="fr-FR" sz="2000" dirty="0"/>
              <a:t>leurs conjoints ou leurs veuves ou veufs.</a:t>
            </a:r>
          </a:p>
          <a:p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336228-572B-8A92-6AFA-01A155FAF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377" y="5735276"/>
            <a:ext cx="1555586" cy="79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D714D1-789E-9E26-2DA6-6E50779A6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582" y="173450"/>
            <a:ext cx="10596418" cy="5901499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CA de 12 membres élus tous les 3 ans par les membres de l'association à jour de leurs  cotisations, réunions trimestrielles.</a:t>
            </a:r>
          </a:p>
          <a:p>
            <a:pPr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Bureau réunions mensuelles, </a:t>
            </a:r>
          </a:p>
          <a:p>
            <a:pPr lvl="1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Pdt, V Pdt, Secrétaire Gal, SGA, Trésorier, TA.</a:t>
            </a:r>
          </a:p>
          <a:p>
            <a:pPr lvl="1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Chargés de mission avec une mission définie: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Informatique,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protocole,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Solidarité,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nouvelles technologies,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activités culturelles,</a:t>
            </a:r>
            <a:endParaRPr lang="fr-FR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relations avec le CDOM, 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e-santé.</a:t>
            </a:r>
          </a:p>
          <a:p>
            <a:pPr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Communication: </a:t>
            </a:r>
          </a:p>
          <a:p>
            <a:pPr lvl="1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lettres mensuelles numérisées, </a:t>
            </a:r>
          </a:p>
          <a:p>
            <a:pPr lvl="1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site internet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https://mr38.fr/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1" indent="0" algn="just">
              <a:buNone/>
            </a:pPr>
            <a:endParaRPr lang="fr-FR" sz="1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5281D0-76B5-E783-EDB7-6C50EA9B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049" y="5991570"/>
            <a:ext cx="1493442" cy="76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13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D848C7-887F-DE4C-0FDF-DC8BC494C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998" y="143266"/>
            <a:ext cx="8003232" cy="1063032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/>
              <a:t>Activités proposées:</a:t>
            </a:r>
            <a:br>
              <a:rPr lang="fr-FR" b="1" dirty="0"/>
            </a:b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3FD6767-19EA-8F31-C846-8F045F6FC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86" y="923357"/>
            <a:ext cx="8496944" cy="5688632"/>
          </a:xfrm>
        </p:spPr>
        <p:txBody>
          <a:bodyPr>
            <a:normAutofit/>
          </a:bodyPr>
          <a:lstStyle/>
          <a:p>
            <a:pPr algn="l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 Activités ludiques et culturelles: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Repas mensuel suivi d’une conférence, 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Sorties culturelles (visite expositions, musées, sites), combinées à un déjeuner, soirée musicale, concerts (convention avec la MC2)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Sorties pédestres mensuelles adaptées.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Voyages  (2022 Sicile, 2023 Israël, 2024 Pays Baltes)</a:t>
            </a:r>
          </a:p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Activités de solidarité intergénérationnelle :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Vaccination bénévole Covid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Accompagnement des anciens (séjours en Tunisie)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Location pour étudiants en médecine (SLIM38), en collaboration avec le CDOM 38 (commission d’entraide).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Colloques… «</a:t>
            </a:r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 Code la route 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» 2023, «</a:t>
            </a:r>
            <a:r>
              <a:rPr lang="fr-FR" sz="1800" b="1" i="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Bien vieillir chez soi ...</a:t>
            </a:r>
            <a:r>
              <a:rPr lang="fr-FR" sz="1800" b="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Habitat et vieillissement ou</a:t>
            </a:r>
            <a:r>
              <a:rPr lang="fr-FR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0" i="1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du domicile à un établissement spécialisé 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» 2024.</a:t>
            </a:r>
          </a:p>
          <a:p>
            <a:pPr lvl="1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Tecadom (LabSanté UIAD).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9920B6-5209-3C7B-2538-73EA7EE32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794" y="5913550"/>
            <a:ext cx="1253289" cy="6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4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A3BF5B-E2FE-C8E3-09B4-3550E2C2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400" y="874640"/>
            <a:ext cx="10515600" cy="5110524"/>
          </a:xfrm>
        </p:spPr>
        <p:txBody>
          <a:bodyPr>
            <a:normAutofit fontScale="62500" lnSpcReduction="20000"/>
          </a:bodyPr>
          <a:lstStyle/>
          <a:p>
            <a:r>
              <a:rPr lang="fr-FR" sz="3800" b="1" dirty="0">
                <a:latin typeface="Calibri" panose="020F0502020204030204" pitchFamily="34" charset="0"/>
                <a:cs typeface="Calibri" panose="020F0502020204030204" pitchFamily="34" charset="0"/>
              </a:rPr>
              <a:t>Au niveau du territoire, MR 38: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membre</a:t>
            </a:r>
          </a:p>
          <a:p>
            <a:pPr lvl="1"/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du CA du Musée des Sciences médicales. </a:t>
            </a:r>
          </a:p>
          <a:p>
            <a:pPr lvl="1"/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du CA et du bureau de l’ AGRUS( Association Grenobloise pour le Rayonnement Universitaire du site Santé).</a:t>
            </a:r>
          </a:p>
          <a:p>
            <a:pPr lvl="1"/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Intérêt pour les nouvelles technologies:</a:t>
            </a:r>
          </a:p>
          <a:p>
            <a:pPr lvl="2"/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LabSanté TECADOM en partenariat avec l’UIAD et TASDA,</a:t>
            </a:r>
          </a:p>
          <a:p>
            <a:pPr lvl="2"/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e.santé en partenariat avec l’AUEG(DMP, EDS, IA…),</a:t>
            </a:r>
          </a:p>
          <a:p>
            <a:pPr lvl="2"/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Formations.</a:t>
            </a:r>
          </a:p>
          <a:p>
            <a:r>
              <a:rPr lang="fr-FR" sz="3800" b="1" dirty="0">
                <a:latin typeface="Calibri" panose="020F0502020204030204" pitchFamily="34" charset="0"/>
                <a:cs typeface="Calibri" panose="020F0502020204030204" pitchFamily="34" charset="0"/>
              </a:rPr>
              <a:t>Au niveau national, défense et information des retraités de la CARMF :</a:t>
            </a:r>
          </a:p>
          <a:p>
            <a:pPr lvl="1"/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En étant membre de droit de l’AMVARA elle-même une des associations fondatrices de la FARA</a:t>
            </a:r>
          </a:p>
          <a:p>
            <a:pPr lvl="1"/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Rencontres parlementaires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5" name="Image 4" descr="Une image contenant Police, logo, Graphique, symbole&#10;&#10;Description générée automatiquement">
            <a:extLst>
              <a:ext uri="{FF2B5EF4-FFF2-40B4-BE49-F238E27FC236}">
                <a16:creationId xmlns:a16="http://schemas.microsoft.com/office/drawing/2014/main" id="{1D315704-13D8-EFB3-2ED8-56337A170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084" y="5780339"/>
            <a:ext cx="1453716" cy="74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288EDBA-E476-B4BA-1324-46857D54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En Pratique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EE7CA3-34DB-0D29-4E42-20D69A5DB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1636"/>
            <a:ext cx="8915400" cy="3777622"/>
          </a:xfrm>
        </p:spPr>
        <p:txBody>
          <a:bodyPr>
            <a:no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Cotisation:</a:t>
            </a:r>
          </a:p>
          <a:p>
            <a:pPr lvl="1"/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33 € pour le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s médecins retraités </a:t>
            </a:r>
          </a:p>
          <a:p>
            <a:pPr lvl="1"/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19 € pour les conjoints , veufs et veuves.</a:t>
            </a:r>
          </a:p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Siège social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 : Domus Medica, 1 A, boulevard de la Chantourne, 38700 LA TRONCHE, France.</a:t>
            </a:r>
          </a:p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Téléphone: 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+336 80 22 68 96</a:t>
            </a:r>
          </a:p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Mail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:  « 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contact.mr38@gmail.fr 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Site internet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 mr38.fr 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6428B-E3D7-3A4C-C6EC-999864D25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33" y="5543957"/>
            <a:ext cx="1863328" cy="94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12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A9FBA-6747-4EC0-B4D4-B7B51C20C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AMVARA</a:t>
            </a:r>
            <a:br>
              <a:rPr lang="fr-FR" b="1" dirty="0">
                <a:solidFill>
                  <a:srgbClr val="FF0000"/>
                </a:solidFill>
              </a:rPr>
            </a:br>
            <a:endParaRPr lang="fr-FR" sz="3600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42D396-EAFA-42A1-99F8-C7E350AA2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337" y="468234"/>
            <a:ext cx="7430537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47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0DF60B-F3AB-40E7-A5D7-4864A67811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5037" y="1721190"/>
            <a:ext cx="7341832" cy="4637319"/>
          </a:xfrm>
        </p:spPr>
        <p:txBody>
          <a:bodyPr>
            <a:normAutofit/>
          </a:bodyPr>
          <a:lstStyle/>
          <a:p>
            <a:pPr algn="just"/>
            <a:r>
              <a:rPr lang="fr-FR" sz="2400" dirty="0">
                <a:solidFill>
                  <a:srgbClr val="5555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FR" sz="24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ssociation de médecins retraités et des conjoints survivants, veufs ou veufs de médecins la Région Rhône Alpes </a:t>
            </a:r>
            <a:r>
              <a:rPr lang="fr-FR" sz="24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affiliés à la CARMF</a:t>
            </a:r>
            <a:r>
              <a:rPr lang="fr-FR" sz="24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fr-FR" sz="24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L’AMVARA: </a:t>
            </a:r>
          </a:p>
          <a:p>
            <a:pPr lvl="1" algn="just"/>
            <a:r>
              <a:rPr lang="fr-FR" sz="24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Fédération des associations départementales Rhône Alpes : Ain, Drôme-Ardèche, Isère, Loire, Rhône, Savoie, Haute-Savoie. </a:t>
            </a:r>
          </a:p>
          <a:p>
            <a:pPr lvl="1" algn="just"/>
            <a:r>
              <a:rPr lang="fr-FR" sz="2400" dirty="0">
                <a:solidFill>
                  <a:srgbClr val="5555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Chaque département garde son autonomie propre de fonctionnement (gestion, activités, partenariats…).</a:t>
            </a:r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7D948AD9-082F-43BC-82B3-31656059E5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3" y="1967346"/>
            <a:ext cx="3632292" cy="3444625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5A7C8B-5D27-4800-991C-E8815BC81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75" y="186431"/>
            <a:ext cx="8902787" cy="14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2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D43DAA-FAAD-64DB-9B65-2FACA0F52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648" y="1819564"/>
            <a:ext cx="8915400" cy="4479636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Suivi</a:t>
            </a:r>
            <a:r>
              <a:rPr lang="fr-FR" sz="5100" spc="-35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et défense</a:t>
            </a:r>
            <a:r>
              <a:rPr lang="fr-FR" sz="5100" spc="3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de</a:t>
            </a:r>
            <a:r>
              <a:rPr lang="fr-FR" sz="5100" spc="-4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la</a:t>
            </a:r>
            <a:r>
              <a:rPr lang="fr-FR" sz="5100" spc="-8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retraite</a:t>
            </a:r>
            <a:r>
              <a:rPr lang="fr-FR" sz="5100" spc="-5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et</a:t>
            </a:r>
            <a:r>
              <a:rPr lang="fr-FR" sz="5100" spc="-4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pensions</a:t>
            </a:r>
            <a:r>
              <a:rPr lang="fr-FR" sz="5100" spc="85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de</a:t>
            </a:r>
            <a:r>
              <a:rPr lang="fr-FR" sz="5100" spc="-85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réversion des adhérents</a:t>
            </a:r>
            <a:r>
              <a:rPr lang="fr-FR" sz="5100" spc="-25" dirty="0">
                <a:solidFill>
                  <a:srgbClr val="0070C0"/>
                </a:solidFill>
                <a:effectLst/>
                <a:uFill>
                  <a:solidFill>
                    <a:srgbClr val="181818"/>
                  </a:solidFill>
                </a:u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</a:p>
          <a:p>
            <a:pPr lvl="2"/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Diffusion de toutes</a:t>
            </a:r>
            <a:r>
              <a:rPr lang="fr-FR" sz="5100" spc="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informations</a:t>
            </a:r>
            <a:r>
              <a:rPr lang="fr-FR" sz="5100" spc="8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les</a:t>
            </a:r>
            <a:r>
              <a:rPr lang="fr-FR" sz="5100" spc="-5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concernant</a:t>
            </a:r>
            <a:r>
              <a:rPr lang="fr-FR" sz="5100" spc="3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à</a:t>
            </a:r>
            <a:r>
              <a:rPr lang="fr-FR" sz="5100" spc="-5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leurs</a:t>
            </a:r>
            <a:r>
              <a:rPr lang="fr-FR" sz="5100" spc="1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associations</a:t>
            </a:r>
            <a:r>
              <a:rPr lang="fr-FR" sz="5100" spc="8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départementales.</a:t>
            </a:r>
          </a:p>
          <a:p>
            <a:pPr lvl="2"/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par</a:t>
            </a:r>
            <a:r>
              <a:rPr lang="fr-FR" sz="5100" spc="-3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toute action de leurs délégués élus</a:t>
            </a:r>
            <a:r>
              <a:rPr lang="fr-FR" sz="5100" spc="-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au</a:t>
            </a:r>
            <a:r>
              <a:rPr lang="fr-FR" sz="5100" spc="-3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niveau de</a:t>
            </a:r>
            <a:r>
              <a:rPr lang="fr-FR" sz="5100" spc="-1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la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CARMF (plus particulièrement grâce aux membres de la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FARA</a:t>
            </a:r>
            <a:r>
              <a:rPr lang="fr-FR" sz="5100" spc="-7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siégeant</a:t>
            </a:r>
            <a:r>
              <a:rPr lang="fr-FR" sz="5100" spc="-2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à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son</a:t>
            </a:r>
            <a:r>
              <a:rPr lang="fr-FR" sz="5100" spc="2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conseil</a:t>
            </a:r>
            <a:r>
              <a:rPr lang="fr-FR" sz="5100" spc="2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d'Administration (Collège</a:t>
            </a:r>
            <a:r>
              <a:rPr lang="fr-FR" sz="5100" spc="2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des Retraités</a:t>
            </a:r>
            <a:r>
              <a:rPr lang="fr-FR" sz="5100" spc="2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et</a:t>
            </a:r>
            <a:r>
              <a:rPr lang="fr-FR" sz="5100" spc="2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des Conjoints</a:t>
            </a:r>
            <a:r>
              <a:rPr lang="fr-FR" sz="5100" spc="2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survivants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retraités)</a:t>
            </a:r>
          </a:p>
          <a:p>
            <a:pPr marL="457200" lvl="1" indent="0">
              <a:buNone/>
            </a:pPr>
            <a:r>
              <a:rPr lang="fr-FR" sz="5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Entretenir des liens entre les adhérents des différentes associations départementales </a:t>
            </a:r>
          </a:p>
          <a:p>
            <a:pPr marL="885190" marR="327025" lvl="2" indent="458470" algn="just">
              <a:lnSpc>
                <a:spcPct val="111000"/>
              </a:lnSpc>
            </a:pP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d'amitié</a:t>
            </a:r>
            <a:r>
              <a:rPr lang="fr-FR" sz="5100" spc="-9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grâce</a:t>
            </a:r>
            <a:r>
              <a:rPr lang="fr-FR" sz="5100" spc="-8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à</a:t>
            </a:r>
            <a:r>
              <a:rPr lang="fr-FR" sz="5100" spc="-7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l'organisation</a:t>
            </a:r>
            <a:r>
              <a:rPr lang="fr-FR" sz="5100" spc="-9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de</a:t>
            </a:r>
            <a:r>
              <a:rPr lang="fr-FR" sz="5100" spc="-8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réunions</a:t>
            </a:r>
            <a:r>
              <a:rPr lang="fr-FR" sz="5100" spc="-3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d'information,</a:t>
            </a:r>
            <a:r>
              <a:rPr lang="fr-FR" sz="5100" spc="-9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conférences,</a:t>
            </a:r>
            <a:r>
              <a:rPr lang="fr-FR" sz="5100" spc="-4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repas</a:t>
            </a:r>
            <a:r>
              <a:rPr lang="fr-FR" sz="5100" spc="-5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visites ou voyages 	etc....</a:t>
            </a:r>
            <a:endParaRPr lang="fr-FR" sz="5100" dirty="0"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885190" marR="327025" lvl="2" indent="458470" algn="just">
              <a:lnSpc>
                <a:spcPct val="111000"/>
              </a:lnSpc>
            </a:pP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d'intérêt</a:t>
            </a:r>
            <a:r>
              <a:rPr lang="fr-FR" sz="5100" spc="6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et</a:t>
            </a:r>
            <a:r>
              <a:rPr lang="fr-FR" sz="5100" spc="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soutien</a:t>
            </a:r>
            <a:r>
              <a:rPr lang="fr-FR" sz="5100" spc="6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occasionnel</a:t>
            </a:r>
            <a:r>
              <a:rPr lang="fr-FR" sz="5100" spc="2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aux</a:t>
            </a:r>
            <a:r>
              <a:rPr lang="fr-FR" sz="5100" spc="3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adhérents</a:t>
            </a:r>
            <a:r>
              <a:rPr lang="fr-FR" sz="5100" spc="14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en</a:t>
            </a:r>
            <a:r>
              <a:rPr lang="fr-FR" sz="5100" spc="-2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difficulté</a:t>
            </a:r>
            <a:r>
              <a:rPr lang="fr-FR" sz="5100" spc="1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matérielle</a:t>
            </a:r>
            <a:r>
              <a:rPr lang="fr-FR" sz="5100" spc="7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ou</a:t>
            </a:r>
            <a:r>
              <a:rPr lang="fr-FR" sz="5100" spc="-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morale</a:t>
            </a:r>
            <a:r>
              <a:rPr lang="fr-FR" sz="5100" spc="55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grâce</a:t>
            </a:r>
            <a:endParaRPr lang="fr-FR" sz="5100" spc="0" dirty="0"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120"/>
              </a:spcBef>
              <a:spcAft>
                <a:spcPts val="0"/>
              </a:spcAft>
              <a:buNone/>
            </a:pPr>
            <a:r>
              <a:rPr lang="fr-FR" sz="51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		à</a:t>
            </a:r>
            <a:r>
              <a:rPr lang="fr-FR" sz="5100" spc="-3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une</a:t>
            </a:r>
            <a:r>
              <a:rPr lang="fr-FR" sz="5100" spc="-7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fr-FR" sz="51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section </a:t>
            </a:r>
            <a:r>
              <a:rPr lang="fr-FR" sz="5100" spc="-1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d'entraide</a:t>
            </a:r>
            <a:endParaRPr lang="fr-FR" sz="5100" dirty="0"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>
              <a:spcBef>
                <a:spcPts val="430"/>
              </a:spcBef>
            </a:pPr>
            <a:endParaRPr lang="fr-F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A917DE-B9FE-77BB-231E-F0AD3ED93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91" y="171288"/>
            <a:ext cx="8144164" cy="152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6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71AB77-5CD8-4923-2948-738D0D202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CA:</a:t>
            </a:r>
          </a:p>
          <a:p>
            <a:pPr lvl="1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14 membres (2 par départements) </a:t>
            </a:r>
          </a:p>
          <a:p>
            <a:pPr lvl="1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1 ou plusieurs personnes à compétence technique </a:t>
            </a:r>
          </a:p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Bureau élu en 2024</a:t>
            </a:r>
          </a:p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3 à 4 réunions de CA /an + réunions de bureau</a:t>
            </a:r>
          </a:p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1 AG annuelle:</a:t>
            </a:r>
          </a:p>
          <a:p>
            <a:pPr lvl="1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Statutaire</a:t>
            </a:r>
          </a:p>
          <a:p>
            <a:pPr lvl="1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Accompagnement touristique</a:t>
            </a:r>
          </a:p>
        </p:txBody>
      </p:sp>
      <p:pic>
        <p:nvPicPr>
          <p:cNvPr id="5" name="Image 4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5177774F-7FB9-282B-DF35-79497EE6C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162" y="219830"/>
            <a:ext cx="8412019" cy="157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1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9E3C37-2AB8-42D5-8E5F-D260B26F5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267" y="1823291"/>
            <a:ext cx="10733102" cy="4245763"/>
          </a:xfrm>
        </p:spPr>
        <p:txBody>
          <a:bodyPr>
            <a:noAutofit/>
          </a:bodyPr>
          <a:lstStyle/>
          <a:p>
            <a:pPr algn="just"/>
            <a:r>
              <a:rPr lang="fr-FR" sz="2000" dirty="0">
                <a:solidFill>
                  <a:srgbClr val="5555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L’AMVARA</a:t>
            </a:r>
            <a:endParaRPr lang="fr-FR" sz="2000" b="0" i="0" dirty="0">
              <a:solidFill>
                <a:srgbClr val="55555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r>
              <a:rPr lang="fr-FR" sz="20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 l’une des 16 associations régionales de retraités, </a:t>
            </a:r>
          </a:p>
          <a:p>
            <a:pPr lvl="1" algn="just"/>
            <a:r>
              <a:rPr lang="fr-FR" sz="2000" dirty="0">
                <a:solidFill>
                  <a:srgbClr val="5555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Adhèrent à une fédération nationale, la FARA </a:t>
            </a:r>
            <a:r>
              <a:rPr lang="fr-FR" sz="20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(Fédération des Associations Régionales des Allocataires de la CARMF).</a:t>
            </a:r>
          </a:p>
          <a:p>
            <a:pPr lvl="2" algn="just"/>
            <a:r>
              <a:rPr lang="fr-FR" sz="2000" dirty="0">
                <a:solidFill>
                  <a:srgbClr val="5555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Présidée par le Dr Jean-Pierre Dupasquier.</a:t>
            </a:r>
          </a:p>
          <a:p>
            <a:pPr lvl="2" algn="just"/>
            <a:r>
              <a:rPr lang="fr-FR" sz="2000" dirty="0">
                <a:solidFill>
                  <a:srgbClr val="5555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représentants siégeant au CA de la CARMF.</a:t>
            </a:r>
          </a:p>
          <a:p>
            <a:pPr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Financement de l’AMVARA: </a:t>
            </a:r>
          </a:p>
          <a:p>
            <a:pPr lvl="1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Quote-part annuelle versée par les départements pour leurs affiliés à la CARMF</a:t>
            </a:r>
          </a:p>
          <a:p>
            <a:pPr lvl="1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Versement per capita de </a:t>
            </a:r>
          </a:p>
          <a:p>
            <a:pPr lvl="2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17€ pour les médecins retraités </a:t>
            </a:r>
          </a:p>
          <a:p>
            <a:pPr lvl="2" algn="just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7 € pour les conjoints, veuves et veufs de médecins.   </a:t>
            </a:r>
          </a:p>
          <a:p>
            <a:pPr lvl="2"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12F146-BF92-4A1D-89FF-4F4E70C4B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425" y="216292"/>
            <a:ext cx="8902787" cy="14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80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2CFB7F-FC1E-1951-4D1E-6537CCB44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Plus d’informations</a:t>
            </a:r>
          </a:p>
          <a:p>
            <a:r>
              <a:rPr lang="fr-FR" dirty="0"/>
              <a:t>Site internet: </a:t>
            </a:r>
          </a:p>
          <a:p>
            <a:pPr marL="0" indent="0" algn="ctr">
              <a:buNone/>
            </a:pPr>
            <a:r>
              <a:rPr lang="fr-FR" sz="4800" dirty="0">
                <a:hlinkClick r:id="rId2"/>
              </a:rPr>
              <a:t>https://www.amvara.org/</a:t>
            </a:r>
            <a:endParaRPr lang="fr-FR" sz="4800" dirty="0"/>
          </a:p>
        </p:txBody>
      </p:sp>
      <p:pic>
        <p:nvPicPr>
          <p:cNvPr id="5" name="Image 4" descr="Une image contenant texte, capture d’écran, montagne, ciel&#10;&#10;Description générée automatiquement">
            <a:extLst>
              <a:ext uri="{FF2B5EF4-FFF2-40B4-BE49-F238E27FC236}">
                <a16:creationId xmlns:a16="http://schemas.microsoft.com/office/drawing/2014/main" id="{95357007-D085-5E39-A3C7-E0BAC848A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42" y="3830647"/>
            <a:ext cx="5983325" cy="2946052"/>
          </a:xfrm>
          <a:prstGeom prst="rect">
            <a:avLst/>
          </a:prstGeom>
        </p:spPr>
      </p:pic>
      <p:pic>
        <p:nvPicPr>
          <p:cNvPr id="7" name="Image 6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B1F94078-B961-7AB4-E9B6-50A01A01B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404" y="371729"/>
            <a:ext cx="7772400" cy="145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59533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244</TotalTime>
  <Words>893</Words>
  <Application>Microsoft Office PowerPoint</Application>
  <PresentationFormat>Grand écran</PresentationFormat>
  <Paragraphs>103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Wingdings</vt:lpstr>
      <vt:lpstr>Wingdings 3</vt:lpstr>
      <vt:lpstr>Brin</vt:lpstr>
      <vt:lpstr>Présentation PowerPoint</vt:lpstr>
      <vt:lpstr>Présentation PowerPoint</vt:lpstr>
      <vt:lpstr>Présentation PowerPoint</vt:lpstr>
      <vt:lpstr>Présentation PowerPoint</vt:lpstr>
      <vt:lpstr>Activités proposées: </vt:lpstr>
      <vt:lpstr>Présentation PowerPoint</vt:lpstr>
      <vt:lpstr>En Pratique</vt:lpstr>
      <vt:lpstr>AMVARA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AMVARA Association des Médecins Retraités et Veufs et Veuves Allocataires de la CARMF Rhône Alpes</dc:title>
  <dc:creator>Olivier Roux</dc:creator>
  <cp:lastModifiedBy>Olivier Roux</cp:lastModifiedBy>
  <cp:revision>22</cp:revision>
  <dcterms:created xsi:type="dcterms:W3CDTF">2021-11-15T16:55:29Z</dcterms:created>
  <dcterms:modified xsi:type="dcterms:W3CDTF">2024-06-17T07:38:24Z</dcterms:modified>
</cp:coreProperties>
</file>